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19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media/image3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DBE895-C594-413B-9F3E-C2FFEEC613FB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984ABE6-323C-4131-93EE-F7A195301D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80906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984ABE6-323C-4131-93EE-F7A195301D67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52162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8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0"/>
            <a:ext cx="7772400" cy="2505075"/>
          </a:xfrm>
        </p:spPr>
        <p:txBody>
          <a:bodyPr anchor="b"/>
          <a:lstStyle>
            <a:lvl1pPr algn="ctr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48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3"/>
            <a:ext cx="7772400" cy="11318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296728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48"/>
            <a:ext cx="4041648" cy="39131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7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37" y="273050"/>
            <a:ext cx="4995863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7" y="2438400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6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6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0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F5C11B6B-2250-4A20-9B3F-717EDE70C098}" type="datetimeFigureOut">
              <a:rPr lang="en-US" smtClean="0"/>
              <a:t>8/30/2012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0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8" y="6356350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6E8B1EA3-2D83-4C8B-B628-CF8FE000B36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8457760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Oval 7"/>
          <p:cNvSpPr/>
          <p:nvPr/>
        </p:nvSpPr>
        <p:spPr>
          <a:xfrm>
            <a:off x="569119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lnSpc>
          <a:spcPts val="5800"/>
        </a:lnSpc>
        <a:spcBef>
          <a:spcPct val="0"/>
        </a:spcBef>
        <a:buNone/>
        <a:defRPr sz="540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Video Production 101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Fall Curriculum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23244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Unit 1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Equipment and </a:t>
            </a:r>
            <a:r>
              <a:rPr lang="en-US" dirty="0" smtClean="0"/>
              <a:t>Fundamentals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58015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Before You Shoot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endParaRPr lang="en-US" sz="1200" dirty="0" smtClean="0"/>
          </a:p>
          <a:p>
            <a:r>
              <a:rPr lang="en-US" sz="1800" dirty="0" smtClean="0"/>
              <a:t>Cameras, lenses, and tripods</a:t>
            </a:r>
          </a:p>
          <a:p>
            <a:r>
              <a:rPr lang="en-US" sz="1800" dirty="0"/>
              <a:t>Framing, focus, and </a:t>
            </a:r>
            <a:r>
              <a:rPr lang="en-US" sz="1800" dirty="0" smtClean="0"/>
              <a:t>exposure</a:t>
            </a:r>
          </a:p>
          <a:p>
            <a:r>
              <a:rPr lang="en-US" sz="1800" dirty="0"/>
              <a:t>Focal length and depth of </a:t>
            </a:r>
            <a:r>
              <a:rPr lang="en-US" sz="1800" dirty="0" smtClean="0"/>
              <a:t>field</a:t>
            </a:r>
          </a:p>
          <a:p>
            <a:r>
              <a:rPr lang="en-US" sz="1800" dirty="0" smtClean="0"/>
              <a:t>Lighting, batteries, and other peripheral gear</a:t>
            </a:r>
            <a:endParaRPr lang="en-US" sz="1800" dirty="0"/>
          </a:p>
          <a:p>
            <a:r>
              <a:rPr lang="en-US" sz="1800" dirty="0" smtClean="0"/>
              <a:t>Tape, cards, and storage</a:t>
            </a:r>
          </a:p>
          <a:p>
            <a:r>
              <a:rPr lang="en-US" sz="1800" dirty="0" smtClean="0"/>
              <a:t>Video file </a:t>
            </a:r>
            <a:r>
              <a:rPr lang="en-US" sz="1800" dirty="0" smtClean="0"/>
              <a:t>formats</a:t>
            </a:r>
            <a:endParaRPr lang="en-US" sz="1800" dirty="0" smtClean="0"/>
          </a:p>
          <a:p>
            <a:endParaRPr lang="en-US" sz="1200" dirty="0" smtClean="0"/>
          </a:p>
          <a:p>
            <a:endParaRPr lang="en-US" sz="1200" dirty="0"/>
          </a:p>
        </p:txBody>
      </p:sp>
      <p:pic>
        <p:nvPicPr>
          <p:cNvPr id="5" name="Content Placeholder 4"/>
          <p:cNvPicPr>
            <a:picLocks noGrp="1" noChangeAspect="1"/>
          </p:cNvPicPr>
          <p:nvPr>
            <p:ph sz="quarter" idx="13"/>
          </p:nvPr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5125" y="1842294"/>
            <a:ext cx="4041775" cy="4041775"/>
          </a:xfrm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</p:pic>
    </p:spTree>
    <p:extLst>
      <p:ext uri="{BB962C8B-B14F-4D97-AF65-F5344CB8AC3E}">
        <p14:creationId xmlns:p14="http://schemas.microsoft.com/office/powerpoint/2010/main" val="8695736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Week 1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41336702"/>
              </p:ext>
            </p:extLst>
          </p:nvPr>
        </p:nvGraphicFramePr>
        <p:xfrm>
          <a:off x="457200" y="1600200"/>
          <a:ext cx="8229600" cy="4256565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247348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Cameras, lenses, and tripods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50" dirty="0" smtClean="0"/>
                        <a:t>Introduction</a:t>
                      </a:r>
                      <a:r>
                        <a:rPr lang="en-US" sz="1050" baseline="0" dirty="0" smtClean="0"/>
                        <a:t> to the various types of cameras used for television, film, and video production.</a:t>
                      </a:r>
                    </a:p>
                    <a:p>
                      <a:endParaRPr lang="en-US" sz="1050" baseline="0" dirty="0" smtClean="0"/>
                    </a:p>
                    <a:p>
                      <a:r>
                        <a:rPr lang="en-US" sz="1050" dirty="0" smtClean="0"/>
                        <a:t>Overview of lenses, their uses, their limitations, and how they affect the final shot.</a:t>
                      </a:r>
                    </a:p>
                    <a:p>
                      <a:endParaRPr lang="en-US" sz="1050" dirty="0" smtClean="0"/>
                    </a:p>
                    <a:p>
                      <a:r>
                        <a:rPr lang="en-US" sz="1050" dirty="0" smtClean="0"/>
                        <a:t>Overview</a:t>
                      </a:r>
                      <a:r>
                        <a:rPr lang="en-US" sz="1050" baseline="0" dirty="0" smtClean="0"/>
                        <a:t> of the basic studio and field equipment used to stabilize shots.</a:t>
                      </a:r>
                    </a:p>
                    <a:p>
                      <a:pPr marL="742950" lvl="1" indent="-2857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Tripods, monopods</a:t>
                      </a:r>
                    </a:p>
                    <a:p>
                      <a:pPr marL="742950" lvl="1" indent="-2857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Pedestals</a:t>
                      </a:r>
                    </a:p>
                    <a:p>
                      <a:pPr marL="742950" lvl="1" indent="-2857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Dollies</a:t>
                      </a:r>
                    </a:p>
                    <a:p>
                      <a:pPr marL="742950" lvl="1" indent="-2857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Jigs</a:t>
                      </a:r>
                      <a:endParaRPr lang="en-US" sz="1050" dirty="0"/>
                    </a:p>
                  </a:txBody>
                  <a:tcPr/>
                </a:tc>
              </a:tr>
              <a:tr h="592058">
                <a:tc>
                  <a:txBody>
                    <a:bodyPr/>
                    <a:lstStyle/>
                    <a:p>
                      <a:r>
                        <a:rPr lang="en-US" sz="1600" b="1" dirty="0" smtClean="0"/>
                        <a:t>Framing, focus, and exposure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050" dirty="0" smtClean="0"/>
                        <a:t>The</a:t>
                      </a:r>
                      <a:r>
                        <a:rPr lang="en-US" sz="1050" baseline="0" dirty="0" smtClean="0"/>
                        <a:t> rule of thirds</a:t>
                      </a:r>
                    </a:p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Composition</a:t>
                      </a:r>
                    </a:p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Critical focus</a:t>
                      </a:r>
                    </a:p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Aperture and F-stop</a:t>
                      </a:r>
                    </a:p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Exposure</a:t>
                      </a:r>
                      <a:endParaRPr lang="en-US" sz="1050" dirty="0"/>
                    </a:p>
                  </a:txBody>
                  <a:tcPr/>
                </a:tc>
              </a:tr>
              <a:tr h="59205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Focal length and depth of field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50" dirty="0" smtClean="0"/>
                        <a:t>Lab: measuring</a:t>
                      </a:r>
                      <a:r>
                        <a:rPr lang="en-US" sz="1050" baseline="0" dirty="0" smtClean="0"/>
                        <a:t> the focal length of various lenses, and creating various effects using depth of field.</a:t>
                      </a:r>
                    </a:p>
                    <a:p>
                      <a:endParaRPr lang="en-US" sz="1050" baseline="0" dirty="0" smtClean="0"/>
                    </a:p>
                    <a:p>
                      <a:r>
                        <a:rPr lang="en-US" sz="1050" baseline="0" dirty="0" smtClean="0"/>
                        <a:t>Review equipment check-out policies and procedure. Sign student agreements.</a:t>
                      </a:r>
                      <a:endParaRPr lang="en-US" sz="105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043135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Week 2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81855682"/>
              </p:ext>
            </p:extLst>
          </p:nvPr>
        </p:nvGraphicFramePr>
        <p:xfrm>
          <a:off x="457200" y="2057400"/>
          <a:ext cx="8229600" cy="342900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68580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Lighting, batteries, and other peripheral gear</a:t>
                      </a:r>
                      <a:endParaRPr lang="en-US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50" dirty="0" smtClean="0"/>
                        <a:t>Overview</a:t>
                      </a:r>
                      <a:r>
                        <a:rPr lang="en-US" sz="1050" baseline="0" dirty="0" smtClean="0"/>
                        <a:t> of lighting equipment and concepts.</a:t>
                      </a:r>
                    </a:p>
                    <a:p>
                      <a:pPr marL="628650" lvl="1" indent="-1714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Fixtures</a:t>
                      </a:r>
                    </a:p>
                    <a:p>
                      <a:pPr marL="628650" lvl="1" indent="-1714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Reflectors</a:t>
                      </a:r>
                    </a:p>
                    <a:p>
                      <a:pPr marL="628650" lvl="1" indent="-1714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Diffusers</a:t>
                      </a:r>
                    </a:p>
                    <a:p>
                      <a:pPr marL="628650" lvl="1" indent="-1714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Filters</a:t>
                      </a:r>
                    </a:p>
                    <a:p>
                      <a:pPr marL="628650" lvl="1" indent="-171450">
                        <a:buFont typeface="Arial" pitchFamily="34" charset="0"/>
                        <a:buChar char="•"/>
                      </a:pPr>
                      <a:r>
                        <a:rPr lang="en-US" sz="1050" baseline="0" dirty="0" smtClean="0"/>
                        <a:t>Color temperature</a:t>
                      </a:r>
                    </a:p>
                    <a:p>
                      <a:endParaRPr lang="en-US" sz="1050" dirty="0" smtClean="0"/>
                    </a:p>
                    <a:p>
                      <a:r>
                        <a:rPr lang="en-US" sz="1050" dirty="0" smtClean="0"/>
                        <a:t>Care</a:t>
                      </a:r>
                      <a:r>
                        <a:rPr lang="en-US" sz="1050" baseline="0" dirty="0" smtClean="0"/>
                        <a:t> and use of batteries. Effects of temperature on charge</a:t>
                      </a:r>
                      <a:r>
                        <a:rPr lang="en-US" sz="1050" baseline="0" dirty="0" smtClean="0"/>
                        <a:t>.</a:t>
                      </a:r>
                    </a:p>
                    <a:p>
                      <a:endParaRPr lang="en-US" sz="1050" baseline="0" dirty="0" smtClean="0"/>
                    </a:p>
                    <a:p>
                      <a:r>
                        <a:rPr lang="en-US" sz="1050" baseline="0" dirty="0" smtClean="0"/>
                        <a:t>Mics, cables, and stands.</a:t>
                      </a:r>
                      <a:endParaRPr lang="en-US" sz="1050" dirty="0"/>
                    </a:p>
                  </a:txBody>
                  <a:tcPr/>
                </a:tc>
              </a:tr>
              <a:tr h="685800">
                <a:tc>
                  <a:txBody>
                    <a:bodyPr/>
                    <a:lstStyle/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Tape, cards, and storage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5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Overview of video storage.</a:t>
                      </a:r>
                    </a:p>
                    <a:p>
                      <a:pPr marL="171450" indent="-171450">
                        <a:buFont typeface="Arial" pitchFamily="34" charset="0"/>
                        <a:buChar char="•"/>
                      </a:pPr>
                      <a:r>
                        <a:rPr lang="en-US" sz="105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Film and its various</a:t>
                      </a:r>
                      <a:r>
                        <a:rPr lang="en-US" sz="105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formats</a:t>
                      </a:r>
                    </a:p>
                    <a:p>
                      <a:pPr marL="171450" indent="-171450">
                        <a:buFont typeface="Arial" pitchFamily="34" charset="0"/>
                        <a:buChar char="•"/>
                      </a:pPr>
                      <a:r>
                        <a:rPr lang="en-US" sz="105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Digital tape-MiniDV, DVC Pro, etc.</a:t>
                      </a:r>
                    </a:p>
                    <a:p>
                      <a:pPr marL="171450" indent="-171450">
                        <a:buFont typeface="Arial" pitchFamily="34" charset="0"/>
                        <a:buChar char="•"/>
                      </a:pPr>
                      <a:r>
                        <a:rPr lang="en-US" sz="105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SDI and other memory cards</a:t>
                      </a:r>
                    </a:p>
                    <a:p>
                      <a:pPr marL="171450" indent="-171450">
                        <a:buFont typeface="Arial" pitchFamily="34" charset="0"/>
                        <a:buChar char="•"/>
                      </a:pPr>
                      <a:r>
                        <a:rPr lang="en-US" sz="105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External storage</a:t>
                      </a:r>
                    </a:p>
                    <a:p>
                      <a:pPr marL="171450" indent="-171450">
                        <a:buFont typeface="Arial" pitchFamily="34" charset="0"/>
                        <a:buChar char="•"/>
                      </a:pPr>
                      <a:r>
                        <a:rPr lang="en-US" sz="105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Discs</a:t>
                      </a:r>
                      <a:endParaRPr lang="en-US" sz="105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685800">
                <a:tc>
                  <a:txBody>
                    <a:bodyPr/>
                    <a:lstStyle/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Video file formats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05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Overview of common formats</a:t>
                      </a:r>
                    </a:p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05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Frames</a:t>
                      </a:r>
                      <a:r>
                        <a:rPr lang="en-US" sz="105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and frame rates</a:t>
                      </a:r>
                    </a:p>
                    <a:p>
                      <a:pPr marL="285750" indent="-285750">
                        <a:buFont typeface="Arial" pitchFamily="34" charset="0"/>
                        <a:buChar char="•"/>
                      </a:pPr>
                      <a:r>
                        <a:rPr lang="en-US" sz="105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Aspect ratios</a:t>
                      </a:r>
                      <a:endParaRPr lang="en-US" sz="105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960328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</a:t>
            </a:r>
            <a:endParaRPr lang="en-US" dirty="0"/>
          </a:p>
        </p:txBody>
      </p:sp>
      <p:pic>
        <p:nvPicPr>
          <p:cNvPr id="5" name="Picture Placeholder 4"/>
          <p:cNvPicPr>
            <a:picLocks noGrp="1" noChangeAspect="1"/>
          </p:cNvPicPr>
          <p:nvPr>
            <p:ph type="pic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4727" b="24727"/>
          <a:stretch>
            <a:fillRect/>
          </a:stretch>
        </p:blipFill>
        <p:spPr/>
      </p:pic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 smtClean="0"/>
              <a:t>Up next: shooting, importing, and editing your video.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92848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xecutive">
  <a:themeElements>
    <a:clrScheme name="Executive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Executi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Execu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Executive</Template>
  <TotalTime>100</TotalTime>
  <Words>264</Words>
  <Application>Microsoft Office PowerPoint</Application>
  <PresentationFormat>On-screen Show (4:3)</PresentationFormat>
  <Paragraphs>59</Paragraphs>
  <Slides>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Executive</vt:lpstr>
      <vt:lpstr>Video Production 101</vt:lpstr>
      <vt:lpstr>Unit 1</vt:lpstr>
      <vt:lpstr>Before You Shoot</vt:lpstr>
      <vt:lpstr>Week 1</vt:lpstr>
      <vt:lpstr>Week 2</vt:lpstr>
      <vt:lpstr>Fin</vt:lpstr>
    </vt:vector>
  </TitlesOfParts>
  <Company>elementk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Tim Barnosky</dc:creator>
  <cp:lastModifiedBy>sbm</cp:lastModifiedBy>
  <cp:revision>13</cp:revision>
  <dcterms:created xsi:type="dcterms:W3CDTF">2012-08-30T15:36:27Z</dcterms:created>
  <dcterms:modified xsi:type="dcterms:W3CDTF">2012-08-30T17:26:50Z</dcterms:modified>
</cp:coreProperties>
</file>

<file path=docProps/thumbnail.jpeg>
</file>