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90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BDBE895-C594-413B-9F3E-C2FFEEC613FB}" type="datetimeFigureOut">
              <a:rPr lang="en-US" smtClean="0"/>
              <a:t>8/30/2012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984ABE6-323C-4131-93EE-F7A195301D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80906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84ABE6-323C-4131-93EE-F7A195301D67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52162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11B6B-2250-4A20-9B3F-717EDE70C098}" type="datetimeFigureOut">
              <a:rPr lang="en-US" smtClean="0"/>
              <a:t>8/30/2012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E8B1EA3-2D83-4C8B-B628-CF8FE000B360}" type="slidenum">
              <a:rPr lang="en-US" smtClean="0"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11B6B-2250-4A20-9B3F-717EDE70C098}" type="datetimeFigureOut">
              <a:rPr lang="en-US" smtClean="0"/>
              <a:t>8/30/2012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B1EA3-2D83-4C8B-B628-CF8FE000B36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11B6B-2250-4A20-9B3F-717EDE70C098}" type="datetimeFigureOut">
              <a:rPr lang="en-US" smtClean="0"/>
              <a:t>8/30/2012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B1EA3-2D83-4C8B-B628-CF8FE000B36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11B6B-2250-4A20-9B3F-717EDE70C098}" type="datetimeFigureOut">
              <a:rPr lang="en-US" smtClean="0"/>
              <a:t>8/30/2012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B1EA3-2D83-4C8B-B628-CF8FE000B36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11B6B-2250-4A20-9B3F-717EDE70C098}" type="datetimeFigureOut">
              <a:rPr lang="en-US" smtClean="0"/>
              <a:t>8/30/2012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B1EA3-2D83-4C8B-B628-CF8FE000B360}" type="slidenum">
              <a:rPr lang="en-US" smtClean="0"/>
              <a:t>‹#›</a:t>
            </a:fld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11B6B-2250-4A20-9B3F-717EDE70C098}" type="datetimeFigureOut">
              <a:rPr lang="en-US" smtClean="0"/>
              <a:t>8/30/2012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B1EA3-2D83-4C8B-B628-CF8FE000B360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11B6B-2250-4A20-9B3F-717EDE70C098}" type="datetimeFigureOut">
              <a:rPr lang="en-US" smtClean="0"/>
              <a:t>8/30/2012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B1EA3-2D83-4C8B-B628-CF8FE000B360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11B6B-2250-4A20-9B3F-717EDE70C098}" type="datetimeFigureOut">
              <a:rPr lang="en-US" smtClean="0"/>
              <a:t>8/30/2012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B1EA3-2D83-4C8B-B628-CF8FE000B36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11B6B-2250-4A20-9B3F-717EDE70C098}" type="datetimeFigureOut">
              <a:rPr lang="en-US" smtClean="0"/>
              <a:t>8/30/2012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B1EA3-2D83-4C8B-B628-CF8FE000B36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11B6B-2250-4A20-9B3F-717EDE70C098}" type="datetimeFigureOut">
              <a:rPr lang="en-US" smtClean="0"/>
              <a:t>8/30/2012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B1EA3-2D83-4C8B-B628-CF8FE000B36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11B6B-2250-4A20-9B3F-717EDE70C098}" type="datetimeFigureOut">
              <a:rPr lang="en-US" smtClean="0"/>
              <a:t>8/30/2012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B1EA3-2D83-4C8B-B628-CF8FE000B36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F5C11B6B-2250-4A20-9B3F-717EDE70C098}" type="datetimeFigureOut">
              <a:rPr lang="en-US" smtClean="0"/>
              <a:t>8/30/2012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6E8B1EA3-2D83-4C8B-B628-CF8FE000B360}" type="slidenum">
              <a:rPr lang="en-US" smtClean="0"/>
              <a:t>‹#›</a:t>
            </a:fld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Video Production 101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Fall Curriculum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23244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Unit 1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Equipment and Basics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58015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Before You Shoot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endParaRPr lang="en-US" sz="1200" dirty="0" smtClean="0"/>
          </a:p>
          <a:p>
            <a:r>
              <a:rPr lang="en-US" sz="1800" dirty="0" smtClean="0"/>
              <a:t>Cameras, lenses, and tripods</a:t>
            </a:r>
          </a:p>
          <a:p>
            <a:r>
              <a:rPr lang="en-US" sz="1800" dirty="0"/>
              <a:t>Framing, focus, and </a:t>
            </a:r>
            <a:r>
              <a:rPr lang="en-US" sz="1800" dirty="0" smtClean="0"/>
              <a:t>exposure</a:t>
            </a:r>
          </a:p>
          <a:p>
            <a:r>
              <a:rPr lang="en-US" sz="1800" dirty="0"/>
              <a:t>Focal length and depth of </a:t>
            </a:r>
            <a:r>
              <a:rPr lang="en-US" sz="1800" dirty="0" smtClean="0"/>
              <a:t>field</a:t>
            </a:r>
          </a:p>
          <a:p>
            <a:r>
              <a:rPr lang="en-US" sz="1800" dirty="0" smtClean="0"/>
              <a:t>Lighting, batteries, and other peripheral gear</a:t>
            </a:r>
            <a:endParaRPr lang="en-US" sz="1800" dirty="0"/>
          </a:p>
          <a:p>
            <a:r>
              <a:rPr lang="en-US" sz="1800" dirty="0" smtClean="0"/>
              <a:t>Tape, cards, and storage</a:t>
            </a:r>
          </a:p>
          <a:p>
            <a:r>
              <a:rPr lang="en-US" sz="1800" dirty="0" smtClean="0"/>
              <a:t>Video file formats</a:t>
            </a:r>
          </a:p>
          <a:p>
            <a:r>
              <a:rPr lang="en-US" sz="1800" dirty="0"/>
              <a:t>Terminology</a:t>
            </a:r>
            <a:endParaRPr lang="en-US" sz="1800" dirty="0" smtClean="0"/>
          </a:p>
          <a:p>
            <a:endParaRPr lang="en-US" sz="1200" dirty="0" smtClean="0"/>
          </a:p>
          <a:p>
            <a:endParaRPr lang="en-US" sz="1200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quarter" idx="13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125" y="1842294"/>
            <a:ext cx="4041775" cy="4041775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8695736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Week 1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41336702"/>
              </p:ext>
            </p:extLst>
          </p:nvPr>
        </p:nvGraphicFramePr>
        <p:xfrm>
          <a:off x="457200" y="1600200"/>
          <a:ext cx="8229600" cy="4256565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247348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 smtClean="0"/>
                        <a:t>Cameras, lenses, and tripods</a:t>
                      </a: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50" dirty="0" smtClean="0"/>
                        <a:t>Introduction</a:t>
                      </a:r>
                      <a:r>
                        <a:rPr lang="en-US" sz="1050" baseline="0" dirty="0" smtClean="0"/>
                        <a:t> to the various types of cameras used for television, film, and video production.</a:t>
                      </a:r>
                    </a:p>
                    <a:p>
                      <a:endParaRPr lang="en-US" sz="1050" baseline="0" dirty="0" smtClean="0"/>
                    </a:p>
                    <a:p>
                      <a:r>
                        <a:rPr lang="en-US" sz="1050" dirty="0" smtClean="0"/>
                        <a:t>Overview of lenses, their uses, their limitations, and how they affect the final shot.</a:t>
                      </a:r>
                    </a:p>
                    <a:p>
                      <a:endParaRPr lang="en-US" sz="1050" dirty="0" smtClean="0"/>
                    </a:p>
                    <a:p>
                      <a:r>
                        <a:rPr lang="en-US" sz="1050" dirty="0" smtClean="0"/>
                        <a:t>Overview</a:t>
                      </a:r>
                      <a:r>
                        <a:rPr lang="en-US" sz="1050" baseline="0" dirty="0" smtClean="0"/>
                        <a:t> of the basic studio and field equipment used to stabilize shots.</a:t>
                      </a:r>
                    </a:p>
                    <a:p>
                      <a:pPr marL="742950" lvl="1" indent="-285750">
                        <a:buFont typeface="Arial" pitchFamily="34" charset="0"/>
                        <a:buChar char="•"/>
                      </a:pPr>
                      <a:r>
                        <a:rPr lang="en-US" sz="1050" baseline="0" dirty="0" smtClean="0"/>
                        <a:t>Tripods, monopods</a:t>
                      </a:r>
                    </a:p>
                    <a:p>
                      <a:pPr marL="742950" lvl="1" indent="-285750">
                        <a:buFont typeface="Arial" pitchFamily="34" charset="0"/>
                        <a:buChar char="•"/>
                      </a:pPr>
                      <a:r>
                        <a:rPr lang="en-US" sz="1050" baseline="0" dirty="0" smtClean="0"/>
                        <a:t>Pedestals</a:t>
                      </a:r>
                    </a:p>
                    <a:p>
                      <a:pPr marL="742950" lvl="1" indent="-285750">
                        <a:buFont typeface="Arial" pitchFamily="34" charset="0"/>
                        <a:buChar char="•"/>
                      </a:pPr>
                      <a:r>
                        <a:rPr lang="en-US" sz="1050" baseline="0" dirty="0" smtClean="0"/>
                        <a:t>Dollies</a:t>
                      </a:r>
                    </a:p>
                    <a:p>
                      <a:pPr marL="742950" lvl="1" indent="-285750">
                        <a:buFont typeface="Arial" pitchFamily="34" charset="0"/>
                        <a:buChar char="•"/>
                      </a:pPr>
                      <a:r>
                        <a:rPr lang="en-US" sz="1050" baseline="0" dirty="0" smtClean="0"/>
                        <a:t>Jigs</a:t>
                      </a:r>
                      <a:endParaRPr lang="en-US" sz="1050" dirty="0"/>
                    </a:p>
                  </a:txBody>
                  <a:tcPr/>
                </a:tc>
              </a:tr>
              <a:tr h="592058">
                <a:tc>
                  <a:txBody>
                    <a:bodyPr/>
                    <a:lstStyle/>
                    <a:p>
                      <a:r>
                        <a:rPr lang="en-US" sz="1600" b="1" dirty="0" smtClean="0"/>
                        <a:t>Framing, focus, and exposure</a:t>
                      </a: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n-US" sz="1050" dirty="0" smtClean="0"/>
                        <a:t>The</a:t>
                      </a:r>
                      <a:r>
                        <a:rPr lang="en-US" sz="1050" baseline="0" dirty="0" smtClean="0"/>
                        <a:t> rule of thirds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n-US" sz="1050" baseline="0" dirty="0" smtClean="0"/>
                        <a:t>Composition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n-US" sz="1050" baseline="0" dirty="0" smtClean="0"/>
                        <a:t>Critical focus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n-US" sz="1050" baseline="0" dirty="0" smtClean="0"/>
                        <a:t>Aperture and F-stop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n-US" sz="1050" baseline="0" dirty="0" smtClean="0"/>
                        <a:t>Exposure</a:t>
                      </a:r>
                      <a:endParaRPr lang="en-US" sz="1050" dirty="0"/>
                    </a:p>
                  </a:txBody>
                  <a:tcPr/>
                </a:tc>
              </a:tr>
              <a:tr h="59205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 smtClean="0"/>
                        <a:t>Focal length and depth of field</a:t>
                      </a: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50" dirty="0" smtClean="0"/>
                        <a:t>Lab: measuring</a:t>
                      </a:r>
                      <a:r>
                        <a:rPr lang="en-US" sz="1050" baseline="0" dirty="0" smtClean="0"/>
                        <a:t> the focal length of various lenses, and creating various effects using depth of field.</a:t>
                      </a:r>
                    </a:p>
                    <a:p>
                      <a:endParaRPr lang="en-US" sz="1050" baseline="0" dirty="0" smtClean="0"/>
                    </a:p>
                    <a:p>
                      <a:r>
                        <a:rPr lang="en-US" sz="1050" baseline="0" dirty="0" smtClean="0"/>
                        <a:t>Review equipment check-out policies and procedure. Sign student agreements.</a:t>
                      </a:r>
                      <a:endParaRPr lang="en-US" sz="105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043135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Week 2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03172436"/>
              </p:ext>
            </p:extLst>
          </p:nvPr>
        </p:nvGraphicFramePr>
        <p:xfrm>
          <a:off x="457200" y="2057400"/>
          <a:ext cx="8229600" cy="310896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6858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 smtClean="0"/>
                        <a:t>Lighting, batteries, and other peripheral gear</a:t>
                      </a:r>
                      <a:endParaRPr lang="en-US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50" dirty="0" smtClean="0"/>
                        <a:t>Overview</a:t>
                      </a:r>
                      <a:r>
                        <a:rPr lang="en-US" sz="1050" baseline="0" dirty="0" smtClean="0"/>
                        <a:t> of lighting equipment and concepts.</a:t>
                      </a:r>
                    </a:p>
                    <a:p>
                      <a:pPr marL="628650" lvl="1" indent="-171450">
                        <a:buFont typeface="Arial" pitchFamily="34" charset="0"/>
                        <a:buChar char="•"/>
                      </a:pPr>
                      <a:r>
                        <a:rPr lang="en-US" sz="1050" baseline="0" dirty="0" smtClean="0"/>
                        <a:t>Fixtures</a:t>
                      </a:r>
                    </a:p>
                    <a:p>
                      <a:pPr marL="628650" lvl="1" indent="-171450">
                        <a:buFont typeface="Arial" pitchFamily="34" charset="0"/>
                        <a:buChar char="•"/>
                      </a:pPr>
                      <a:r>
                        <a:rPr lang="en-US" sz="1050" baseline="0" dirty="0" smtClean="0"/>
                        <a:t>Reflectors</a:t>
                      </a:r>
                    </a:p>
                    <a:p>
                      <a:pPr marL="628650" lvl="1" indent="-171450">
                        <a:buFont typeface="Arial" pitchFamily="34" charset="0"/>
                        <a:buChar char="•"/>
                      </a:pPr>
                      <a:r>
                        <a:rPr lang="en-US" sz="1050" baseline="0" dirty="0" smtClean="0"/>
                        <a:t>Diffusers</a:t>
                      </a:r>
                    </a:p>
                    <a:p>
                      <a:pPr marL="628650" lvl="1" indent="-171450">
                        <a:buFont typeface="Arial" pitchFamily="34" charset="0"/>
                        <a:buChar char="•"/>
                      </a:pPr>
                      <a:r>
                        <a:rPr lang="en-US" sz="1050" baseline="0" dirty="0" smtClean="0"/>
                        <a:t>Filters</a:t>
                      </a:r>
                    </a:p>
                    <a:p>
                      <a:pPr marL="628650" lvl="1" indent="-171450">
                        <a:buFont typeface="Arial" pitchFamily="34" charset="0"/>
                        <a:buChar char="•"/>
                      </a:pPr>
                      <a:r>
                        <a:rPr lang="en-US" sz="1050" baseline="0" dirty="0" smtClean="0"/>
                        <a:t>Color temperature</a:t>
                      </a:r>
                    </a:p>
                    <a:p>
                      <a:endParaRPr lang="en-US" sz="1050" dirty="0" smtClean="0"/>
                    </a:p>
                    <a:p>
                      <a:r>
                        <a:rPr lang="en-US" sz="1050" dirty="0" smtClean="0"/>
                        <a:t>Care</a:t>
                      </a:r>
                      <a:r>
                        <a:rPr lang="en-US" sz="1050" baseline="0" dirty="0" smtClean="0"/>
                        <a:t> and use of batteries. Effects of temperature on charge.</a:t>
                      </a:r>
                      <a:endParaRPr lang="en-US" sz="1050" dirty="0"/>
                    </a:p>
                  </a:txBody>
                  <a:tcPr/>
                </a:tc>
              </a:tr>
              <a:tr h="685800">
                <a:tc>
                  <a:txBody>
                    <a:bodyPr/>
                    <a:lstStyle/>
                    <a:p>
                      <a:r>
                        <a:rPr lang="en-US" sz="1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Tape, cards, and storage</a:t>
                      </a: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5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Overview of video storage.</a:t>
                      </a:r>
                    </a:p>
                    <a:p>
                      <a:pPr marL="171450" indent="-171450">
                        <a:buFont typeface="Arial" pitchFamily="34" charset="0"/>
                        <a:buChar char="•"/>
                      </a:pPr>
                      <a:r>
                        <a:rPr lang="en-US" sz="105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Film and its various</a:t>
                      </a:r>
                      <a:r>
                        <a:rPr lang="en-US" sz="105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formats</a:t>
                      </a:r>
                    </a:p>
                    <a:p>
                      <a:pPr marL="171450" indent="-171450">
                        <a:buFont typeface="Arial" pitchFamily="34" charset="0"/>
                        <a:buChar char="•"/>
                      </a:pPr>
                      <a:r>
                        <a:rPr lang="en-US" sz="105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Digital tape-MiniDV, DVC Pro, etc.</a:t>
                      </a:r>
                    </a:p>
                    <a:p>
                      <a:pPr marL="171450" indent="-171450">
                        <a:buFont typeface="Arial" pitchFamily="34" charset="0"/>
                        <a:buChar char="•"/>
                      </a:pPr>
                      <a:r>
                        <a:rPr lang="en-US" sz="105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SDI and other memory cards</a:t>
                      </a:r>
                    </a:p>
                    <a:p>
                      <a:pPr marL="171450" indent="-171450">
                        <a:buFont typeface="Arial" pitchFamily="34" charset="0"/>
                        <a:buChar char="•"/>
                      </a:pPr>
                      <a:r>
                        <a:rPr lang="en-US" sz="105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External storage</a:t>
                      </a:r>
                    </a:p>
                    <a:p>
                      <a:pPr marL="171450" indent="-171450">
                        <a:buFont typeface="Arial" pitchFamily="34" charset="0"/>
                        <a:buChar char="•"/>
                      </a:pPr>
                      <a:r>
                        <a:rPr lang="en-US" sz="105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Discs</a:t>
                      </a:r>
                      <a:endParaRPr lang="en-US" sz="105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685800">
                <a:tc>
                  <a:txBody>
                    <a:bodyPr/>
                    <a:lstStyle/>
                    <a:p>
                      <a:r>
                        <a:rPr lang="en-US" sz="1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Video file formats</a:t>
                      </a: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n-US" sz="105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Overview of common formats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n-US" sz="105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Frames</a:t>
                      </a:r>
                      <a:r>
                        <a:rPr lang="en-US" sz="105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and frame rates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n-US" sz="105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Aspect ratios</a:t>
                      </a:r>
                      <a:endParaRPr lang="en-US" sz="105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9603288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Fin</a:t>
            </a:r>
            <a:endParaRPr lang="en-US" dirty="0"/>
          </a:p>
        </p:txBody>
      </p:sp>
      <p:pic>
        <p:nvPicPr>
          <p:cNvPr id="5" name="Picture Placeholder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727" b="24727"/>
          <a:stretch>
            <a:fillRect/>
          </a:stretch>
        </p:blipFill>
        <p:spPr/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/>
              <a:t>You now know the basics!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92848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xecutive">
  <a:themeElements>
    <a:clrScheme name="Executive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Executi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xecutiv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98</TotalTime>
  <Words>252</Words>
  <Application>Microsoft Office PowerPoint</Application>
  <PresentationFormat>On-screen Show (4:3)</PresentationFormat>
  <Paragraphs>58</Paragraphs>
  <Slides>6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Executive</vt:lpstr>
      <vt:lpstr>Video Production 101</vt:lpstr>
      <vt:lpstr>Unit 1</vt:lpstr>
      <vt:lpstr>Before You Shoot</vt:lpstr>
      <vt:lpstr>Week 1</vt:lpstr>
      <vt:lpstr>Week 2</vt:lpstr>
      <vt:lpstr>Fin</vt:lpstr>
    </vt:vector>
  </TitlesOfParts>
  <Company>elementk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Tim Barnosky</dc:creator>
  <cp:lastModifiedBy>Tim Barnosky</cp:lastModifiedBy>
  <cp:revision>12</cp:revision>
  <dcterms:created xsi:type="dcterms:W3CDTF">2012-08-30T15:36:27Z</dcterms:created>
  <dcterms:modified xsi:type="dcterms:W3CDTF">2012-08-30T17:14:40Z</dcterms:modified>
</cp:coreProperties>
</file>