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7"/>
  </p:notesMasterIdLst>
  <p:handoutMasterIdLst>
    <p:handoutMasterId r:id="rId8"/>
  </p:handoutMasterIdLst>
  <p:sldIdLst>
    <p:sldId id="324" r:id="rId2"/>
    <p:sldId id="323" r:id="rId3"/>
    <p:sldId id="339" r:id="rId4"/>
    <p:sldId id="340" r:id="rId5"/>
    <p:sldId id="335" r:id="rId6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0B6E3"/>
    <a:srgbClr val="B4E9AA"/>
    <a:srgbClr val="FFED99"/>
    <a:srgbClr val="6666FF"/>
    <a:srgbClr val="0785FC"/>
    <a:srgbClr val="009999"/>
    <a:srgbClr val="008080"/>
    <a:srgbClr val="33CCCC"/>
    <a:srgbClr val="336699"/>
    <a:srgbClr val="33CC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1241" autoAdjust="0"/>
  </p:normalViewPr>
  <p:slideViewPr>
    <p:cSldViewPr>
      <p:cViewPr varScale="1">
        <p:scale>
          <a:sx n="147" d="100"/>
          <a:sy n="147" d="100"/>
        </p:scale>
        <p:origin x="2390" y="9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3" d="100"/>
          <a:sy n="53" d="100"/>
        </p:scale>
        <p:origin x="-2868" y="-9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CB1874-9A33-4DE0-AB1A-9B71596319A2}" type="datetimeFigureOut">
              <a:rPr lang="en-IN" smtClean="0"/>
              <a:t>13-09-2021</a:t>
            </a:fld>
            <a:endParaRPr lang="en-IN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N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D6AFFC5-AF66-426C-B92E-0FF38C84847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74034292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BD7EF3-FE30-4027-975F-885C020564B3}" type="datetimeFigureOut">
              <a:rPr lang="en-US" smtClean="0"/>
              <a:t>9/13/2021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B3F7936-7F78-4FDF-BD5F-66D51255BA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8675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3F7936-7F78-4FDF-BD5F-66D51255BA2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25038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3F7936-7F78-4FDF-BD5F-66D51255BA2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2099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3F7936-7F78-4FDF-BD5F-66D51255BA2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2099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3F7936-7F78-4FDF-BD5F-66D51255BA2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2099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3F7936-7F78-4FDF-BD5F-66D51255BA2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2209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0" y="0"/>
            <a:ext cx="9144000" cy="5143500"/>
          </a:xfrm>
          <a:prstGeom prst="rect">
            <a:avLst/>
          </a:prstGeom>
          <a:solidFill>
            <a:schemeClr val="tx2">
              <a:lumMod val="75000"/>
              <a:alpha val="73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/>
          </a:p>
        </p:txBody>
      </p:sp>
      <p:sp>
        <p:nvSpPr>
          <p:cNvPr id="8" name="Chevron 7"/>
          <p:cNvSpPr/>
          <p:nvPr userDrawn="1"/>
        </p:nvSpPr>
        <p:spPr>
          <a:xfrm>
            <a:off x="1505674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" name="Rectangle 8"/>
          <p:cNvSpPr/>
          <p:nvPr userDrawn="1"/>
        </p:nvSpPr>
        <p:spPr>
          <a:xfrm>
            <a:off x="1828800" y="1657350"/>
            <a:ext cx="5486400" cy="1828800"/>
          </a:xfrm>
          <a:prstGeom prst="rect">
            <a:avLst/>
          </a:prstGeom>
          <a:solidFill>
            <a:schemeClr val="tx1">
              <a:lumMod val="65000"/>
              <a:lumOff val="35000"/>
            </a:schemeClr>
          </a:solidFill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ight Triangle 9"/>
          <p:cNvSpPr/>
          <p:nvPr userDrawn="1"/>
        </p:nvSpPr>
        <p:spPr>
          <a:xfrm rot="4011845">
            <a:off x="7552998" y="2200560"/>
            <a:ext cx="3206664" cy="1370086"/>
          </a:xfrm>
          <a:prstGeom prst="rtTriangle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/>
          </a:p>
        </p:txBody>
      </p:sp>
      <p:sp>
        <p:nvSpPr>
          <p:cNvPr id="11" name="Chevron 10"/>
          <p:cNvSpPr/>
          <p:nvPr userDrawn="1"/>
        </p:nvSpPr>
        <p:spPr>
          <a:xfrm>
            <a:off x="0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Chevron 11"/>
          <p:cNvSpPr/>
          <p:nvPr userDrawn="1"/>
        </p:nvSpPr>
        <p:spPr>
          <a:xfrm>
            <a:off x="304800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3" name="Chevron 12"/>
          <p:cNvSpPr/>
          <p:nvPr userDrawn="1"/>
        </p:nvSpPr>
        <p:spPr>
          <a:xfrm>
            <a:off x="598025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4" name="Chevron 13"/>
          <p:cNvSpPr/>
          <p:nvPr userDrawn="1"/>
        </p:nvSpPr>
        <p:spPr>
          <a:xfrm>
            <a:off x="907649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5" name="Chevron 14"/>
          <p:cNvSpPr/>
          <p:nvPr userDrawn="1"/>
        </p:nvSpPr>
        <p:spPr>
          <a:xfrm>
            <a:off x="1212449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6" name="Chevron 15"/>
          <p:cNvSpPr/>
          <p:nvPr userDrawn="1"/>
        </p:nvSpPr>
        <p:spPr>
          <a:xfrm>
            <a:off x="8763000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7" name="Chevron 16"/>
          <p:cNvSpPr/>
          <p:nvPr userDrawn="1"/>
        </p:nvSpPr>
        <p:spPr>
          <a:xfrm>
            <a:off x="7257326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8" name="Chevron 17"/>
          <p:cNvSpPr/>
          <p:nvPr userDrawn="1"/>
        </p:nvSpPr>
        <p:spPr>
          <a:xfrm>
            <a:off x="7562126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9" name="Chevron 18"/>
          <p:cNvSpPr/>
          <p:nvPr userDrawn="1"/>
        </p:nvSpPr>
        <p:spPr>
          <a:xfrm>
            <a:off x="7855351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0" name="Chevron 19"/>
          <p:cNvSpPr/>
          <p:nvPr userDrawn="1"/>
        </p:nvSpPr>
        <p:spPr>
          <a:xfrm>
            <a:off x="8164975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1" name="Chevron 20"/>
          <p:cNvSpPr/>
          <p:nvPr userDrawn="1"/>
        </p:nvSpPr>
        <p:spPr>
          <a:xfrm>
            <a:off x="8469775" y="2952750"/>
            <a:ext cx="381000" cy="533400"/>
          </a:xfrm>
          <a:prstGeom prst="chevron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2" name="Rectangle 21"/>
          <p:cNvSpPr/>
          <p:nvPr userDrawn="1"/>
        </p:nvSpPr>
        <p:spPr>
          <a:xfrm>
            <a:off x="1981200" y="1809750"/>
            <a:ext cx="5486400" cy="1828800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cap="all" dirty="0">
                <a:solidFill>
                  <a:schemeClr val="bg1"/>
                </a:solidFill>
                <a:latin typeface="Lao UI" panose="020B0502040204020203" pitchFamily="34" charset="0"/>
                <a:cs typeface="Lao UI" panose="020B0502040204020203" pitchFamily="34" charset="0"/>
              </a:rPr>
              <a:t>Activity: create your own </a:t>
            </a:r>
            <a:r>
              <a:rPr lang="en-US" sz="3200" b="1" cap="all" dirty="0" err="1">
                <a:solidFill>
                  <a:schemeClr val="bg1"/>
                </a:solidFill>
                <a:latin typeface="Lao UI" panose="020B0502040204020203" pitchFamily="34" charset="0"/>
                <a:cs typeface="Lao UI" panose="020B0502040204020203" pitchFamily="34" charset="0"/>
              </a:rPr>
              <a:t>sipoc</a:t>
            </a:r>
            <a:endParaRPr lang="en-US" sz="3200" dirty="0"/>
          </a:p>
        </p:txBody>
      </p:sp>
      <p:pic>
        <p:nvPicPr>
          <p:cNvPr id="23" name="Picture 2" descr="C:\Users\Rahul\Downloads\run-311447_1280.png"/>
          <p:cNvPicPr>
            <a:picLocks noChangeAspect="1" noChangeArrowheads="1"/>
          </p:cNvPicPr>
          <p:nvPr userDrawn="1"/>
        </p:nvPicPr>
        <p:blipFill>
          <a:blip r:embed="rId2" cstate="print">
            <a:duotone>
              <a:schemeClr val="bg2">
                <a:shade val="45000"/>
                <a:satMod val="135000"/>
              </a:schemeClr>
              <a:prstClr val="white"/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81200" y="275682"/>
            <a:ext cx="1583373" cy="137802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9441350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228600" y="228600"/>
            <a:ext cx="8686800" cy="468630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/>
          </a:p>
        </p:txBody>
      </p:sp>
      <p:sp>
        <p:nvSpPr>
          <p:cNvPr id="8" name="Right Triangle 7"/>
          <p:cNvSpPr/>
          <p:nvPr userDrawn="1"/>
        </p:nvSpPr>
        <p:spPr>
          <a:xfrm rot="4011845">
            <a:off x="7312046" y="2200560"/>
            <a:ext cx="3206664" cy="1370086"/>
          </a:xfrm>
          <a:prstGeom prst="rtTriangle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/>
          </a:p>
        </p:txBody>
      </p:sp>
      <p:sp>
        <p:nvSpPr>
          <p:cNvPr id="9" name="TextBox 8"/>
          <p:cNvSpPr txBox="1"/>
          <p:nvPr userDrawn="1"/>
        </p:nvSpPr>
        <p:spPr>
          <a:xfrm>
            <a:off x="392575" y="971550"/>
            <a:ext cx="851535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cap="all" dirty="0">
                <a:latin typeface="Lao UI" panose="020B0502040204020203" pitchFamily="34" charset="0"/>
                <a:cs typeface="Lao UI" panose="020B0502040204020203" pitchFamily="34" charset="0"/>
              </a:rPr>
              <a:t>You are given a situation of a fictional company – matrix corp.</a:t>
            </a:r>
          </a:p>
        </p:txBody>
      </p:sp>
      <p:sp>
        <p:nvSpPr>
          <p:cNvPr id="10" name="TextBox 9"/>
          <p:cNvSpPr txBox="1"/>
          <p:nvPr userDrawn="1"/>
        </p:nvSpPr>
        <p:spPr>
          <a:xfrm>
            <a:off x="392575" y="280927"/>
            <a:ext cx="851535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cap="all">
                <a:solidFill>
                  <a:srgbClr val="0070C0"/>
                </a:solidFill>
                <a:latin typeface="Lao UI" panose="020B0502040204020203" pitchFamily="34" charset="0"/>
                <a:cs typeface="Lao UI" panose="020B0502040204020203" pitchFamily="34" charset="0"/>
              </a:rPr>
              <a:t>GUIDELINES:</a:t>
            </a:r>
            <a:endParaRPr lang="en-US" sz="2400" b="1" cap="all" dirty="0">
              <a:solidFill>
                <a:srgbClr val="0070C0"/>
              </a:solidFill>
              <a:latin typeface="Lao UI" panose="020B0502040204020203" pitchFamily="34" charset="0"/>
              <a:cs typeface="Lao UI" panose="020B0502040204020203" pitchFamily="34" charset="0"/>
            </a:endParaRPr>
          </a:p>
        </p:txBody>
      </p:sp>
      <p:sp>
        <p:nvSpPr>
          <p:cNvPr id="11" name="TextBox 10"/>
          <p:cNvSpPr txBox="1"/>
          <p:nvPr userDrawn="1"/>
        </p:nvSpPr>
        <p:spPr>
          <a:xfrm>
            <a:off x="391274" y="1981021"/>
            <a:ext cx="851535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cap="all" dirty="0">
                <a:latin typeface="Lao UI" panose="020B0502040204020203" pitchFamily="34" charset="0"/>
                <a:cs typeface="Lao UI" panose="020B0502040204020203" pitchFamily="34" charset="0"/>
              </a:rPr>
              <a:t>create a SIPOC Based on the given information</a:t>
            </a:r>
          </a:p>
        </p:txBody>
      </p:sp>
      <p:sp>
        <p:nvSpPr>
          <p:cNvPr id="12" name="TextBox 11"/>
          <p:cNvSpPr txBox="1"/>
          <p:nvPr userDrawn="1"/>
        </p:nvSpPr>
        <p:spPr>
          <a:xfrm>
            <a:off x="-1" y="4921444"/>
            <a:ext cx="9144001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chemeClr val="bg1">
                    <a:lumMod val="50000"/>
                  </a:schemeClr>
                </a:solidFill>
                <a:latin typeface="Lao UI" pitchFamily="34" charset="0"/>
                <a:cs typeface="Lao UI" pitchFamily="34" charset="0"/>
              </a:rPr>
              <a:t>Copyright © Smart Growth Hacks | All Rights Reserved</a:t>
            </a:r>
            <a:endParaRPr lang="en-IN" sz="900" dirty="0">
              <a:solidFill>
                <a:schemeClr val="bg1">
                  <a:lumMod val="50000"/>
                </a:schemeClr>
              </a:solidFill>
              <a:latin typeface="Lao UI" pitchFamily="34" charset="0"/>
              <a:cs typeface="Lao U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512466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  <p:bldP spid="11" grpId="0"/>
    </p:bld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 userDrawn="1"/>
        </p:nvSpPr>
        <p:spPr>
          <a:xfrm>
            <a:off x="228600" y="228600"/>
            <a:ext cx="8686800" cy="468630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/>
          </a:p>
        </p:txBody>
      </p:sp>
      <p:sp>
        <p:nvSpPr>
          <p:cNvPr id="8" name="Right Triangle 7"/>
          <p:cNvSpPr/>
          <p:nvPr userDrawn="1"/>
        </p:nvSpPr>
        <p:spPr>
          <a:xfrm rot="4011845">
            <a:off x="7312046" y="2200560"/>
            <a:ext cx="3206664" cy="1370086"/>
          </a:xfrm>
          <a:prstGeom prst="rtTriangle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/>
          </a:p>
        </p:txBody>
      </p:sp>
      <p:sp>
        <p:nvSpPr>
          <p:cNvPr id="9" name="TextBox 8"/>
          <p:cNvSpPr txBox="1"/>
          <p:nvPr userDrawn="1"/>
        </p:nvSpPr>
        <p:spPr>
          <a:xfrm>
            <a:off x="392575" y="971550"/>
            <a:ext cx="8515350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>
                <a:latin typeface="Lao UI" pitchFamily="34" charset="0"/>
                <a:cs typeface="Lao UI" pitchFamily="34" charset="0"/>
              </a:rPr>
              <a:t>As you know, Matrix Corp is facing a challenge that 90% of its employees arrive late at work by 2 to 3 hours. Their on-time arrival rate is 10% only. </a:t>
            </a:r>
          </a:p>
          <a:p>
            <a:endParaRPr lang="en-IN" sz="1200" dirty="0">
              <a:latin typeface="Lao UI" pitchFamily="34" charset="0"/>
              <a:cs typeface="Lao UI" pitchFamily="34" charset="0"/>
            </a:endParaRPr>
          </a:p>
          <a:p>
            <a:r>
              <a:rPr lang="en-IN" sz="1200" dirty="0">
                <a:latin typeface="Lao UI" pitchFamily="34" charset="0"/>
                <a:cs typeface="Lao UI" pitchFamily="34" charset="0"/>
              </a:rPr>
              <a:t>Using the below information, you have to create a SIPOC that outlines the process of how the employee/vendor rosters are created and communicated.</a:t>
            </a:r>
          </a:p>
          <a:p>
            <a:endParaRPr lang="en-US" sz="1200" dirty="0">
              <a:latin typeface="Lao UI" pitchFamily="34" charset="0"/>
              <a:cs typeface="Lao UI" pitchFamily="34" charset="0"/>
            </a:endParaRPr>
          </a:p>
          <a:p>
            <a:pPr marL="171450" indent="-171450">
              <a:buFont typeface="Arial" pitchFamily="34" charset="0"/>
              <a:buChar char="•"/>
            </a:pPr>
            <a:r>
              <a:rPr lang="en-US" sz="1200" dirty="0">
                <a:latin typeface="Lao UI" pitchFamily="34" charset="0"/>
                <a:cs typeface="Lao UI" pitchFamily="34" charset="0"/>
              </a:rPr>
              <a:t>Suppliers are Clients who provide their work hour requirement (for next week)</a:t>
            </a:r>
          </a:p>
          <a:p>
            <a:pPr marL="171450" indent="-171450">
              <a:buFont typeface="Arial" pitchFamily="34" charset="0"/>
              <a:buChar char="•"/>
            </a:pPr>
            <a:r>
              <a:rPr lang="en-US" sz="1200" dirty="0">
                <a:latin typeface="Lao UI" pitchFamily="34" charset="0"/>
                <a:cs typeface="Lao UI" pitchFamily="34" charset="0"/>
              </a:rPr>
              <a:t>They provide Inputs in the form of an email</a:t>
            </a:r>
          </a:p>
          <a:p>
            <a:pPr marL="171450" indent="-171450">
              <a:buFont typeface="Arial" pitchFamily="34" charset="0"/>
              <a:buChar char="•"/>
            </a:pPr>
            <a:r>
              <a:rPr lang="en-US" sz="1200" dirty="0">
                <a:latin typeface="Lao UI" pitchFamily="34" charset="0"/>
                <a:cs typeface="Lao UI" pitchFamily="34" charset="0"/>
              </a:rPr>
              <a:t>The high-level process of to roster employees includes:</a:t>
            </a:r>
          </a:p>
          <a:p>
            <a:pPr marL="628650" lvl="1" indent="-171450">
              <a:buFont typeface="Courier New" pitchFamily="49" charset="0"/>
              <a:buChar char="o"/>
            </a:pPr>
            <a:r>
              <a:rPr lang="en-US" sz="1200" dirty="0">
                <a:latin typeface="Lao UI" pitchFamily="34" charset="0"/>
                <a:cs typeface="Lao UI" pitchFamily="34" charset="0"/>
              </a:rPr>
              <a:t>Manager receives Client Requirements</a:t>
            </a:r>
          </a:p>
          <a:p>
            <a:pPr marL="628650" lvl="1" indent="-171450">
              <a:buFont typeface="Courier New" pitchFamily="49" charset="0"/>
              <a:buChar char="o"/>
            </a:pPr>
            <a:r>
              <a:rPr lang="en-US" sz="1200" dirty="0">
                <a:latin typeface="Lao UI" pitchFamily="34" charset="0"/>
                <a:cs typeface="Lao UI" pitchFamily="34" charset="0"/>
              </a:rPr>
              <a:t>Reviews current week’s roster</a:t>
            </a:r>
          </a:p>
          <a:p>
            <a:pPr marL="628650" lvl="1" indent="-171450">
              <a:buFont typeface="Courier New" pitchFamily="49" charset="0"/>
              <a:buChar char="o"/>
            </a:pPr>
            <a:r>
              <a:rPr lang="en-US" sz="1200" dirty="0">
                <a:latin typeface="Lao UI" pitchFamily="34" charset="0"/>
                <a:cs typeface="Lao UI" pitchFamily="34" charset="0"/>
              </a:rPr>
              <a:t>Creates employee/vendor roster for next week</a:t>
            </a:r>
          </a:p>
          <a:p>
            <a:pPr marL="628650" lvl="1" indent="-171450">
              <a:buFont typeface="Courier New" pitchFamily="49" charset="0"/>
              <a:buChar char="o"/>
            </a:pPr>
            <a:r>
              <a:rPr lang="en-US" sz="1200" dirty="0">
                <a:latin typeface="Lao UI" pitchFamily="34" charset="0"/>
                <a:cs typeface="Lao UI" pitchFamily="34" charset="0"/>
              </a:rPr>
              <a:t>Sends the roster to the client to validate information</a:t>
            </a:r>
          </a:p>
          <a:p>
            <a:pPr marL="628650" lvl="1" indent="-171450">
              <a:buFont typeface="Courier New" pitchFamily="49" charset="0"/>
              <a:buChar char="o"/>
            </a:pPr>
            <a:r>
              <a:rPr lang="en-US" sz="1200" dirty="0">
                <a:latin typeface="Lao UI" pitchFamily="34" charset="0"/>
                <a:cs typeface="Lao UI" pitchFamily="34" charset="0"/>
              </a:rPr>
              <a:t>Sends email to all employees with new roster details for next week</a:t>
            </a:r>
          </a:p>
          <a:p>
            <a:pPr marL="628650" lvl="1" indent="-171450">
              <a:buFont typeface="Courier New" pitchFamily="49" charset="0"/>
              <a:buChar char="o"/>
            </a:pPr>
            <a:r>
              <a:rPr lang="en-US" sz="1200" dirty="0">
                <a:latin typeface="Lao UI" pitchFamily="34" charset="0"/>
                <a:cs typeface="Lao UI" pitchFamily="34" charset="0"/>
              </a:rPr>
              <a:t>Updates new rosters on display boards</a:t>
            </a:r>
          </a:p>
          <a:p>
            <a:pPr marL="171450" indent="-171450">
              <a:buFont typeface="Arial" pitchFamily="34" charset="0"/>
              <a:buChar char="•"/>
            </a:pPr>
            <a:r>
              <a:rPr lang="en-US" sz="1200" dirty="0">
                <a:latin typeface="Lao UI" pitchFamily="34" charset="0"/>
                <a:cs typeface="Lao UI" pitchFamily="34" charset="0"/>
              </a:rPr>
              <a:t>The outputs of this process are 1) Attendance Roster; and 2) Manual In/Out Time of Employees/Vendors</a:t>
            </a:r>
          </a:p>
          <a:p>
            <a:pPr marL="171450" indent="-171450">
              <a:buFont typeface="Arial" pitchFamily="34" charset="0"/>
              <a:buChar char="•"/>
            </a:pPr>
            <a:r>
              <a:rPr lang="en-US" sz="1200" dirty="0">
                <a:latin typeface="Lao UI" pitchFamily="34" charset="0"/>
                <a:cs typeface="Lao UI" pitchFamily="34" charset="0"/>
              </a:rPr>
              <a:t>The Customers are: 1) Matrix Corp.; 2) Clients; 3) Employees of Matrix Corp. and 4) Vendors of Matrix Corp.</a:t>
            </a:r>
            <a:endParaRPr lang="en-IN" sz="1200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10" name="TextBox 9"/>
          <p:cNvSpPr txBox="1"/>
          <p:nvPr userDrawn="1"/>
        </p:nvSpPr>
        <p:spPr>
          <a:xfrm>
            <a:off x="392575" y="280927"/>
            <a:ext cx="851535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cap="all" dirty="0">
                <a:solidFill>
                  <a:srgbClr val="0070C0"/>
                </a:solidFill>
                <a:latin typeface="Lao UI" panose="020B0502040204020203" pitchFamily="34" charset="0"/>
                <a:cs typeface="Lao UI" panose="020B0502040204020203" pitchFamily="34" charset="0"/>
              </a:rPr>
              <a:t>Employee </a:t>
            </a:r>
            <a:r>
              <a:rPr lang="en-US" sz="2400" b="1" cap="all" dirty="0" err="1">
                <a:solidFill>
                  <a:srgbClr val="0070C0"/>
                </a:solidFill>
                <a:latin typeface="Lao UI" panose="020B0502040204020203" pitchFamily="34" charset="0"/>
                <a:cs typeface="Lao UI" panose="020B0502040204020203" pitchFamily="34" charset="0"/>
              </a:rPr>
              <a:t>rostering</a:t>
            </a:r>
            <a:r>
              <a:rPr lang="en-US" sz="2400" b="1" cap="all" dirty="0">
                <a:solidFill>
                  <a:srgbClr val="0070C0"/>
                </a:solidFill>
                <a:latin typeface="Lao UI" panose="020B0502040204020203" pitchFamily="34" charset="0"/>
                <a:cs typeface="Lao UI" panose="020B0502040204020203" pitchFamily="34" charset="0"/>
              </a:rPr>
              <a:t> process of matrix corp.</a:t>
            </a:r>
          </a:p>
        </p:txBody>
      </p:sp>
      <p:sp>
        <p:nvSpPr>
          <p:cNvPr id="11" name="TextBox 10"/>
          <p:cNvSpPr txBox="1"/>
          <p:nvPr userDrawn="1"/>
        </p:nvSpPr>
        <p:spPr>
          <a:xfrm>
            <a:off x="-1" y="4921444"/>
            <a:ext cx="9144001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chemeClr val="bg1">
                    <a:lumMod val="50000"/>
                  </a:schemeClr>
                </a:solidFill>
                <a:latin typeface="Lao UI" pitchFamily="34" charset="0"/>
                <a:cs typeface="Lao UI" pitchFamily="34" charset="0"/>
              </a:rPr>
              <a:t>Copyright © Smart Growth Hacks | All Rights Reserved</a:t>
            </a:r>
            <a:endParaRPr lang="en-IN" sz="900" dirty="0">
              <a:solidFill>
                <a:schemeClr val="bg1">
                  <a:lumMod val="50000"/>
                </a:schemeClr>
              </a:solidFill>
              <a:latin typeface="Lao UI" pitchFamily="34" charset="0"/>
              <a:cs typeface="Lao U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370233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/>
    </p:bld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 userDrawn="1"/>
        </p:nvSpPr>
        <p:spPr>
          <a:xfrm>
            <a:off x="228600" y="228600"/>
            <a:ext cx="8686800" cy="468630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/>
          </a:p>
        </p:txBody>
      </p:sp>
      <p:sp>
        <p:nvSpPr>
          <p:cNvPr id="9" name="Right Triangle 8"/>
          <p:cNvSpPr/>
          <p:nvPr userDrawn="1"/>
        </p:nvSpPr>
        <p:spPr>
          <a:xfrm rot="4011845">
            <a:off x="7312046" y="2200560"/>
            <a:ext cx="3206664" cy="1370086"/>
          </a:xfrm>
          <a:prstGeom prst="rtTriangle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/>
          </a:p>
        </p:txBody>
      </p:sp>
    </p:spTree>
    <p:extLst>
      <p:ext uri="{BB962C8B-B14F-4D97-AF65-F5344CB8AC3E}">
        <p14:creationId xmlns:p14="http://schemas.microsoft.com/office/powerpoint/2010/main" val="2889410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 userDrawn="1"/>
        </p:nvSpPr>
        <p:spPr>
          <a:xfrm>
            <a:off x="228600" y="228600"/>
            <a:ext cx="8686800" cy="468630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/>
          </a:p>
        </p:txBody>
      </p:sp>
      <p:sp>
        <p:nvSpPr>
          <p:cNvPr id="11" name="Right Triangle 10"/>
          <p:cNvSpPr/>
          <p:nvPr userDrawn="1"/>
        </p:nvSpPr>
        <p:spPr>
          <a:xfrm rot="4011845">
            <a:off x="7312046" y="2200560"/>
            <a:ext cx="3206664" cy="1370086"/>
          </a:xfrm>
          <a:prstGeom prst="rtTriangle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/>
          </a:p>
        </p:txBody>
      </p:sp>
      <p:sp>
        <p:nvSpPr>
          <p:cNvPr id="12" name="TextBox 11"/>
          <p:cNvSpPr txBox="1"/>
          <p:nvPr userDrawn="1"/>
        </p:nvSpPr>
        <p:spPr>
          <a:xfrm>
            <a:off x="392575" y="280927"/>
            <a:ext cx="851535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cap="all">
                <a:solidFill>
                  <a:srgbClr val="0070C0"/>
                </a:solidFill>
                <a:latin typeface="Lao UI" panose="020B0502040204020203" pitchFamily="34" charset="0"/>
                <a:cs typeface="Lao UI" panose="020B0502040204020203" pitchFamily="34" charset="0"/>
              </a:rPr>
              <a:t>Need Solution(s)?</a:t>
            </a:r>
            <a:endParaRPr lang="en-US" sz="2400" b="1" cap="all" dirty="0">
              <a:solidFill>
                <a:srgbClr val="0070C0"/>
              </a:solidFill>
              <a:latin typeface="Lao UI" panose="020B0502040204020203" pitchFamily="34" charset="0"/>
              <a:cs typeface="Lao UI" panose="020B0502040204020203" pitchFamily="34" charset="0"/>
            </a:endParaRPr>
          </a:p>
        </p:txBody>
      </p:sp>
      <p:sp>
        <p:nvSpPr>
          <p:cNvPr id="13" name="TextBox 12"/>
          <p:cNvSpPr txBox="1"/>
          <p:nvPr userDrawn="1"/>
        </p:nvSpPr>
        <p:spPr>
          <a:xfrm>
            <a:off x="392575" y="971550"/>
            <a:ext cx="851535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cap="all" dirty="0">
                <a:latin typeface="Lao UI" panose="020B0502040204020203" pitchFamily="34" charset="0"/>
                <a:cs typeface="Lao UI" panose="020B0502040204020203" pitchFamily="34" charset="0"/>
              </a:rPr>
              <a:t>Please see solution(s) in the next reference document of this lecture</a:t>
            </a:r>
          </a:p>
        </p:txBody>
      </p:sp>
      <p:sp>
        <p:nvSpPr>
          <p:cNvPr id="14" name="TextBox 13"/>
          <p:cNvSpPr txBox="1"/>
          <p:nvPr userDrawn="1"/>
        </p:nvSpPr>
        <p:spPr>
          <a:xfrm>
            <a:off x="-1" y="4921444"/>
            <a:ext cx="9144001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900" dirty="0">
                <a:solidFill>
                  <a:schemeClr val="bg1">
                    <a:lumMod val="50000"/>
                  </a:schemeClr>
                </a:solidFill>
                <a:latin typeface="Lao UI" pitchFamily="34" charset="0"/>
                <a:cs typeface="Lao UI" pitchFamily="34" charset="0"/>
              </a:rPr>
              <a:t>Copyright © Smart Growth Hacks | All Rights Reserved</a:t>
            </a:r>
            <a:endParaRPr lang="en-IN" sz="900" dirty="0">
              <a:solidFill>
                <a:schemeClr val="bg1">
                  <a:lumMod val="50000"/>
                </a:schemeClr>
              </a:solidFill>
              <a:latin typeface="Lao UI" pitchFamily="34" charset="0"/>
              <a:cs typeface="Lao U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703666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4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FC8644-ECCA-43BB-8E78-452FF2C9A710}" type="datetimeFigureOut">
              <a:rPr lang="en-US" smtClean="0"/>
              <a:t>9/13/2021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4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4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0573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706535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270131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824459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extBox 28"/>
          <p:cNvSpPr txBox="1"/>
          <p:nvPr/>
        </p:nvSpPr>
        <p:spPr>
          <a:xfrm>
            <a:off x="392575" y="280927"/>
            <a:ext cx="851535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cap="all" dirty="0" err="1">
                <a:solidFill>
                  <a:srgbClr val="0070C0"/>
                </a:solidFill>
                <a:latin typeface="Lao UI" panose="020B0502040204020203" pitchFamily="34" charset="0"/>
                <a:cs typeface="Lao UI" panose="020B0502040204020203" pitchFamily="34" charset="0"/>
              </a:rPr>
              <a:t>Sipoc</a:t>
            </a:r>
            <a:r>
              <a:rPr lang="en-US" sz="2400" b="1" cap="all" dirty="0">
                <a:solidFill>
                  <a:srgbClr val="0070C0"/>
                </a:solidFill>
                <a:latin typeface="Lao UI" panose="020B0502040204020203" pitchFamily="34" charset="0"/>
                <a:cs typeface="Lao UI" panose="020B0502040204020203" pitchFamily="34" charset="0"/>
              </a:rPr>
              <a:t> diagram template:</a:t>
            </a:r>
          </a:p>
        </p:txBody>
      </p:sp>
      <p:sp>
        <p:nvSpPr>
          <p:cNvPr id="19" name="Round Same Side Corner Rectangle 18"/>
          <p:cNvSpPr/>
          <p:nvPr/>
        </p:nvSpPr>
        <p:spPr>
          <a:xfrm>
            <a:off x="3886200" y="868165"/>
            <a:ext cx="1371600" cy="762000"/>
          </a:xfrm>
          <a:prstGeom prst="round2SameRect">
            <a:avLst/>
          </a:pr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PROCESS</a:t>
            </a:r>
            <a:endParaRPr lang="en-IN" sz="1100" b="1" dirty="0">
              <a:solidFill>
                <a:schemeClr val="tx1"/>
              </a:solidFill>
              <a:latin typeface="Lao UI" pitchFamily="34" charset="0"/>
              <a:cs typeface="Lao UI" pitchFamily="34" charset="0"/>
            </a:endParaRPr>
          </a:p>
        </p:txBody>
      </p:sp>
      <p:sp>
        <p:nvSpPr>
          <p:cNvPr id="20" name="Round Same Side Corner Rectangle 19"/>
          <p:cNvSpPr/>
          <p:nvPr/>
        </p:nvSpPr>
        <p:spPr>
          <a:xfrm>
            <a:off x="5562600" y="868165"/>
            <a:ext cx="1371600" cy="762000"/>
          </a:xfrm>
          <a:prstGeom prst="round2SameRect">
            <a:avLst/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OUTPUTS</a:t>
            </a:r>
          </a:p>
          <a:p>
            <a:pPr algn="ctr"/>
            <a:r>
              <a:rPr lang="en-US" sz="800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List the outputs of your process</a:t>
            </a:r>
            <a:endParaRPr lang="en-IN" sz="400" dirty="0">
              <a:solidFill>
                <a:schemeClr val="tx1"/>
              </a:solidFill>
              <a:latin typeface="Lao UI" pitchFamily="34" charset="0"/>
              <a:cs typeface="Lao UI" pitchFamily="34" charset="0"/>
            </a:endParaRPr>
          </a:p>
        </p:txBody>
      </p:sp>
      <p:sp>
        <p:nvSpPr>
          <p:cNvPr id="23" name="Round Same Side Corner Rectangle 22"/>
          <p:cNvSpPr/>
          <p:nvPr/>
        </p:nvSpPr>
        <p:spPr>
          <a:xfrm>
            <a:off x="7239000" y="868165"/>
            <a:ext cx="1371600" cy="762000"/>
          </a:xfrm>
          <a:prstGeom prst="round2Same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CUSTOMERS</a:t>
            </a:r>
          </a:p>
          <a:p>
            <a:pPr algn="ctr"/>
            <a:r>
              <a:rPr lang="en-US" sz="800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Identify the customers of the process outputs</a:t>
            </a:r>
            <a:endParaRPr lang="en-IN" sz="400" dirty="0">
              <a:solidFill>
                <a:schemeClr val="tx1"/>
              </a:solidFill>
              <a:latin typeface="Lao UI" pitchFamily="34" charset="0"/>
              <a:cs typeface="Lao UI" pitchFamily="34" charset="0"/>
            </a:endParaRPr>
          </a:p>
        </p:txBody>
      </p:sp>
      <p:sp>
        <p:nvSpPr>
          <p:cNvPr id="26" name="Round Same Side Corner Rectangle 25"/>
          <p:cNvSpPr/>
          <p:nvPr/>
        </p:nvSpPr>
        <p:spPr>
          <a:xfrm>
            <a:off x="533400" y="868165"/>
            <a:ext cx="1371600" cy="762000"/>
          </a:xfrm>
          <a:prstGeom prst="round2Same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SUPPLIERS</a:t>
            </a:r>
          </a:p>
          <a:p>
            <a:pPr algn="ctr"/>
            <a:r>
              <a:rPr lang="en-US" sz="800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List suppliers of any inputs to your process</a:t>
            </a:r>
            <a:endParaRPr lang="en-IN" sz="700" dirty="0">
              <a:solidFill>
                <a:schemeClr val="tx1"/>
              </a:solidFill>
              <a:latin typeface="Lao UI" pitchFamily="34" charset="0"/>
              <a:cs typeface="Lao UI" pitchFamily="34" charset="0"/>
            </a:endParaRPr>
          </a:p>
        </p:txBody>
      </p:sp>
      <p:sp>
        <p:nvSpPr>
          <p:cNvPr id="27" name="Round Same Side Corner Rectangle 26"/>
          <p:cNvSpPr/>
          <p:nvPr/>
        </p:nvSpPr>
        <p:spPr>
          <a:xfrm>
            <a:off x="2209800" y="868165"/>
            <a:ext cx="1371600" cy="762000"/>
          </a:xfrm>
          <a:prstGeom prst="round2SameRect">
            <a:avLst/>
          </a:prstGeom>
          <a:solidFill>
            <a:schemeClr val="accent6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INPUTS</a:t>
            </a:r>
          </a:p>
          <a:p>
            <a:pPr algn="ctr"/>
            <a:r>
              <a:rPr lang="en-US" sz="800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List any inputs to your process</a:t>
            </a:r>
            <a:endParaRPr lang="en-IN" sz="400" dirty="0">
              <a:solidFill>
                <a:schemeClr val="tx1"/>
              </a:solidFill>
              <a:latin typeface="Lao UI" pitchFamily="34" charset="0"/>
              <a:cs typeface="Lao UI" pitchFamily="34" charset="0"/>
            </a:endParaRPr>
          </a:p>
        </p:txBody>
      </p:sp>
      <p:sp>
        <p:nvSpPr>
          <p:cNvPr id="28" name="Rounded Rectangle 27"/>
          <p:cNvSpPr/>
          <p:nvPr/>
        </p:nvSpPr>
        <p:spPr>
          <a:xfrm>
            <a:off x="1849348" y="3409950"/>
            <a:ext cx="1131425" cy="762000"/>
          </a:xfrm>
          <a:prstGeom prst="roundRect">
            <a:avLst>
              <a:gd name="adj" fmla="val 7229"/>
            </a:avLst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MILESTONE</a:t>
            </a:r>
            <a:endParaRPr lang="en-IN" sz="1100" b="1" dirty="0">
              <a:solidFill>
                <a:schemeClr val="tx1"/>
              </a:solidFill>
              <a:latin typeface="Lao UI" pitchFamily="34" charset="0"/>
              <a:cs typeface="Lao UI" pitchFamily="34" charset="0"/>
            </a:endParaRPr>
          </a:p>
        </p:txBody>
      </p:sp>
      <p:sp>
        <p:nvSpPr>
          <p:cNvPr id="30" name="Rounded Rectangle 29"/>
          <p:cNvSpPr/>
          <p:nvPr/>
        </p:nvSpPr>
        <p:spPr>
          <a:xfrm>
            <a:off x="3276600" y="3409950"/>
            <a:ext cx="1131425" cy="762000"/>
          </a:xfrm>
          <a:prstGeom prst="roundRect">
            <a:avLst>
              <a:gd name="adj" fmla="val 7229"/>
            </a:avLst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MILESTONE</a:t>
            </a:r>
            <a:endParaRPr lang="en-IN" sz="1100" b="1" dirty="0">
              <a:solidFill>
                <a:schemeClr val="tx1"/>
              </a:solidFill>
              <a:latin typeface="Lao UI" pitchFamily="34" charset="0"/>
              <a:cs typeface="Lao UI" pitchFamily="34" charset="0"/>
            </a:endParaRPr>
          </a:p>
        </p:txBody>
      </p:sp>
      <p:sp>
        <p:nvSpPr>
          <p:cNvPr id="31" name="Rounded Rectangle 30"/>
          <p:cNvSpPr/>
          <p:nvPr/>
        </p:nvSpPr>
        <p:spPr>
          <a:xfrm>
            <a:off x="4712825" y="3409950"/>
            <a:ext cx="1131425" cy="762000"/>
          </a:xfrm>
          <a:prstGeom prst="roundRect">
            <a:avLst>
              <a:gd name="adj" fmla="val 7229"/>
            </a:avLst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MILESTONE</a:t>
            </a:r>
            <a:endParaRPr lang="en-IN" sz="1100" b="1" dirty="0">
              <a:solidFill>
                <a:schemeClr val="tx1"/>
              </a:solidFill>
              <a:latin typeface="Lao UI" pitchFamily="34" charset="0"/>
              <a:cs typeface="Lao UI" pitchFamily="34" charset="0"/>
            </a:endParaRPr>
          </a:p>
        </p:txBody>
      </p:sp>
      <p:sp>
        <p:nvSpPr>
          <p:cNvPr id="32" name="Rounded Rectangle 31"/>
          <p:cNvSpPr/>
          <p:nvPr/>
        </p:nvSpPr>
        <p:spPr>
          <a:xfrm>
            <a:off x="6154254" y="3409950"/>
            <a:ext cx="1131425" cy="762000"/>
          </a:xfrm>
          <a:prstGeom prst="roundRect">
            <a:avLst>
              <a:gd name="adj" fmla="val 7229"/>
            </a:avLst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MILESTONE</a:t>
            </a:r>
            <a:endParaRPr lang="en-IN" sz="1100" b="1" dirty="0">
              <a:solidFill>
                <a:schemeClr val="tx1"/>
              </a:solidFill>
              <a:latin typeface="Lao UI" pitchFamily="34" charset="0"/>
              <a:cs typeface="Lao UI" pitchFamily="34" charset="0"/>
            </a:endParaRPr>
          </a:p>
        </p:txBody>
      </p:sp>
      <p:cxnSp>
        <p:nvCxnSpPr>
          <p:cNvPr id="33" name="Straight Connector 32"/>
          <p:cNvCxnSpPr/>
          <p:nvPr/>
        </p:nvCxnSpPr>
        <p:spPr>
          <a:xfrm>
            <a:off x="3886200" y="1630165"/>
            <a:ext cx="0" cy="1474985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>
            <a:off x="5257800" y="1647076"/>
            <a:ext cx="0" cy="1474985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 flipH="1">
            <a:off x="533400" y="3105150"/>
            <a:ext cx="3352800" cy="304800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sp>
        <p:nvSpPr>
          <p:cNvPr id="36" name="Rounded Rectangle 35"/>
          <p:cNvSpPr/>
          <p:nvPr/>
        </p:nvSpPr>
        <p:spPr>
          <a:xfrm>
            <a:off x="413123" y="3409950"/>
            <a:ext cx="1131425" cy="762000"/>
          </a:xfrm>
          <a:prstGeom prst="roundRect">
            <a:avLst>
              <a:gd name="adj" fmla="val 7229"/>
            </a:avLst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ENTER START STEP</a:t>
            </a:r>
            <a:endParaRPr lang="en-IN" sz="1100" b="1" dirty="0">
              <a:solidFill>
                <a:schemeClr val="tx1"/>
              </a:solidFill>
              <a:latin typeface="Lao UI" pitchFamily="34" charset="0"/>
              <a:cs typeface="Lao UI" pitchFamily="34" charset="0"/>
            </a:endParaRPr>
          </a:p>
        </p:txBody>
      </p:sp>
      <p:cxnSp>
        <p:nvCxnSpPr>
          <p:cNvPr id="37" name="Straight Connector 36"/>
          <p:cNvCxnSpPr/>
          <p:nvPr/>
        </p:nvCxnSpPr>
        <p:spPr>
          <a:xfrm>
            <a:off x="5257800" y="3105150"/>
            <a:ext cx="3276600" cy="304800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sp>
        <p:nvSpPr>
          <p:cNvPr id="38" name="Rounded Rectangle 37"/>
          <p:cNvSpPr/>
          <p:nvPr/>
        </p:nvSpPr>
        <p:spPr>
          <a:xfrm>
            <a:off x="7590479" y="3409950"/>
            <a:ext cx="1131425" cy="762000"/>
          </a:xfrm>
          <a:prstGeom prst="roundRect">
            <a:avLst>
              <a:gd name="adj" fmla="val 7229"/>
            </a:avLst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Lao UI" pitchFamily="34" charset="0"/>
                <a:cs typeface="Lao UI" pitchFamily="34" charset="0"/>
              </a:rPr>
              <a:t>ENTER END STEP</a:t>
            </a:r>
            <a:endParaRPr lang="en-IN" sz="1100" b="1" dirty="0">
              <a:solidFill>
                <a:schemeClr val="tx1"/>
              </a:solidFill>
              <a:latin typeface="Lao UI" pitchFamily="34" charset="0"/>
              <a:cs typeface="Lao UI" pitchFamily="34" charset="0"/>
            </a:endParaRPr>
          </a:p>
        </p:txBody>
      </p:sp>
      <p:sp>
        <p:nvSpPr>
          <p:cNvPr id="39" name="Right Arrow 38"/>
          <p:cNvSpPr/>
          <p:nvPr/>
        </p:nvSpPr>
        <p:spPr>
          <a:xfrm>
            <a:off x="1589926" y="3676650"/>
            <a:ext cx="208052" cy="228600"/>
          </a:xfrm>
          <a:prstGeom prst="rightArrow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N"/>
          </a:p>
        </p:txBody>
      </p:sp>
      <p:sp>
        <p:nvSpPr>
          <p:cNvPr id="40" name="Right Arrow 39"/>
          <p:cNvSpPr/>
          <p:nvPr/>
        </p:nvSpPr>
        <p:spPr>
          <a:xfrm>
            <a:off x="3023170" y="3673654"/>
            <a:ext cx="208052" cy="228600"/>
          </a:xfrm>
          <a:prstGeom prst="rightArrow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N"/>
          </a:p>
        </p:txBody>
      </p:sp>
      <p:sp>
        <p:nvSpPr>
          <p:cNvPr id="41" name="Right Arrow 40"/>
          <p:cNvSpPr/>
          <p:nvPr/>
        </p:nvSpPr>
        <p:spPr>
          <a:xfrm>
            <a:off x="4460696" y="3683928"/>
            <a:ext cx="208052" cy="228600"/>
          </a:xfrm>
          <a:prstGeom prst="rightArrow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N"/>
          </a:p>
        </p:txBody>
      </p:sp>
      <p:sp>
        <p:nvSpPr>
          <p:cNvPr id="42" name="Right Arrow 41"/>
          <p:cNvSpPr/>
          <p:nvPr/>
        </p:nvSpPr>
        <p:spPr>
          <a:xfrm>
            <a:off x="5898222" y="3683928"/>
            <a:ext cx="208052" cy="228600"/>
          </a:xfrm>
          <a:prstGeom prst="rightArrow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N"/>
          </a:p>
        </p:txBody>
      </p:sp>
      <p:sp>
        <p:nvSpPr>
          <p:cNvPr id="43" name="Right Arrow 42"/>
          <p:cNvSpPr/>
          <p:nvPr/>
        </p:nvSpPr>
        <p:spPr>
          <a:xfrm>
            <a:off x="7335748" y="3694202"/>
            <a:ext cx="208052" cy="228600"/>
          </a:xfrm>
          <a:prstGeom prst="rightArrow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bg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N"/>
          </a:p>
        </p:txBody>
      </p:sp>
      <p:sp>
        <p:nvSpPr>
          <p:cNvPr id="44" name="TextBox 43"/>
          <p:cNvSpPr txBox="1"/>
          <p:nvPr/>
        </p:nvSpPr>
        <p:spPr>
          <a:xfrm>
            <a:off x="496269" y="1683663"/>
            <a:ext cx="503664" cy="41549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</a:p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  <a:endParaRPr lang="en-US" sz="1100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2162395" y="1682180"/>
            <a:ext cx="503664" cy="7232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</a:p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</a:p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</a:p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  <a:endParaRPr lang="en-US" sz="1100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5486400" y="1682180"/>
            <a:ext cx="503664" cy="7232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</a:p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</a:p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</a:p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  <a:endParaRPr lang="en-US" sz="1100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7182483" y="1677898"/>
            <a:ext cx="503664" cy="7232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</a:p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</a:p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</a:p>
          <a:p>
            <a:pPr marL="92075" indent="-92075">
              <a:buFont typeface="Arial" pitchFamily="34" charset="0"/>
              <a:buChar char="•"/>
            </a:pPr>
            <a:r>
              <a:rPr lang="en-US" sz="1000" dirty="0">
                <a:latin typeface="Lao UI" pitchFamily="34" charset="0"/>
                <a:cs typeface="Lao UI" pitchFamily="34" charset="0"/>
              </a:rPr>
              <a:t>XXX</a:t>
            </a:r>
            <a:endParaRPr lang="en-US" sz="1100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48" name="Right Brace 47"/>
          <p:cNvSpPr/>
          <p:nvPr/>
        </p:nvSpPr>
        <p:spPr>
          <a:xfrm rot="5400000">
            <a:off x="4355550" y="521999"/>
            <a:ext cx="280502" cy="7620002"/>
          </a:xfrm>
          <a:prstGeom prst="rightBrace">
            <a:avLst>
              <a:gd name="adj1" fmla="val 8333"/>
              <a:gd name="adj2" fmla="val 49191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IN"/>
          </a:p>
        </p:txBody>
      </p:sp>
      <p:sp>
        <p:nvSpPr>
          <p:cNvPr id="49" name="TextBox 48"/>
          <p:cNvSpPr txBox="1"/>
          <p:nvPr/>
        </p:nvSpPr>
        <p:spPr>
          <a:xfrm>
            <a:off x="3699657" y="4598329"/>
            <a:ext cx="171874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00" b="1" dirty="0">
                <a:latin typeface="Lao UI" pitchFamily="34" charset="0"/>
                <a:cs typeface="Lao UI" pitchFamily="34" charset="0"/>
              </a:rPr>
              <a:t>Processing Time = XXX</a:t>
            </a:r>
            <a:endParaRPr lang="en-IN" sz="1100" b="1" dirty="0">
              <a:latin typeface="Lao UI" pitchFamily="34" charset="0"/>
              <a:cs typeface="Lao U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296059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702493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1301</TotalTime>
  <Words>69</Words>
  <Application>Microsoft Office PowerPoint</Application>
  <PresentationFormat>On-screen Show (16:9)</PresentationFormat>
  <Paragraphs>36</Paragraphs>
  <Slides>5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Arial</vt:lpstr>
      <vt:lpstr>Calibri</vt:lpstr>
      <vt:lpstr>Calibri Light</vt:lpstr>
      <vt:lpstr>Courier New</vt:lpstr>
      <vt:lpstr>Lao UI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 Smart Growth Hacks 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Smart Growth Hacks </dc:title>
  <dc:creator> Smart Growth Hacks </dc:creator>
  <cp:lastModifiedBy>Advanced Innovation Group Pro Excellence</cp:lastModifiedBy>
  <cp:revision>217</cp:revision>
  <dcterms:created xsi:type="dcterms:W3CDTF">2017-12-06T06:58:44Z</dcterms:created>
  <dcterms:modified xsi:type="dcterms:W3CDTF">2021-09-13T17:26:02Z</dcterms:modified>
</cp:coreProperties>
</file>

<file path=docProps/thumbnail.jpeg>
</file>