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9" r:id="rId12"/>
    <p:sldId id="272" r:id="rId13"/>
    <p:sldId id="273" r:id="rId1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000000"/>
    <a:srgbClr val="80008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4"/>
    <p:restoredTop sz="94685"/>
  </p:normalViewPr>
  <p:slideViewPr>
    <p:cSldViewPr showGuides="1">
      <p:cViewPr varScale="1">
        <p:scale>
          <a:sx n="60" d="100"/>
          <a:sy n="60" d="100"/>
        </p:scale>
        <p:origin x="-444" y="-90"/>
      </p:cViewPr>
      <p:guideLst>
        <p:guide orient="horz" pos="215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68313" y="1196975"/>
            <a:ext cx="8207375" cy="108267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9900" y="2422525"/>
            <a:ext cx="8212138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" name="Text Box 6"/>
          <p:cNvSpPr txBox="1"/>
          <p:nvPr userDrawn="1"/>
        </p:nvSpPr>
        <p:spPr>
          <a:xfrm>
            <a:off x="1858010" y="276225"/>
            <a:ext cx="537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GB" altLang="en-US"/>
              <a:t>The happy teacher 2021</a:t>
            </a:r>
            <a:endParaRPr lang="en-GB" altLang="en-US"/>
          </a:p>
        </p:txBody>
      </p:sp>
      <p:pic>
        <p:nvPicPr>
          <p:cNvPr id="8" name="Picture 7" descr="high-res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8490" y="116205"/>
            <a:ext cx="1245235" cy="79692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74750"/>
            <a:ext cx="40386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74750"/>
            <a:ext cx="40386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4.png"/><Relationship Id="rId13" Type="http://schemas.openxmlformats.org/officeDocument/2006/relationships/image" Target="../media/image3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lvl="0">
              <a:buClrTx/>
            </a:pPr>
            <a:r>
              <a:rPr lang="en-GB" altLang="zh-CN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2021</a:t>
            </a:r>
            <a:endParaRPr lang="en-GB" altLang="zh-CN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 descr="new transparent feb2021 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164195" y="6015355"/>
            <a:ext cx="949960" cy="8426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emf"/><Relationship Id="rId1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5"/>
          <p:cNvSpPr/>
          <p:nvPr/>
        </p:nvSpPr>
        <p:spPr>
          <a:xfrm>
            <a:off x="780415" y="366395"/>
            <a:ext cx="7583170" cy="2350135"/>
          </a:xfrm>
          <a:prstGeom prst="rect">
            <a:avLst/>
          </a:prstGeom>
          <a:noFill/>
          <a:ln>
            <a:solidFill>
              <a:srgbClr val="00FF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cene3d>
              <a:camera prst="orthographicFront"/>
              <a:lightRig rig="threePt" dir="t"/>
            </a:scene3d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SimSun" panose="02010600030101010101" pitchFamily="2" charset="-122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en-GB" altLang="en-US" sz="4800" b="1" u="sng">
                <a:ln>
                  <a:solidFill>
                    <a:srgbClr val="FFFF00"/>
                  </a:solidFill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ESL basics</a:t>
            </a:r>
            <a:r>
              <a:rPr lang="en-US" altLang="zh-CN" sz="4800" b="1" u="sng">
                <a:ln>
                  <a:solidFill>
                    <a:srgbClr val="FFFF00"/>
                  </a:solidFill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: </a:t>
            </a:r>
            <a:endParaRPr lang="en-US" altLang="zh-CN" sz="4800" b="1" u="sng">
              <a:ln>
                <a:solidFill>
                  <a:srgbClr val="FFFF00"/>
                </a:solidFill>
              </a:ln>
              <a:solidFill>
                <a:schemeClr val="accent1"/>
              </a:solidFill>
              <a:effectLst/>
              <a:latin typeface="Arial" panose="020B0604020202020204" pitchFamily="34" charset="0"/>
            </a:endParaRPr>
          </a:p>
          <a:p>
            <a:pPr marL="0" lvl="0" indent="0" algn="ctr">
              <a:spcBef>
                <a:spcPct val="0"/>
              </a:spcBef>
              <a:buNone/>
            </a:pPr>
            <a:r>
              <a:rPr lang="en-GB" altLang="en-US" sz="4800" b="1" u="sng">
                <a:ln>
                  <a:solidFill>
                    <a:srgbClr val="FFFF00"/>
                  </a:solidFill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Young learners</a:t>
            </a:r>
            <a:r>
              <a:rPr lang="en-US" altLang="zh-CN" sz="4800" b="1" u="sng">
                <a:ln>
                  <a:solidFill>
                    <a:srgbClr val="FFFF00"/>
                  </a:solidFill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 and more</a:t>
            </a:r>
            <a:r>
              <a:rPr lang="en-US" altLang="zh-CN" sz="4800">
                <a:ln>
                  <a:solidFill>
                    <a:srgbClr val="FFFF00"/>
                  </a:solidFill>
                </a:ln>
                <a:solidFill>
                  <a:schemeClr val="accent1"/>
                </a:solidFill>
                <a:effectLst/>
                <a:latin typeface="Oxford" pitchFamily="18" charset="0"/>
              </a:rPr>
              <a:t>.</a:t>
            </a:r>
            <a:endParaRPr lang="en-US" altLang="zh-CN" sz="4800">
              <a:ln>
                <a:solidFill>
                  <a:srgbClr val="FFFF00"/>
                </a:solidFill>
              </a:ln>
              <a:solidFill>
                <a:schemeClr val="accent1"/>
              </a:solidFill>
              <a:effectLst/>
              <a:latin typeface="Oxford" pitchFamily="18" charset="0"/>
            </a:endParaRPr>
          </a:p>
        </p:txBody>
      </p:sp>
      <p:pic>
        <p:nvPicPr>
          <p:cNvPr id="2" name="Picture 1" descr="IMG_20181026_134113_BURST001_COVE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0415" y="2919730"/>
            <a:ext cx="7583170" cy="37166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p>
            <a:pPr algn="ctr"/>
            <a:r>
              <a:rPr lang="en-GB" altLang="en-US"/>
              <a:t>Lesson plan basic structure:</a:t>
            </a:r>
            <a:endParaRPr lang="en-GB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4750"/>
            <a:ext cx="8229600" cy="5522595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p>
            <a:r>
              <a:rPr lang="en-GB" altLang="en-US" sz="2400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1)Greeting -</a:t>
            </a:r>
            <a:r>
              <a:rPr lang="en-GB" altLang="en-US" sz="2400" i="1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2mins</a:t>
            </a:r>
            <a:endParaRPr lang="en-GB" altLang="en-US" sz="2400" i="1">
              <a:ln w="9525" cmpd="sng">
                <a:solidFill>
                  <a:srgbClr val="FFFF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r>
              <a:rPr lang="en-GB" altLang="en-US" sz="2400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2)Warmup (active activity)- </a:t>
            </a:r>
            <a:r>
              <a:rPr lang="en-GB" altLang="en-US" sz="2400" i="1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3mins</a:t>
            </a:r>
            <a:endParaRPr lang="en-GB" altLang="en-US" sz="2400">
              <a:ln w="9525" cmpd="sng">
                <a:solidFill>
                  <a:srgbClr val="FFFF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r>
              <a:rPr lang="en-GB" altLang="en-US" sz="2400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3)Review previously learned material- </a:t>
            </a:r>
            <a:r>
              <a:rPr lang="en-GB" altLang="en-US" sz="2400" i="1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10mins</a:t>
            </a:r>
            <a:endParaRPr lang="en-GB" altLang="en-US" sz="2400">
              <a:ln w="9525" cmpd="sng">
                <a:solidFill>
                  <a:srgbClr val="FFFF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r>
              <a:rPr lang="en-GB" altLang="en-US" sz="2400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4)Introduce new target vocabulary- 10mins</a:t>
            </a:r>
            <a:endParaRPr lang="en-GB" altLang="en-US" sz="2400">
              <a:ln w="9525" cmpd="sng">
                <a:solidFill>
                  <a:srgbClr val="FFFF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r>
              <a:rPr lang="en-GB" altLang="en-US" sz="2400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5)Game / activity on new words- 5mins</a:t>
            </a:r>
            <a:endParaRPr lang="en-GB" altLang="en-US" sz="2400"/>
          </a:p>
          <a:p>
            <a:pPr marL="0" indent="0">
              <a:buNone/>
            </a:pPr>
            <a:r>
              <a:rPr lang="en-GB" altLang="en-US" sz="2400"/>
              <a:t>    </a:t>
            </a:r>
            <a:r>
              <a:rPr lang="en-GB" altLang="en-US" sz="2400">
                <a:solidFill>
                  <a:srgbClr val="FF0000"/>
                </a:solidFill>
              </a:rPr>
              <a:t>Break time</a:t>
            </a:r>
            <a:endParaRPr lang="en-GB" altLang="en-US" sz="2400">
              <a:solidFill>
                <a:srgbClr val="FF0000"/>
              </a:solidFill>
            </a:endParaRPr>
          </a:p>
          <a:p>
            <a:r>
              <a:rPr lang="en-GB" altLang="en-US" sz="2400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6)Review new vocab- </a:t>
            </a:r>
            <a:r>
              <a:rPr lang="en-GB" altLang="en-US" sz="2400" i="1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5 mins</a:t>
            </a:r>
            <a:endParaRPr lang="en-GB" altLang="en-US" sz="2400">
              <a:ln w="9525" cmpd="sng">
                <a:solidFill>
                  <a:srgbClr val="FFFF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r>
              <a:rPr lang="en-GB" altLang="en-US" sz="2400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7)New sentences (using new vocabulary)-</a:t>
            </a:r>
            <a:r>
              <a:rPr lang="en-GB" altLang="en-US" sz="2400" i="1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10mins</a:t>
            </a:r>
            <a:endParaRPr lang="en-GB" altLang="en-US" sz="2400">
              <a:ln w="9525" cmpd="sng">
                <a:solidFill>
                  <a:srgbClr val="FFFF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r>
              <a:rPr lang="en-GB" altLang="en-US" sz="2400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8)Games with new setences -</a:t>
            </a:r>
            <a:r>
              <a:rPr lang="en-GB" altLang="en-US" sz="2400" i="1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7Mins</a:t>
            </a:r>
            <a:endParaRPr lang="en-GB" altLang="en-US" sz="2400">
              <a:ln w="9525" cmpd="sng">
                <a:solidFill>
                  <a:srgbClr val="FFFF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r>
              <a:rPr lang="en-GB" altLang="en-US" sz="2400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9)Phonics practice -</a:t>
            </a:r>
            <a:r>
              <a:rPr lang="en-GB" altLang="en-US" sz="2400" i="1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5mins</a:t>
            </a:r>
            <a:endParaRPr lang="en-GB" altLang="en-US" sz="2400">
              <a:ln w="9525" cmpd="sng">
                <a:solidFill>
                  <a:srgbClr val="FFFF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r>
              <a:rPr lang="en-GB" altLang="en-US" sz="2400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10)Warm down- usually a fun song or quick activity to make them go home happy. - </a:t>
            </a:r>
            <a:r>
              <a:rPr lang="en-GB" altLang="en-US" sz="2400" i="1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2mins</a:t>
            </a:r>
            <a:endParaRPr lang="en-GB" altLang="en-US" sz="2400" i="1">
              <a:ln w="9525" cmpd="sng">
                <a:solidFill>
                  <a:srgbClr val="FFFF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graphicFrame>
        <p:nvGraphicFramePr>
          <p:cNvPr id="4" name="Content Placeholder 3">
            <a:hlinkClick r:id="" action="ppaction://ole?verb="/>
          </p:cNvPr>
          <p:cNvGraphicFramePr>
            <a:graphicFrameLocks noChangeAspect="1"/>
          </p:cNvGraphicFramePr>
          <p:nvPr>
            <p:ph sz="half" idx="2"/>
          </p:nvPr>
        </p:nvGraphicFramePr>
        <p:xfrm>
          <a:off x="5791835" y="3427413"/>
          <a:ext cx="175133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751330" imgH="444500" progId="Package">
                  <p:embed/>
                </p:oleObj>
              </mc:Choice>
              <mc:Fallback>
                <p:oleObj name="" r:id="rId1" imgW="1751330" imgH="444500" progId="Package">
                  <p:embed/>
                  <p:pic>
                    <p:nvPicPr>
                      <p:cNvPr id="0" name="Picture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791835" y="3427413"/>
                        <a:ext cx="175133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-13970" y="-10160"/>
            <a:ext cx="9173210" cy="6877685"/>
          </a:xfr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p>
            <a:pPr marL="0" indent="0" algn="ctr">
              <a:buNone/>
            </a:pPr>
            <a:r>
              <a:rPr lang="en-GB" altLang="en-US">
                <a:ln w="12700">
                  <a:solidFill>
                    <a:srgbClr val="FFC000"/>
                  </a:solidFill>
                </a:ln>
                <a:solidFill>
                  <a:srgbClr val="0000FF"/>
                </a:solidFill>
              </a:rPr>
              <a:t>See you next time!</a:t>
            </a:r>
            <a:endParaRPr lang="en-GB" altLang="en-US">
              <a:ln w="12700">
                <a:solidFill>
                  <a:srgbClr val="FFC000"/>
                </a:solidFill>
              </a:ln>
              <a:solidFill>
                <a:srgbClr val="0000FF"/>
              </a:solidFill>
            </a:endParaRPr>
          </a:p>
        </p:txBody>
      </p:sp>
      <p:pic>
        <p:nvPicPr>
          <p:cNvPr id="6" name="Picture 5" descr="wx_camera_15409769453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7390" y="773430"/>
            <a:ext cx="2649855" cy="3457575"/>
          </a:xfrm>
          <a:prstGeom prst="rect">
            <a:avLst/>
          </a:prstGeom>
        </p:spPr>
      </p:pic>
      <p:pic>
        <p:nvPicPr>
          <p:cNvPr id="8" name="Picture 7" descr="mmexport154072579868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1265" y="3427730"/>
            <a:ext cx="3645535" cy="2992120"/>
          </a:xfrm>
          <a:prstGeom prst="rect">
            <a:avLst/>
          </a:prstGeom>
        </p:spPr>
      </p:pic>
      <p:pic>
        <p:nvPicPr>
          <p:cNvPr id="9" name="Picture 8" descr="mmexport15407258537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080" y="3427730"/>
            <a:ext cx="3535680" cy="29927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Title 35841"/>
          <p:cNvSpPr>
            <a:spLocks noGrp="1"/>
          </p:cNvSpPr>
          <p:nvPr>
            <p:ph type="title"/>
          </p:nvPr>
        </p:nvSpPr>
        <p:spPr>
          <a:xfrm>
            <a:off x="2067560" y="190500"/>
            <a:ext cx="5054600" cy="582930"/>
          </a:xfrm>
          <a:ln w="28575">
            <a:solidFill>
              <a:srgbClr val="80008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Think of the children!</a:t>
            </a:r>
            <a:endParaRPr lang="en-US" altLang="zh-CN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5843" name="Text Placeholder 35842"/>
          <p:cNvSpPr>
            <a:spLocks noGrp="1"/>
          </p:cNvSpPr>
          <p:nvPr>
            <p:ph type="body" idx="1"/>
          </p:nvPr>
        </p:nvSpPr>
        <p:spPr>
          <a:xfrm>
            <a:off x="457200" y="1019175"/>
            <a:ext cx="8229600" cy="2587625"/>
          </a:xfrm>
          <a:effectLst>
            <a:glow rad="228600">
              <a:schemeClr val="accent4">
                <a:satMod val="175000"/>
                <a:alpha val="40000"/>
              </a:schemeClr>
            </a:glow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en-US" altLang="zh-CN">
                <a:solidFill>
                  <a:schemeClr val="accent4"/>
                </a:solidFill>
                <a:effectLst/>
              </a:rPr>
              <a:t>When children learn their first language they </a:t>
            </a:r>
            <a:r>
              <a:rPr lang="en-US" altLang="zh-CN" b="1">
                <a:solidFill>
                  <a:srgbClr val="FF0000"/>
                </a:solidFill>
                <a:effectLst/>
              </a:rPr>
              <a:t>listen</a:t>
            </a:r>
            <a:r>
              <a:rPr lang="en-US" altLang="zh-CN">
                <a:solidFill>
                  <a:schemeClr val="accent4"/>
                </a:solidFill>
                <a:effectLst/>
              </a:rPr>
              <a:t> more than trying to speak! </a:t>
            </a:r>
            <a:endParaRPr lang="en-US" altLang="zh-CN">
              <a:solidFill>
                <a:schemeClr val="accent4"/>
              </a:solidFill>
              <a:effectLst/>
            </a:endParaRPr>
          </a:p>
          <a:p>
            <a:r>
              <a:rPr lang="en-US" altLang="zh-CN">
                <a:solidFill>
                  <a:schemeClr val="accent4"/>
                </a:solidFill>
              </a:rPr>
              <a:t>They watch mommy and daddy and copy them with actions like – Grabbing, touching, holding, looking and hitting</a:t>
            </a:r>
            <a:r>
              <a:rPr lang="en-GB" altLang="en-US">
                <a:solidFill>
                  <a:schemeClr val="accent4"/>
                </a:solidFill>
              </a:rPr>
              <a:t>.</a:t>
            </a:r>
            <a:r>
              <a:rPr lang="en-US" altLang="zh-CN">
                <a:solidFill>
                  <a:schemeClr val="accent4"/>
                </a:solidFill>
              </a:rPr>
              <a:t> </a:t>
            </a:r>
            <a:endParaRPr lang="en-US" altLang="zh-CN">
              <a:solidFill>
                <a:schemeClr val="accent4"/>
              </a:solidFill>
            </a:endParaRPr>
          </a:p>
        </p:txBody>
      </p:sp>
      <p:pic>
        <p:nvPicPr>
          <p:cNvPr id="35844" name="Picture 35843" descr="IMG_02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4389120"/>
            <a:ext cx="3775710" cy="2428875"/>
          </a:xfrm>
          <a:prstGeom prst="rect">
            <a:avLst/>
          </a:prstGeom>
          <a:noFill/>
          <a:ln w="9525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35845" name="Picture 35844" descr="IMG_02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735" y="4389755"/>
            <a:ext cx="3949065" cy="2428240"/>
          </a:xfrm>
          <a:prstGeom prst="rect">
            <a:avLst/>
          </a:prstGeom>
          <a:noFill/>
          <a:ln w="9525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2" name="Oval Callout 1"/>
          <p:cNvSpPr/>
          <p:nvPr/>
        </p:nvSpPr>
        <p:spPr>
          <a:xfrm>
            <a:off x="6479540" y="3718560"/>
            <a:ext cx="2639695" cy="935990"/>
          </a:xfrm>
          <a:prstGeom prst="wedgeEllipseCallou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GB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What is that?!</a:t>
            </a:r>
            <a:endParaRPr kumimoji="0" lang="en-GB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1645285" y="3707765"/>
            <a:ext cx="2160270" cy="946785"/>
          </a:xfrm>
          <a:prstGeom prst="wedgeEllipseCallou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GB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 can do it!</a:t>
            </a:r>
            <a:endParaRPr kumimoji="0" lang="en-GB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1174115" y="163830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Title 36865"/>
          <p:cNvSpPr>
            <a:spLocks noGrp="1"/>
          </p:cNvSpPr>
          <p:nvPr>
            <p:ph type="title"/>
          </p:nvPr>
        </p:nvSpPr>
        <p:spPr>
          <a:xfrm>
            <a:off x="1428750" y="114300"/>
            <a:ext cx="6426835" cy="58293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p>
            <a:r>
              <a:rPr lang="en-US" altLang="zh-CN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What can we do to mimic this?</a:t>
            </a:r>
            <a:endParaRPr lang="en-US" altLang="zh-CN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6867" name="Content Placeholder 36866"/>
          <p:cNvSpPr>
            <a:spLocks noGrp="1"/>
          </p:cNvSpPr>
          <p:nvPr>
            <p:ph sz="half" idx="2"/>
          </p:nvPr>
        </p:nvSpPr>
        <p:spPr>
          <a:xfrm>
            <a:off x="567690" y="835025"/>
            <a:ext cx="8119110" cy="2719705"/>
          </a:xfrm>
          <a:ln w="57150">
            <a:solidFill>
              <a:srgbClr val="7030A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p>
            <a:r>
              <a:rPr lang="en-GB" altLang="en-US">
                <a:solidFill>
                  <a:schemeClr val="tx1"/>
                </a:solidFill>
              </a:rPr>
              <a:t>We use</a:t>
            </a:r>
            <a:r>
              <a:rPr lang="en-US" altLang="zh-CN">
                <a:solidFill>
                  <a:schemeClr val="tx1"/>
                </a:solidFill>
              </a:rPr>
              <a:t> </a:t>
            </a:r>
            <a:r>
              <a:rPr lang="en-US" altLang="zh-CN" b="1">
                <a:solidFill>
                  <a:srgbClr val="FF0000"/>
                </a:solidFill>
              </a:rPr>
              <a:t>TPR</a:t>
            </a:r>
            <a:r>
              <a:rPr lang="en-US" altLang="zh-CN">
                <a:solidFill>
                  <a:schemeClr val="tx1"/>
                </a:solidFill>
              </a:rPr>
              <a:t> </a:t>
            </a:r>
            <a:r>
              <a:rPr lang="en-US" altLang="zh-CN" i="1">
                <a:solidFill>
                  <a:schemeClr val="tx1"/>
                </a:solidFill>
              </a:rPr>
              <a:t>(</a:t>
            </a:r>
            <a:r>
              <a:rPr lang="en-US" altLang="zh-CN" b="1" i="1">
                <a:solidFill>
                  <a:schemeClr val="tx1"/>
                </a:solidFill>
              </a:rPr>
              <a:t>Total physical response</a:t>
            </a:r>
            <a:r>
              <a:rPr lang="en-US" altLang="zh-CN" i="1">
                <a:solidFill>
                  <a:schemeClr val="tx1"/>
                </a:solidFill>
              </a:rPr>
              <a:t>)</a:t>
            </a:r>
            <a:r>
              <a:rPr lang="en-US" altLang="zh-CN">
                <a:solidFill>
                  <a:schemeClr val="tx1"/>
                </a:solidFill>
              </a:rPr>
              <a:t> style activities and games in </a:t>
            </a:r>
            <a:r>
              <a:rPr lang="en-GB" altLang="en-US">
                <a:solidFill>
                  <a:schemeClr val="tx1"/>
                </a:solidFill>
              </a:rPr>
              <a:t>the </a:t>
            </a:r>
            <a:r>
              <a:rPr lang="en-US" altLang="zh-CN">
                <a:solidFill>
                  <a:schemeClr val="tx1"/>
                </a:solidFill>
              </a:rPr>
              <a:t>class</a:t>
            </a:r>
            <a:r>
              <a:rPr lang="en-GB" altLang="en-US">
                <a:solidFill>
                  <a:schemeClr val="tx1"/>
                </a:solidFill>
              </a:rPr>
              <a:t>room to</a:t>
            </a:r>
            <a:r>
              <a:rPr lang="en-US" altLang="zh-CN">
                <a:solidFill>
                  <a:schemeClr val="tx1"/>
                </a:solidFill>
              </a:rPr>
              <a:t> help recreate th</a:t>
            </a:r>
            <a:r>
              <a:rPr lang="en-GB" altLang="en-US">
                <a:solidFill>
                  <a:schemeClr val="tx1"/>
                </a:solidFill>
              </a:rPr>
              <a:t>at </a:t>
            </a:r>
            <a:r>
              <a:rPr lang="en-US" altLang="zh-CN">
                <a:solidFill>
                  <a:schemeClr val="tx1"/>
                </a:solidFill>
              </a:rPr>
              <a:t>early learning environment that they used to build their first language. </a:t>
            </a:r>
            <a:endParaRPr lang="en-US" altLang="zh-CN">
              <a:solidFill>
                <a:schemeClr val="tx1"/>
              </a:solidFill>
            </a:endParaRPr>
          </a:p>
        </p:txBody>
      </p:sp>
      <p:pic>
        <p:nvPicPr>
          <p:cNvPr id="37893" name="Content Placeholder 37892" descr="IMG_806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365760" y="3672840"/>
            <a:ext cx="8552815" cy="3081655"/>
          </a:xfrm>
          <a:prstGeom prst="rect">
            <a:avLst/>
          </a:prstGeom>
          <a:noFill/>
          <a:ln w="9525">
            <a:noFill/>
          </a:ln>
          <a:effectLst>
            <a:glow rad="139700">
              <a:srgbClr val="00FF00">
                <a:alpha val="40000"/>
              </a:srgb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Title 37889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Help create a TPR environment!</a:t>
            </a:r>
            <a:endParaRPr lang="en-US" altLang="zh-CN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7891" name="Text Placeholder 37890"/>
          <p:cNvSpPr>
            <a:spLocks noGrp="1"/>
          </p:cNvSpPr>
          <p:nvPr>
            <p:ph type="body" idx="1"/>
          </p:nvPr>
        </p:nvSpPr>
        <p:spPr>
          <a:xfrm>
            <a:off x="284480" y="1118235"/>
            <a:ext cx="8574405" cy="2585085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2400"/>
              <a:t>The teacher will make the classroom a </a:t>
            </a:r>
            <a:r>
              <a:rPr lang="en-US" altLang="zh-CN" sz="2400" b="1">
                <a:solidFill>
                  <a:srgbClr val="FF0000"/>
                </a:solidFill>
              </a:rPr>
              <a:t>performance</a:t>
            </a:r>
            <a:r>
              <a:rPr lang="en-US" altLang="zh-CN" sz="2400"/>
              <a:t>, with any number of commands or physical games. The teacher becomes the </a:t>
            </a:r>
            <a:r>
              <a:rPr lang="en-US" altLang="zh-CN" sz="2400" b="1">
                <a:solidFill>
                  <a:srgbClr val="FF0000"/>
                </a:solidFill>
              </a:rPr>
              <a:t>director</a:t>
            </a:r>
            <a:r>
              <a:rPr lang="en-US" altLang="zh-CN" sz="2400"/>
              <a:t> and the students become the </a:t>
            </a:r>
            <a:r>
              <a:rPr lang="en-US" altLang="zh-CN" sz="2400" b="1">
                <a:solidFill>
                  <a:srgbClr val="FF0000"/>
                </a:solidFill>
              </a:rPr>
              <a:t>actors</a:t>
            </a:r>
            <a:r>
              <a:rPr lang="en-US" altLang="zh-CN" sz="2400" b="1"/>
              <a:t> </a:t>
            </a:r>
            <a:r>
              <a:rPr lang="en-US" altLang="zh-CN" sz="2400"/>
              <a:t>who listen and follow the directions. </a:t>
            </a:r>
            <a:endParaRPr lang="en-US" altLang="zh-CN" sz="2400"/>
          </a:p>
          <a:p>
            <a:pPr>
              <a:lnSpc>
                <a:spcPct val="90000"/>
              </a:lnSpc>
              <a:buNone/>
            </a:pPr>
            <a:r>
              <a:rPr lang="en-US" altLang="zh-CN" sz="2400"/>
              <a:t>Make use of all the classroom has to offer-</a:t>
            </a:r>
            <a:r>
              <a:rPr lang="en-US" altLang="zh-CN" sz="2400">
                <a:solidFill>
                  <a:srgbClr val="000000"/>
                </a:solidFill>
                <a:effectLst/>
              </a:rPr>
              <a:t>Chairs</a:t>
            </a:r>
            <a:r>
              <a:rPr lang="en-US" altLang="zh-CN" sz="2400"/>
              <a:t>, </a:t>
            </a:r>
            <a:r>
              <a:rPr lang="en-US" altLang="zh-CN" sz="2400">
                <a:solidFill>
                  <a:srgbClr val="000000"/>
                </a:solidFill>
                <a:effectLst/>
              </a:rPr>
              <a:t>tables, hula</a:t>
            </a:r>
            <a:r>
              <a:rPr lang="en-US" altLang="zh-CN" sz="2400"/>
              <a:t> </a:t>
            </a:r>
            <a:r>
              <a:rPr lang="en-US" altLang="zh-CN" sz="2400">
                <a:solidFill>
                  <a:srgbClr val="000000"/>
                </a:solidFill>
                <a:effectLst/>
              </a:rPr>
              <a:t>hoops, dice, balls</a:t>
            </a:r>
            <a:r>
              <a:rPr lang="en-US" altLang="zh-CN" sz="2400"/>
              <a:t> and more to create an active  and interactive environment.</a:t>
            </a:r>
            <a:endParaRPr lang="en-US" altLang="zh-CN" sz="2400"/>
          </a:p>
        </p:txBody>
      </p:sp>
      <p:pic>
        <p:nvPicPr>
          <p:cNvPr id="37892" name="Picture 37891" descr="IMG_80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" y="4149725"/>
            <a:ext cx="4484370" cy="2708275"/>
          </a:xfrm>
          <a:prstGeom prst="rect">
            <a:avLst/>
          </a:prstGeom>
          <a:noFill/>
          <a:ln w="28575">
            <a:solidFill>
              <a:srgbClr val="00FF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37893" name="Picture 37892" descr="IMG_80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4149725"/>
            <a:ext cx="4140200" cy="2708275"/>
          </a:xfrm>
          <a:prstGeom prst="rect">
            <a:avLst/>
          </a:prstGeom>
          <a:noFill/>
          <a:ln w="28575">
            <a:solidFill>
              <a:srgbClr val="00FF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itle 39937"/>
          <p:cNvSpPr>
            <a:spLocks noGrp="1"/>
          </p:cNvSpPr>
          <p:nvPr>
            <p:ph type="title"/>
          </p:nvPr>
        </p:nvSpPr>
        <p:spPr>
          <a:xfrm>
            <a:off x="1962150" y="236220"/>
            <a:ext cx="5257165" cy="58293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p>
            <a:pPr algn="ctr"/>
            <a:r>
              <a:rPr lang="en-US" altLang="zh-CN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So what </a:t>
            </a:r>
            <a:r>
              <a:rPr lang="en-GB" altLang="en-US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Teacher </a:t>
            </a:r>
            <a:r>
              <a:rPr lang="en-US" altLang="zh-CN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Nik</a:t>
            </a:r>
            <a:r>
              <a:rPr lang="en-US" altLang="zh-CN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?!</a:t>
            </a:r>
            <a:endParaRPr lang="en-US" altLang="zh-CN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9939" name="Content Placeholder 39938"/>
          <p:cNvSpPr>
            <a:spLocks noGrp="1"/>
          </p:cNvSpPr>
          <p:nvPr>
            <p:ph sz="half" idx="2"/>
          </p:nvPr>
        </p:nvSpPr>
        <p:spPr>
          <a:xfrm>
            <a:off x="409575" y="952500"/>
            <a:ext cx="8185150" cy="3039745"/>
          </a:xfrm>
          <a:ln w="28575">
            <a:solidFill>
              <a:srgbClr val="00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p>
            <a:r>
              <a:rPr lang="en-US" altLang="zh-CN"/>
              <a:t>This is just one of the methods th</a:t>
            </a:r>
            <a:r>
              <a:rPr lang="en-GB" altLang="en-US"/>
              <a:t>at</a:t>
            </a:r>
            <a:r>
              <a:rPr lang="en-US" altLang="zh-CN"/>
              <a:t> teachers </a:t>
            </a:r>
            <a:r>
              <a:rPr lang="en-GB" altLang="en-US"/>
              <a:t>can  </a:t>
            </a:r>
            <a:r>
              <a:rPr lang="en-US" altLang="zh-CN"/>
              <a:t>employ to help give the </a:t>
            </a:r>
            <a:r>
              <a:rPr lang="en-US" altLang="zh-CN" b="1" u="sng">
                <a:solidFill>
                  <a:srgbClr val="FF0000"/>
                </a:solidFill>
              </a:rPr>
              <a:t>best possible education</a:t>
            </a:r>
            <a:r>
              <a:rPr lang="en-US" altLang="zh-CN"/>
              <a:t> and create an </a:t>
            </a:r>
            <a:r>
              <a:rPr lang="en-US" altLang="zh-CN" b="1" u="sng">
                <a:solidFill>
                  <a:srgbClr val="FF0000"/>
                </a:solidFill>
              </a:rPr>
              <a:t>optimum learning environment</a:t>
            </a:r>
            <a:r>
              <a:rPr lang="en-US" altLang="zh-CN"/>
              <a:t> for the children </a:t>
            </a:r>
            <a:r>
              <a:rPr lang="en-GB" altLang="en-US"/>
              <a:t>in our classes</a:t>
            </a:r>
            <a:r>
              <a:rPr lang="en-US" altLang="zh-CN"/>
              <a:t>.</a:t>
            </a:r>
            <a:endParaRPr lang="en-US" altLang="zh-CN"/>
          </a:p>
        </p:txBody>
      </p:sp>
      <p:pic>
        <p:nvPicPr>
          <p:cNvPr id="39941" name="Picture 39940" descr="IMG_33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0" y="4231640"/>
            <a:ext cx="3276600" cy="2646045"/>
          </a:xfrm>
          <a:prstGeom prst="rect">
            <a:avLst/>
          </a:prstGeom>
          <a:noFill/>
          <a:ln w="9525">
            <a:noFill/>
          </a:ln>
          <a:effectLst>
            <a:glow rad="228600">
              <a:srgbClr val="00FF00">
                <a:alpha val="40000"/>
              </a:srgbClr>
            </a:glow>
          </a:effectLst>
        </p:spPr>
      </p:pic>
      <p:pic>
        <p:nvPicPr>
          <p:cNvPr id="2" name="Content Placeholder 1" descr="DSC_2523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404870" y="4231005"/>
            <a:ext cx="2884805" cy="2646680"/>
          </a:xfrm>
          <a:prstGeom prst="rect">
            <a:avLst/>
          </a:prstGeom>
          <a:effectLst>
            <a:glow rad="228600">
              <a:srgbClr val="00FF00">
                <a:alpha val="40000"/>
              </a:srgbClr>
            </a:glow>
          </a:effectLst>
        </p:spPr>
      </p:pic>
      <p:pic>
        <p:nvPicPr>
          <p:cNvPr id="3" name="Picture 2" descr="QQ图片201401251902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375400" y="4231005"/>
            <a:ext cx="2747645" cy="2646680"/>
          </a:xfrm>
          <a:prstGeom prst="rect">
            <a:avLst/>
          </a:prstGeom>
          <a:effectLst>
            <a:glow rad="228600">
              <a:srgbClr val="00FF00">
                <a:alpha val="40000"/>
              </a:srgbClr>
            </a:glo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5" name="Title 40964"/>
          <p:cNvSpPr>
            <a:spLocks noGrp="1"/>
          </p:cNvSpPr>
          <p:nvPr>
            <p:ph type="title"/>
          </p:nvPr>
        </p:nvSpPr>
        <p:spPr/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p>
            <a:pPr algn="ctr"/>
            <a:r>
              <a:rPr lang="en-US" altLang="zh-CN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Whole lot of learning.</a:t>
            </a:r>
            <a:endParaRPr lang="en-US" altLang="zh-CN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0963" name="Text Placeholder 4096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p>
            <a:pPr>
              <a:lnSpc>
                <a:spcPct val="90000"/>
              </a:lnSpc>
            </a:pPr>
            <a:r>
              <a:rPr lang="en-US" altLang="zh-CN" sz="2400"/>
              <a:t>Another method we </a:t>
            </a:r>
            <a:r>
              <a:rPr lang="en-GB" altLang="en-US" sz="2400"/>
              <a:t>can </a:t>
            </a:r>
            <a:r>
              <a:rPr lang="en-US" altLang="zh-CN" sz="2400"/>
              <a:t>make use of is called the</a:t>
            </a:r>
            <a:r>
              <a:rPr lang="en-US" altLang="zh-CN" sz="2400" b="1"/>
              <a:t> </a:t>
            </a:r>
            <a:r>
              <a:rPr lang="en-US" altLang="zh-CN" sz="2400" b="1">
                <a:solidFill>
                  <a:srgbClr val="0000FF"/>
                </a:solidFill>
              </a:rPr>
              <a:t>Whole brain method </a:t>
            </a:r>
            <a:r>
              <a:rPr lang="en-US" altLang="zh-CN" sz="2400" b="1"/>
              <a:t>or</a:t>
            </a:r>
            <a:r>
              <a:rPr lang="en-US" altLang="zh-CN" sz="2400" b="1">
                <a:solidFill>
                  <a:srgbClr val="0000FF"/>
                </a:solidFill>
              </a:rPr>
              <a:t> whole brain teaching.</a:t>
            </a:r>
            <a:endParaRPr lang="en-US" altLang="zh-CN" sz="24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400"/>
              <a:t>in traditional learning methods, we tend to focus on the use of the left brain only (charts, logic, mathematical formulas). In the ‘</a:t>
            </a:r>
            <a:r>
              <a:rPr lang="en-US" altLang="zh-CN" sz="2400" b="1">
                <a:solidFill>
                  <a:srgbClr val="0000FF"/>
                </a:solidFill>
              </a:rPr>
              <a:t>Whole brain method</a:t>
            </a:r>
            <a:r>
              <a:rPr lang="en-US" altLang="zh-CN" sz="2400"/>
              <a:t>’ you use both parts of the brain (creative </a:t>
            </a:r>
            <a:r>
              <a:rPr lang="en-US" altLang="zh-CN" sz="2400" b="1"/>
              <a:t>and </a:t>
            </a:r>
            <a:r>
              <a:rPr lang="en-US" altLang="zh-CN" sz="2400"/>
              <a:t>logic)</a:t>
            </a:r>
            <a:endParaRPr lang="en-US" altLang="zh-CN" sz="2400"/>
          </a:p>
        </p:txBody>
      </p:sp>
      <p:graphicFrame>
        <p:nvGraphicFramePr>
          <p:cNvPr id="40964" name="Object 13"/>
          <p:cNvGraphicFramePr>
            <a:graphicFrameLocks noChangeAspect="1"/>
          </p:cNvGraphicFramePr>
          <p:nvPr>
            <p:ph sz="half" idx="2"/>
          </p:nvPr>
        </p:nvGraphicFramePr>
        <p:xfrm>
          <a:off x="4500880" y="913130"/>
          <a:ext cx="4185920" cy="5800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6610350" imgH="4010025" progId="Paint.Picture">
                  <p:embed/>
                </p:oleObj>
              </mc:Choice>
              <mc:Fallback>
                <p:oleObj name="" r:id="rId1" imgW="6610350" imgH="4010025" progId="Paint.Picture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00880" y="913130"/>
                        <a:ext cx="4185920" cy="580009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itle 43009"/>
          <p:cNvSpPr>
            <a:spLocks noGrp="1"/>
          </p:cNvSpPr>
          <p:nvPr>
            <p:ph type="title"/>
          </p:nvPr>
        </p:nvSpPr>
        <p:spPr>
          <a:xfrm>
            <a:off x="38735" y="190500"/>
            <a:ext cx="8803640" cy="582930"/>
          </a:xfrm>
          <a:ln w="12700">
            <a:solidFill>
              <a:srgbClr val="0000FF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p>
            <a:pPr algn="ctr"/>
            <a:r>
              <a:rPr lang="en-US" altLang="zh-CN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Some ways to make use of this</a:t>
            </a:r>
            <a:r>
              <a:rPr lang="en-US" altLang="zh-CN">
                <a:solidFill>
                  <a:srgbClr val="0000FF"/>
                </a:solidFill>
              </a:rPr>
              <a:t>.</a:t>
            </a:r>
            <a:endParaRPr lang="en-US" altLang="zh-CN">
              <a:solidFill>
                <a:srgbClr val="0000FF"/>
              </a:solidFill>
            </a:endParaRPr>
          </a:p>
        </p:txBody>
      </p:sp>
      <p:sp>
        <p:nvSpPr>
          <p:cNvPr id="43011" name="Text Placeholder 43010"/>
          <p:cNvSpPr>
            <a:spLocks noGrp="1"/>
          </p:cNvSpPr>
          <p:nvPr>
            <p:ph type="body" idx="1"/>
          </p:nvPr>
        </p:nvSpPr>
        <p:spPr>
          <a:xfrm>
            <a:off x="38100" y="773430"/>
            <a:ext cx="3898900" cy="5889625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p>
            <a:pPr>
              <a:lnSpc>
                <a:spcPct val="80000"/>
              </a:lnSpc>
            </a:pPr>
            <a:r>
              <a:rPr lang="en-US" altLang="zh-CN" sz="2000">
                <a:solidFill>
                  <a:schemeClr val="accent4"/>
                </a:solidFill>
                <a:effectLst/>
              </a:rPr>
              <a:t>There are many ways, we as teachers can make use of this style of learning. Such as, music in the classroom or using different </a:t>
            </a:r>
            <a:r>
              <a:rPr lang="en-US" altLang="zh-CN" sz="2000" err="1">
                <a:solidFill>
                  <a:srgbClr val="FF0000"/>
                </a:solidFill>
                <a:effectLst/>
              </a:rPr>
              <a:t>coloured</a:t>
            </a:r>
            <a:r>
              <a:rPr lang="en-US" altLang="zh-CN" sz="2000">
                <a:solidFill>
                  <a:srgbClr val="FF0000"/>
                </a:solidFill>
                <a:effectLst/>
              </a:rPr>
              <a:t> pens</a:t>
            </a:r>
            <a:r>
              <a:rPr lang="en-US" altLang="zh-CN" sz="2000">
                <a:solidFill>
                  <a:schemeClr val="accent4"/>
                </a:solidFill>
                <a:effectLst/>
              </a:rPr>
              <a:t> to stimulate memory , adding </a:t>
            </a:r>
            <a:r>
              <a:rPr lang="en-US" altLang="zh-CN" sz="2000">
                <a:solidFill>
                  <a:srgbClr val="FF0000"/>
                </a:solidFill>
                <a:effectLst/>
              </a:rPr>
              <a:t>pictures</a:t>
            </a:r>
            <a:r>
              <a:rPr lang="en-US" altLang="zh-CN" sz="2000">
                <a:solidFill>
                  <a:schemeClr val="accent4"/>
                </a:solidFill>
                <a:effectLst/>
              </a:rPr>
              <a:t> or </a:t>
            </a:r>
            <a:r>
              <a:rPr lang="en-US" altLang="zh-CN" sz="2000">
                <a:solidFill>
                  <a:srgbClr val="FF0000"/>
                </a:solidFill>
                <a:effectLst/>
              </a:rPr>
              <a:t>visuals</a:t>
            </a:r>
            <a:r>
              <a:rPr lang="en-US" altLang="zh-CN" sz="2000">
                <a:solidFill>
                  <a:schemeClr val="accent4"/>
                </a:solidFill>
                <a:effectLst/>
              </a:rPr>
              <a:t> on the white board </a:t>
            </a:r>
            <a:r>
              <a:rPr lang="en-GB" altLang="en-US" sz="2000">
                <a:solidFill>
                  <a:schemeClr val="accent4"/>
                </a:solidFill>
                <a:effectLst/>
              </a:rPr>
              <a:t>and</a:t>
            </a:r>
            <a:r>
              <a:rPr lang="en-US" altLang="zh-CN" sz="2000">
                <a:solidFill>
                  <a:schemeClr val="accent4"/>
                </a:solidFill>
                <a:effectLst/>
              </a:rPr>
              <a:t> </a:t>
            </a:r>
            <a:r>
              <a:rPr lang="en-US" altLang="zh-CN" sz="2000">
                <a:solidFill>
                  <a:srgbClr val="FF0000"/>
                </a:solidFill>
                <a:effectLst/>
              </a:rPr>
              <a:t>mind maps</a:t>
            </a:r>
            <a:r>
              <a:rPr lang="en-US" altLang="zh-CN" sz="2000">
                <a:solidFill>
                  <a:schemeClr val="accent4"/>
                </a:solidFill>
                <a:effectLst/>
              </a:rPr>
              <a:t> </a:t>
            </a:r>
            <a:r>
              <a:rPr lang="en-GB" altLang="en-US" sz="2000">
                <a:solidFill>
                  <a:schemeClr val="accent4"/>
                </a:solidFill>
                <a:effectLst/>
              </a:rPr>
              <a:t>as well.</a:t>
            </a:r>
            <a:endParaRPr lang="en-US" altLang="zh-CN" sz="2000">
              <a:solidFill>
                <a:schemeClr val="accent4"/>
              </a:solidFill>
              <a:effectLst/>
            </a:endParaRPr>
          </a:p>
          <a:p>
            <a:pPr>
              <a:lnSpc>
                <a:spcPct val="80000"/>
              </a:lnSpc>
            </a:pPr>
            <a:r>
              <a:rPr lang="en-US" altLang="zh-CN" sz="2000">
                <a:solidFill>
                  <a:schemeClr val="accent4"/>
                </a:solidFill>
                <a:effectLst/>
              </a:rPr>
              <a:t>Sounds and chants can play a large part in this. You can help increase focus and responsiveness by </a:t>
            </a:r>
            <a:r>
              <a:rPr lang="en-GB" altLang="en-US" sz="2000">
                <a:solidFill>
                  <a:schemeClr val="accent4"/>
                </a:solidFill>
                <a:effectLst/>
              </a:rPr>
              <a:t>u</a:t>
            </a:r>
            <a:r>
              <a:rPr lang="en-US" altLang="zh-CN" sz="2000">
                <a:solidFill>
                  <a:schemeClr val="accent4"/>
                </a:solidFill>
                <a:effectLst/>
              </a:rPr>
              <a:t>sing key phrases such as </a:t>
            </a:r>
            <a:endParaRPr lang="en-US" altLang="zh-CN" sz="2000">
              <a:solidFill>
                <a:schemeClr val="accent4"/>
              </a:solidFill>
              <a:effectLst/>
            </a:endParaRPr>
          </a:p>
          <a:p>
            <a:pPr>
              <a:lnSpc>
                <a:spcPct val="80000"/>
              </a:lnSpc>
            </a:pPr>
            <a:r>
              <a:rPr lang="en-US" altLang="zh-CN" sz="20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“Who can try?”-”let me try”</a:t>
            </a:r>
            <a:endParaRPr lang="en-US" altLang="zh-CN" sz="2000" b="1" i="1">
              <a:solidFill>
                <a:schemeClr val="accent4"/>
              </a:solidFill>
              <a:effectLst/>
            </a:endParaRPr>
          </a:p>
          <a:p>
            <a:pPr>
              <a:lnSpc>
                <a:spcPct val="80000"/>
              </a:lnSpc>
            </a:pPr>
            <a:r>
              <a:rPr lang="en-US" altLang="zh-CN" sz="20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“Class” –”yes”</a:t>
            </a:r>
            <a:endParaRPr lang="en-US" altLang="zh-CN" sz="2000" b="1" i="1">
              <a:solidFill>
                <a:schemeClr val="accent4"/>
              </a:solidFill>
              <a:effectLst/>
            </a:endParaRPr>
          </a:p>
          <a:p>
            <a:pPr>
              <a:lnSpc>
                <a:spcPct val="80000"/>
              </a:lnSpc>
            </a:pPr>
            <a:r>
              <a:rPr lang="en-US" altLang="zh-CN" sz="20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“Question”-”Answer”</a:t>
            </a:r>
            <a:endParaRPr lang="en-US" altLang="zh-CN" sz="2000" b="1" i="1">
              <a:solidFill>
                <a:schemeClr val="accent4"/>
              </a:solidFill>
              <a:effectLst/>
            </a:endParaRPr>
          </a:p>
          <a:p>
            <a:pPr>
              <a:lnSpc>
                <a:spcPct val="80000"/>
              </a:lnSpc>
            </a:pPr>
            <a:r>
              <a:rPr lang="en-US" altLang="zh-CN" sz="20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“Look, listen, follow teacher”</a:t>
            </a:r>
            <a:endParaRPr lang="en-US" altLang="zh-CN" sz="2000" b="1" i="1">
              <a:solidFill>
                <a:schemeClr val="accent4"/>
              </a:solidFill>
              <a:effectLst/>
            </a:endParaRPr>
          </a:p>
          <a:p>
            <a:pPr>
              <a:lnSpc>
                <a:spcPct val="80000"/>
              </a:lnSpc>
            </a:pPr>
            <a:r>
              <a:rPr lang="en-US" altLang="zh-CN" sz="20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“Mirror”-”</a:t>
            </a:r>
            <a:r>
              <a:rPr lang="en-GB" altLang="en-US" sz="20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Say</a:t>
            </a:r>
            <a:r>
              <a:rPr lang="en-US" altLang="zh-CN" sz="20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”</a:t>
            </a:r>
            <a:endParaRPr lang="en-US" altLang="zh-CN" sz="2000" b="1" i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en-GB" altLang="en-US" sz="20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“Line up!” -”one, two”</a:t>
            </a:r>
            <a:endParaRPr lang="en-US" altLang="zh-CN" sz="2000" b="1" i="1">
              <a:solidFill>
                <a:schemeClr val="accent4"/>
              </a:solidFill>
              <a:effectLst/>
            </a:endParaRPr>
          </a:p>
          <a:p>
            <a:pPr>
              <a:lnSpc>
                <a:spcPct val="80000"/>
              </a:lnSpc>
              <a:buNone/>
            </a:pPr>
            <a:endParaRPr lang="en-US" altLang="zh-CN" sz="2000" b="1" i="1">
              <a:solidFill>
                <a:schemeClr val="accent4"/>
              </a:solidFill>
              <a:effectLst/>
            </a:endParaRPr>
          </a:p>
        </p:txBody>
      </p:sp>
      <p:pic>
        <p:nvPicPr>
          <p:cNvPr id="43012" name="Picture 43011" descr="IMG_94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0" y="773430"/>
            <a:ext cx="4905375" cy="22294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" descr="IMG_20181117_2024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0" y="3002915"/>
            <a:ext cx="4905375" cy="36601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Title 44033"/>
          <p:cNvSpPr>
            <a:spLocks noGrp="1"/>
          </p:cNvSpPr>
          <p:nvPr>
            <p:ph type="title"/>
          </p:nvPr>
        </p:nvSpPr>
        <p:spPr>
          <a:xfrm>
            <a:off x="457200" y="199390"/>
            <a:ext cx="8229600" cy="582613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p>
            <a:pPr algn="ctr"/>
            <a:r>
              <a:rPr lang="en-US" altLang="zh-CN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Our main tool for this</a:t>
            </a:r>
            <a:r>
              <a:rPr lang="en-US" altLang="zh-CN">
                <a:solidFill>
                  <a:srgbClr val="800080"/>
                </a:solidFill>
              </a:rPr>
              <a:t>.</a:t>
            </a:r>
            <a:endParaRPr lang="en-US" altLang="zh-CN">
              <a:solidFill>
                <a:srgbClr val="800080"/>
              </a:solidFill>
            </a:endParaRPr>
          </a:p>
        </p:txBody>
      </p:sp>
      <p:sp>
        <p:nvSpPr>
          <p:cNvPr id="44035" name="Text Placeholder 44034"/>
          <p:cNvSpPr>
            <a:spLocks noGrp="1"/>
          </p:cNvSpPr>
          <p:nvPr>
            <p:ph type="body" idx="1"/>
          </p:nvPr>
        </p:nvSpPr>
        <p:spPr>
          <a:xfrm>
            <a:off x="457200" y="1021080"/>
            <a:ext cx="8229600" cy="115760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lnSpc>
                <a:spcPct val="80000"/>
              </a:lnSpc>
            </a:pPr>
            <a:r>
              <a:rPr lang="en-GB" altLang="en-US" sz="2800" err="1"/>
              <a:t>With this we can</a:t>
            </a:r>
            <a:r>
              <a:rPr lang="en-US" altLang="zh-CN" sz="2800"/>
              <a:t> use through </a:t>
            </a:r>
            <a:r>
              <a:rPr lang="en-GB" altLang="en-US" sz="2800"/>
              <a:t>the </a:t>
            </a:r>
            <a:r>
              <a:rPr lang="en-US" altLang="zh-CN" sz="2800"/>
              <a:t>four key learning experiences -- </a:t>
            </a:r>
            <a:r>
              <a:rPr lang="en-US" altLang="zh-CN" sz="2800" b="1">
                <a:solidFill>
                  <a:srgbClr val="FF0000"/>
                </a:solidFill>
              </a:rPr>
              <a:t>listening, speaking, reading and writing.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44036" name="Rectangle 44035"/>
          <p:cNvSpPr/>
          <p:nvPr/>
        </p:nvSpPr>
        <p:spPr>
          <a:xfrm>
            <a:off x="457200" y="2307590"/>
            <a:ext cx="4003040" cy="4154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p>
            <a:pPr>
              <a:buClrTx/>
            </a:pPr>
            <a:r>
              <a:rPr lang="en-US" altLang="zh-CN" sz="2400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Children will be exposed to listening and reading of text for meaning first </a:t>
            </a:r>
            <a:r>
              <a:rPr lang="en-US" altLang="zh-CN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</a:rPr>
              <a:t>(whole)</a:t>
            </a:r>
            <a:endParaRPr lang="en-US" altLang="zh-CN" sz="240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buClrTx/>
            </a:pPr>
            <a:endParaRPr lang="en-US" altLang="zh-CN" sz="240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buClrTx/>
            </a:pPr>
            <a:r>
              <a:rPr lang="en-US" altLang="zh-CN" sz="2400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Followed by learning language features such as vocabulary and grammar </a:t>
            </a:r>
            <a:r>
              <a:rPr lang="en-US" altLang="zh-CN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</a:rPr>
              <a:t>(part)</a:t>
            </a:r>
            <a:endParaRPr lang="en-US" altLang="zh-CN" sz="240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buClrTx/>
            </a:pPr>
            <a:br>
              <a:rPr lang="en-US" altLang="zh-CN" sz="2400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br>
            <a:r>
              <a:rPr lang="en-US" altLang="zh-CN" sz="2400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Finally using their new knowledge to read, speak and write</a:t>
            </a:r>
            <a:r>
              <a:rPr lang="en-US" altLang="zh-CN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zh-CN" sz="2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</a:rPr>
              <a:t>(whole</a:t>
            </a:r>
            <a:r>
              <a:rPr lang="zh-CN" altLang="en-US" sz="2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</a:rPr>
              <a:t>）</a:t>
            </a:r>
            <a:endParaRPr lang="zh-CN" altLang="en-US" sz="24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44037" name="Picture 44036" descr="IMG_12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635" y="2307590"/>
            <a:ext cx="3986530" cy="41541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Title 47105"/>
          <p:cNvSpPr>
            <a:spLocks noGrp="1"/>
          </p:cNvSpPr>
          <p:nvPr>
            <p:ph type="title"/>
          </p:nvPr>
        </p:nvSpPr>
        <p:spPr/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What’s the </a:t>
            </a:r>
            <a:r>
              <a:rPr lang="en-GB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method</a:t>
            </a:r>
            <a:r>
              <a:rPr lang="en-US" altLang="zh-CN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with you?</a:t>
            </a:r>
            <a:endParaRPr lang="en-US" altLang="zh-CN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7107" name="Text Placeholder 47106"/>
          <p:cNvSpPr>
            <a:spLocks noGrp="1"/>
          </p:cNvSpPr>
          <p:nvPr>
            <p:ph type="body" idx="1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p>
            <a:pPr>
              <a:lnSpc>
                <a:spcPct val="90000"/>
              </a:lnSpc>
            </a:pPr>
            <a:r>
              <a:rPr lang="en-US" altLang="zh-CN" sz="2400" b="1" u="sng">
                <a:solidFill>
                  <a:srgbClr val="000000"/>
                </a:solidFill>
                <a:effectLst/>
              </a:rPr>
              <a:t>Remember!</a:t>
            </a:r>
            <a:endParaRPr lang="en-US" altLang="zh-CN" sz="2400" b="1" u="sng">
              <a:solidFill>
                <a:srgbClr val="000000"/>
              </a:solidFill>
              <a:effectLst/>
            </a:endParaRPr>
          </a:p>
          <a:p>
            <a:pPr>
              <a:lnSpc>
                <a:spcPct val="90000"/>
              </a:lnSpc>
            </a:pPr>
            <a:r>
              <a:rPr lang="en-US" altLang="zh-CN" sz="2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Kids are fickle and </a:t>
            </a:r>
            <a:r>
              <a:rPr lang="en-GB" altLang="en-US" sz="2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can be </a:t>
            </a:r>
            <a:r>
              <a:rPr lang="en-US" altLang="zh-CN" sz="2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annoying </a:t>
            </a:r>
            <a:r>
              <a:rPr lang="en-US" altLang="zh-CN" sz="2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r>
              <a:rPr lang="en-US" altLang="zh-CN" sz="2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Young kids have short attention spans, don't plan a 20 minute game, they'll be bored after just 5! </a:t>
            </a:r>
            <a:endParaRPr lang="en-US" altLang="zh-CN" sz="2400" b="1" u="sng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400" b="1" u="sng">
                <a:solidFill>
                  <a:srgbClr val="000000"/>
                </a:solidFill>
                <a:effectLst/>
              </a:rPr>
              <a:t>Keep your activities plentiful and short.</a:t>
            </a:r>
            <a:endParaRPr lang="en-US" altLang="zh-CN" sz="2400" b="1" u="sng">
              <a:solidFill>
                <a:srgbClr val="000000"/>
              </a:solidFill>
              <a:effectLst/>
            </a:endParaRPr>
          </a:p>
          <a:p>
            <a:pPr>
              <a:lnSpc>
                <a:spcPct val="90000"/>
              </a:lnSpc>
            </a:pPr>
            <a:r>
              <a:rPr lang="en-US" altLang="zh-CN" sz="2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In the same vein, don’t just read at them for pages and pages. Break it up with chants, marches, high low drills etc</a:t>
            </a:r>
            <a:endParaRPr lang="en-US" altLang="zh-CN" sz="2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en-GB" altLang="en-US" sz="2400" b="1" u="sng" err="1">
                <a:solidFill>
                  <a:srgbClr val="000000"/>
                </a:solidFill>
                <a:effectLst/>
              </a:rPr>
              <a:t>K</a:t>
            </a:r>
            <a:r>
              <a:rPr lang="en-US" altLang="zh-CN" sz="2400" b="1" u="sng" err="1">
                <a:solidFill>
                  <a:srgbClr val="000000"/>
                </a:solidFill>
                <a:effectLst/>
              </a:rPr>
              <a:t>eep active</a:t>
            </a:r>
            <a:r>
              <a:rPr lang="en-US" altLang="zh-CN" sz="2400" b="1" err="1">
                <a:solidFill>
                  <a:srgbClr val="000000"/>
                </a:solidFill>
                <a:effectLst/>
              </a:rPr>
              <a:t>. </a:t>
            </a:r>
            <a:endParaRPr lang="en-US" altLang="zh-CN" sz="2400" b="1" err="1">
              <a:solidFill>
                <a:srgbClr val="000000"/>
              </a:solidFill>
              <a:effectLst/>
            </a:endParaRPr>
          </a:p>
          <a:p>
            <a:pPr>
              <a:lnSpc>
                <a:spcPct val="90000"/>
              </a:lnSpc>
            </a:pPr>
            <a:r>
              <a:rPr lang="en-US" altLang="zh-CN" sz="2400" b="1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Warmups</a:t>
            </a:r>
            <a:r>
              <a:rPr lang="en-US" altLang="zh-CN" sz="2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greetings, songs, chants, marches, readers, computer games and more are there to keep your class interesting and keep the children focuse</a:t>
            </a:r>
            <a:r>
              <a:rPr lang="en-GB" altLang="en-US" sz="2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d</a:t>
            </a:r>
            <a:r>
              <a:rPr lang="en-US" altLang="zh-CN" sz="2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on you!</a:t>
            </a:r>
            <a:endParaRPr lang="en-US" altLang="zh-CN" sz="2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ue Waves">
  <a:themeElements>
    <a:clrScheme name="Blue Wa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Blue Wa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Blue Wa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8AE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0</TotalTime>
  <Words>3178</Words>
  <Application>WPS Presentation</Application>
  <PresentationFormat>在屏幕上显示</PresentationFormat>
  <Paragraphs>76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41" baseType="lpstr">
      <vt:lpstr>Arial</vt:lpstr>
      <vt:lpstr>SimSun</vt:lpstr>
      <vt:lpstr>Wingdings</vt:lpstr>
      <vt:lpstr>Times New Roman</vt:lpstr>
      <vt:lpstr>Oxford</vt:lpstr>
      <vt:lpstr>Euphorigenic</vt:lpstr>
      <vt:lpstr>Microsoft YaHei</vt:lpstr>
      <vt:lpstr>Arial Unicode MS</vt:lpstr>
      <vt:lpstr>Calibri</vt:lpstr>
      <vt:lpstr>Calibri Light</vt:lpstr>
      <vt:lpstr>Malgun Gothic Semilight</vt:lpstr>
      <vt:lpstr>Bowlby One SC</vt:lpstr>
      <vt:lpstr>Sylfaen</vt:lpstr>
      <vt:lpstr>Stencil</vt:lpstr>
      <vt:lpstr>Tahoma</vt:lpstr>
      <vt:lpstr>Wingdings</vt:lpstr>
      <vt:lpstr>Wide Latin</vt:lpstr>
      <vt:lpstr>Vladimir Script</vt:lpstr>
      <vt:lpstr>Vivaldi</vt:lpstr>
      <vt:lpstr>Viner Hand ITC</vt:lpstr>
      <vt:lpstr>Tw Cen MT Condensed Extra Bold</vt:lpstr>
      <vt:lpstr>Tw Cen MT Condensed</vt:lpstr>
      <vt:lpstr>Snap ITC</vt:lpstr>
      <vt:lpstr>Sitka Banner</vt:lpstr>
      <vt:lpstr>Showcard Gothic</vt:lpstr>
      <vt:lpstr>Shrikhand</vt:lpstr>
      <vt:lpstr>Blue Waves</vt:lpstr>
      <vt:lpstr>Custom Design</vt:lpstr>
      <vt:lpstr>Paint.Picture</vt:lpstr>
      <vt:lpstr>Package</vt:lpstr>
      <vt:lpstr>PowerPoint 演示文稿</vt:lpstr>
      <vt:lpstr>Think of the children!</vt:lpstr>
      <vt:lpstr>What can we do to mimic this?</vt:lpstr>
      <vt:lpstr>Help create a TPR environment!</vt:lpstr>
      <vt:lpstr>So what Teacher Nik?!</vt:lpstr>
      <vt:lpstr>Whole lot of learning.</vt:lpstr>
      <vt:lpstr>Some ways to make use of this.</vt:lpstr>
      <vt:lpstr>Our main tool for this.</vt:lpstr>
      <vt:lpstr>What’s the method with you?</vt:lpstr>
      <vt:lpstr>Lesson plan basic structure: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edu1</dc:creator>
  <cp:lastModifiedBy>firea</cp:lastModifiedBy>
  <cp:revision>45</cp:revision>
  <dcterms:created xsi:type="dcterms:W3CDTF">2015-05-20T04:51:00Z</dcterms:created>
  <dcterms:modified xsi:type="dcterms:W3CDTF">2021-02-24T14:04:12Z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1033-11.2.0.9984</vt:lpwstr>
  </property>
</Properties>
</file>