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69" r:id="rId3"/>
    <p:sldId id="270" r:id="rId4"/>
    <p:sldId id="271" r:id="rId5"/>
    <p:sldId id="272" r:id="rId6"/>
    <p:sldId id="276" r:id="rId7"/>
    <p:sldId id="257" r:id="rId8"/>
    <p:sldId id="258" r:id="rId9"/>
    <p:sldId id="259" r:id="rId10"/>
    <p:sldId id="260" r:id="rId11"/>
    <p:sldId id="266" r:id="rId12"/>
    <p:sldId id="277" r:id="rId13"/>
    <p:sldId id="261" r:id="rId14"/>
    <p:sldId id="262" r:id="rId15"/>
    <p:sldId id="273" r:id="rId16"/>
    <p:sldId id="267" r:id="rId17"/>
    <p:sldId id="278" r:id="rId18"/>
    <p:sldId id="263" r:id="rId19"/>
    <p:sldId id="274" r:id="rId20"/>
    <p:sldId id="268" r:id="rId21"/>
    <p:sldId id="265" r:id="rId22"/>
    <p:sldId id="264" r:id="rId23"/>
    <p:sldId id="275"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4" autoAdjust="0"/>
    <p:restoredTop sz="94660"/>
  </p:normalViewPr>
  <p:slideViewPr>
    <p:cSldViewPr snapToGrid="0">
      <p:cViewPr varScale="1">
        <p:scale>
          <a:sx n="80" d="100"/>
          <a:sy n="80" d="100"/>
        </p:scale>
        <p:origin x="336" y="78"/>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F030BA-0DD9-42DD-AB95-75BCAB20A903}" type="datetimeFigureOut">
              <a:rPr lang="en-US"/>
              <a:t>9/24/2014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04A976-930B-4DBC-9B2B-8CB6DD11F9A6}" type="slidenum">
              <a:rPr lang="en-US"/>
              <a:t>‹#›</a:t>
            </a:fld>
            <a:endParaRPr lang="en-US"/>
          </a:p>
        </p:txBody>
      </p:sp>
    </p:spTree>
    <p:extLst>
      <p:ext uri="{BB962C8B-B14F-4D97-AF65-F5344CB8AC3E}">
        <p14:creationId xmlns:p14="http://schemas.microsoft.com/office/powerpoint/2010/main" val="1586689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04A976-930B-4DBC-9B2B-8CB6DD11F9A6}" type="slidenum">
              <a:rPr lang="en-US"/>
              <a:t>1</a:t>
            </a:fld>
            <a:endParaRPr lang="en-US"/>
          </a:p>
        </p:txBody>
      </p:sp>
    </p:spTree>
    <p:extLst>
      <p:ext uri="{BB962C8B-B14F-4D97-AF65-F5344CB8AC3E}">
        <p14:creationId xmlns:p14="http://schemas.microsoft.com/office/powerpoint/2010/main" val="29896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04A976-930B-4DBC-9B2B-8CB6DD11F9A6}" type="slidenum">
              <a:rPr lang="en-US"/>
              <a:t>14</a:t>
            </a:fld>
            <a:endParaRPr lang="en-US"/>
          </a:p>
        </p:txBody>
      </p:sp>
    </p:spTree>
    <p:extLst>
      <p:ext uri="{BB962C8B-B14F-4D97-AF65-F5344CB8AC3E}">
        <p14:creationId xmlns:p14="http://schemas.microsoft.com/office/powerpoint/2010/main" val="26777202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04A976-930B-4DBC-9B2B-8CB6DD11F9A6}" type="slidenum">
              <a:rPr lang="en-US"/>
              <a:t>16</a:t>
            </a:fld>
            <a:endParaRPr lang="en-US"/>
          </a:p>
        </p:txBody>
      </p:sp>
    </p:spTree>
    <p:extLst>
      <p:ext uri="{BB962C8B-B14F-4D97-AF65-F5344CB8AC3E}">
        <p14:creationId xmlns:p14="http://schemas.microsoft.com/office/powerpoint/2010/main" val="9220668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04A976-930B-4DBC-9B2B-8CB6DD11F9A6}" type="slidenum">
              <a:rPr lang="en-US"/>
              <a:t>18</a:t>
            </a:fld>
            <a:endParaRPr lang="en-US"/>
          </a:p>
        </p:txBody>
      </p:sp>
    </p:spTree>
    <p:extLst>
      <p:ext uri="{BB962C8B-B14F-4D97-AF65-F5344CB8AC3E}">
        <p14:creationId xmlns:p14="http://schemas.microsoft.com/office/powerpoint/2010/main" val="4059213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04A976-930B-4DBC-9B2B-8CB6DD11F9A6}" type="slidenum">
              <a:rPr lang="en-US"/>
              <a:t>19</a:t>
            </a:fld>
            <a:endParaRPr lang="en-US"/>
          </a:p>
        </p:txBody>
      </p:sp>
    </p:spTree>
    <p:extLst>
      <p:ext uri="{BB962C8B-B14F-4D97-AF65-F5344CB8AC3E}">
        <p14:creationId xmlns:p14="http://schemas.microsoft.com/office/powerpoint/2010/main" val="13703390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04A976-930B-4DBC-9B2B-8CB6DD11F9A6}" type="slidenum">
              <a:rPr lang="en-US"/>
              <a:t>20</a:t>
            </a:fld>
            <a:endParaRPr lang="en-US"/>
          </a:p>
        </p:txBody>
      </p:sp>
    </p:spTree>
    <p:extLst>
      <p:ext uri="{BB962C8B-B14F-4D97-AF65-F5344CB8AC3E}">
        <p14:creationId xmlns:p14="http://schemas.microsoft.com/office/powerpoint/2010/main" val="36328535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04A976-930B-4DBC-9B2B-8CB6DD11F9A6}" type="slidenum">
              <a:rPr lang="en-US"/>
              <a:t>21</a:t>
            </a:fld>
            <a:endParaRPr lang="en-US"/>
          </a:p>
        </p:txBody>
      </p:sp>
    </p:spTree>
    <p:extLst>
      <p:ext uri="{BB962C8B-B14F-4D97-AF65-F5344CB8AC3E}">
        <p14:creationId xmlns:p14="http://schemas.microsoft.com/office/powerpoint/2010/main" val="32781587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04A976-930B-4DBC-9B2B-8CB6DD11F9A6}" type="slidenum">
              <a:rPr lang="en-US"/>
              <a:t>22</a:t>
            </a:fld>
            <a:endParaRPr lang="en-US"/>
          </a:p>
        </p:txBody>
      </p:sp>
    </p:spTree>
    <p:extLst>
      <p:ext uri="{BB962C8B-B14F-4D97-AF65-F5344CB8AC3E}">
        <p14:creationId xmlns:p14="http://schemas.microsoft.com/office/powerpoint/2010/main" val="27908281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04A976-930B-4DBC-9B2B-8CB6DD11F9A6}" type="slidenum">
              <a:rPr lang="en-US"/>
              <a:t>23</a:t>
            </a:fld>
            <a:endParaRPr lang="en-US"/>
          </a:p>
        </p:txBody>
      </p:sp>
    </p:spTree>
    <p:extLst>
      <p:ext uri="{BB962C8B-B14F-4D97-AF65-F5344CB8AC3E}">
        <p14:creationId xmlns:p14="http://schemas.microsoft.com/office/powerpoint/2010/main" val="2476917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04A976-930B-4DBC-9B2B-8CB6DD11F9A6}" type="slidenum">
              <a:rPr lang="en-US"/>
              <a:t>2</a:t>
            </a:fld>
            <a:endParaRPr lang="en-US"/>
          </a:p>
        </p:txBody>
      </p:sp>
    </p:spTree>
    <p:extLst>
      <p:ext uri="{BB962C8B-B14F-4D97-AF65-F5344CB8AC3E}">
        <p14:creationId xmlns:p14="http://schemas.microsoft.com/office/powerpoint/2010/main" val="259933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04A976-930B-4DBC-9B2B-8CB6DD11F9A6}" type="slidenum">
              <a:rPr lang="en-US"/>
              <a:t>3</a:t>
            </a:fld>
            <a:endParaRPr lang="en-US"/>
          </a:p>
        </p:txBody>
      </p:sp>
    </p:spTree>
    <p:extLst>
      <p:ext uri="{BB962C8B-B14F-4D97-AF65-F5344CB8AC3E}">
        <p14:creationId xmlns:p14="http://schemas.microsoft.com/office/powerpoint/2010/main" val="1398508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04A976-930B-4DBC-9B2B-8CB6DD11F9A6}" type="slidenum">
              <a:rPr lang="en-US"/>
              <a:t>7</a:t>
            </a:fld>
            <a:endParaRPr lang="en-US"/>
          </a:p>
        </p:txBody>
      </p:sp>
    </p:spTree>
    <p:extLst>
      <p:ext uri="{BB962C8B-B14F-4D97-AF65-F5344CB8AC3E}">
        <p14:creationId xmlns:p14="http://schemas.microsoft.com/office/powerpoint/2010/main" val="3174825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04A976-930B-4DBC-9B2B-8CB6DD11F9A6}" type="slidenum">
              <a:rPr lang="en-US"/>
              <a:t>8</a:t>
            </a:fld>
            <a:endParaRPr lang="en-US"/>
          </a:p>
        </p:txBody>
      </p:sp>
    </p:spTree>
    <p:extLst>
      <p:ext uri="{BB962C8B-B14F-4D97-AF65-F5344CB8AC3E}">
        <p14:creationId xmlns:p14="http://schemas.microsoft.com/office/powerpoint/2010/main" val="12464210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04A976-930B-4DBC-9B2B-8CB6DD11F9A6}" type="slidenum">
              <a:rPr lang="en-US"/>
              <a:t>9</a:t>
            </a:fld>
            <a:endParaRPr lang="en-US"/>
          </a:p>
        </p:txBody>
      </p:sp>
    </p:spTree>
    <p:extLst>
      <p:ext uri="{BB962C8B-B14F-4D97-AF65-F5344CB8AC3E}">
        <p14:creationId xmlns:p14="http://schemas.microsoft.com/office/powerpoint/2010/main" val="37533502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04A976-930B-4DBC-9B2B-8CB6DD11F9A6}" type="slidenum">
              <a:rPr lang="en-US"/>
              <a:t>10</a:t>
            </a:fld>
            <a:endParaRPr lang="en-US"/>
          </a:p>
        </p:txBody>
      </p:sp>
    </p:spTree>
    <p:extLst>
      <p:ext uri="{BB962C8B-B14F-4D97-AF65-F5344CB8AC3E}">
        <p14:creationId xmlns:p14="http://schemas.microsoft.com/office/powerpoint/2010/main" val="42737427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04A976-930B-4DBC-9B2B-8CB6DD11F9A6}" type="slidenum">
              <a:rPr lang="en-US"/>
              <a:t>11</a:t>
            </a:fld>
            <a:endParaRPr lang="en-US"/>
          </a:p>
        </p:txBody>
      </p:sp>
    </p:spTree>
    <p:extLst>
      <p:ext uri="{BB962C8B-B14F-4D97-AF65-F5344CB8AC3E}">
        <p14:creationId xmlns:p14="http://schemas.microsoft.com/office/powerpoint/2010/main" val="4268980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04A976-930B-4DBC-9B2B-8CB6DD11F9A6}" type="slidenum">
              <a:rPr lang="en-US"/>
              <a:t>13</a:t>
            </a:fld>
            <a:endParaRPr lang="en-US"/>
          </a:p>
        </p:txBody>
      </p:sp>
    </p:spTree>
    <p:extLst>
      <p:ext uri="{BB962C8B-B14F-4D97-AF65-F5344CB8AC3E}">
        <p14:creationId xmlns:p14="http://schemas.microsoft.com/office/powerpoint/2010/main" val="20297147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3271" y="5132437"/>
            <a:ext cx="8579886"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sp>
        <p:nvSpPr>
          <p:cNvPr id="10" name="Title 1"/>
          <p:cNvSpPr>
            <a:spLocks noGrp="1"/>
          </p:cNvSpPr>
          <p:nvPr>
            <p:ph type="ctrTitle" hasCustomPrompt="1"/>
          </p:nvPr>
        </p:nvSpPr>
        <p:spPr>
          <a:xfrm>
            <a:off x="193271" y="2415641"/>
            <a:ext cx="8579886" cy="2603307"/>
          </a:xfrm>
          <a:prstGeom prst="rect">
            <a:avLst/>
          </a:prstGeom>
          <a:solidFill>
            <a:srgbClr val="7FBA00"/>
          </a:solidFill>
          <a:effectLst/>
        </p:spPr>
        <p:txBody>
          <a:bodyPr vert="horz" lIns="137160" tIns="137160" rIns="91409" bIns="137160" rtlCol="0" anchor="b" anchorCtr="0">
            <a:noAutofit/>
          </a:bodyPr>
          <a:lstStyle>
            <a:lvl1pPr>
              <a:defRPr lang="en-US" sz="4800" kern="0" dirty="0">
                <a:ln w="3175">
                  <a:noFill/>
                </a:ln>
                <a:gradFill flip="none" rotWithShape="1">
                  <a:gsLst>
                    <a:gs pos="4583">
                      <a:srgbClr val="FFFFFF"/>
                    </a:gs>
                    <a:gs pos="100000">
                      <a:srgbClr val="FFFFFF"/>
                    </a:gs>
                  </a:gsLst>
                  <a:lin ang="5400000" scaled="0"/>
                  <a:tileRect/>
                </a:gradFill>
              </a:defRPr>
            </a:lvl1pPr>
          </a:lstStyle>
          <a:p>
            <a:pPr lvl="0"/>
            <a:r>
              <a:rPr lang="en-US" dirty="0" smtClean="0"/>
              <a:t>Course title style</a:t>
            </a:r>
            <a:endParaRPr lang="en-US" dirty="0"/>
          </a:p>
        </p:txBody>
      </p:sp>
      <p:sp>
        <p:nvSpPr>
          <p:cNvPr id="8" name="top right small rectangle"/>
          <p:cNvSpPr/>
          <p:nvPr/>
        </p:nvSpPr>
        <p:spPr bwMode="auto">
          <a:xfrm>
            <a:off x="8902492" y="2418735"/>
            <a:ext cx="3087947" cy="2600214"/>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37160" tIns="137160" rIns="137160" bIns="137160" numCol="1" rtlCol="0" anchor="b" anchorCtr="0" compatLnSpc="1">
            <a:prstTxWarp prst="textNoShape">
              <a:avLst/>
            </a:prstTxWarp>
          </a:bodyPr>
          <a:lstStyle/>
          <a:p>
            <a:pPr defTabSz="913788" fontAlgn="base">
              <a:spcBef>
                <a:spcPct val="0"/>
              </a:spcBef>
              <a:spcAft>
                <a:spcPct val="0"/>
              </a:spcAft>
            </a:pPr>
            <a:endParaRPr lang="en-US" sz="20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0731799" y="4630992"/>
            <a:ext cx="1131688" cy="33474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94251966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3792">
          <p15:clr>
            <a:srgbClr val="FBAE40"/>
          </p15:clr>
        </p15:guide>
        <p15:guide id="2" pos="3839">
          <p15:clr>
            <a:srgbClr val="FBAE40"/>
          </p15:clr>
        </p15:guide>
        <p15:guide id="3" orient="horz" pos="7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EMO Layout">
    <p:spTree>
      <p:nvGrpSpPr>
        <p:cNvPr id="1" name=""/>
        <p:cNvGrpSpPr/>
        <p:nvPr/>
      </p:nvGrpSpPr>
      <p:grpSpPr>
        <a:xfrm>
          <a:off x="0" y="0"/>
          <a:ext cx="0" cy="0"/>
          <a:chOff x="0" y="0"/>
          <a:chExt cx="0" cy="0"/>
        </a:xfrm>
      </p:grpSpPr>
      <p:sp>
        <p:nvSpPr>
          <p:cNvPr id="3" name="Title Placeholder 9"/>
          <p:cNvSpPr>
            <a:spLocks noGrp="1"/>
          </p:cNvSpPr>
          <p:nvPr>
            <p:ph type="title"/>
          </p:nvPr>
        </p:nvSpPr>
        <p:spPr>
          <a:xfrm>
            <a:off x="608171" y="4468764"/>
            <a:ext cx="11432977" cy="1676400"/>
          </a:xfrm>
          <a:prstGeom prst="rect">
            <a:avLst/>
          </a:prstGeom>
        </p:spPr>
        <p:txBody>
          <a:bodyPr vert="horz" lIns="91409" tIns="45705" rIns="91409" bIns="45705" rtlCol="0" anchor="t" anchorCtr="0">
            <a:normAutofit/>
          </a:bodyPr>
          <a:lstStyle>
            <a:lvl1pPr>
              <a:defRPr sz="3600"/>
            </a:lvl1pPr>
          </a:lstStyle>
          <a:p>
            <a:r>
              <a:rPr lang="en-US" smtClean="0"/>
              <a:t>Click to edit Master title style</a:t>
            </a:r>
            <a:endParaRPr lang="en-US" dirty="0"/>
          </a:p>
        </p:txBody>
      </p:sp>
      <p:sp>
        <p:nvSpPr>
          <p:cNvPr id="2" name="TextBox 1"/>
          <p:cNvSpPr txBox="1"/>
          <p:nvPr/>
        </p:nvSpPr>
        <p:spPr>
          <a:xfrm>
            <a:off x="608171" y="3087325"/>
            <a:ext cx="11356757" cy="1107996"/>
          </a:xfrm>
          <a:prstGeom prst="rect">
            <a:avLst/>
          </a:prstGeom>
          <a:noFill/>
        </p:spPr>
        <p:txBody>
          <a:bodyPr wrap="square" rtlCol="0">
            <a:spAutoFit/>
          </a:bodyPr>
          <a:lstStyle/>
          <a:p>
            <a:pPr defTabSz="914088"/>
            <a:r>
              <a:rPr lang="en-US" sz="6600" dirty="0">
                <a:solidFill>
                  <a:prstClr val="black"/>
                </a:solidFill>
                <a:latin typeface="Segoe UI Light" pitchFamily="34" charset="0"/>
                <a:ea typeface="Segoe UI" pitchFamily="34" charset="0"/>
                <a:cs typeface="Segoe UI" pitchFamily="34" charset="0"/>
              </a:rPr>
              <a:t>DEMO</a:t>
            </a:r>
          </a:p>
        </p:txBody>
      </p:sp>
      <p:cxnSp>
        <p:nvCxnSpPr>
          <p:cNvPr id="6" name="Straight Connector 5"/>
          <p:cNvCxnSpPr/>
          <p:nvPr/>
        </p:nvCxnSpPr>
        <p:spPr>
          <a:xfrm>
            <a:off x="608171" y="4077925"/>
            <a:ext cx="11356757" cy="0"/>
          </a:xfrm>
          <a:prstGeom prst="line">
            <a:avLst/>
          </a:prstGeom>
          <a:ln>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177800"/>
            <a:ext cx="2857500" cy="1143000"/>
          </a:xfrm>
          <a:prstGeom prst="rect">
            <a:avLst/>
          </a:prstGeom>
        </p:spPr>
      </p:pic>
    </p:spTree>
    <p:extLst>
      <p:ext uri="{BB962C8B-B14F-4D97-AF65-F5344CB8AC3E}">
        <p14:creationId xmlns:p14="http://schemas.microsoft.com/office/powerpoint/2010/main" val="38232600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dirty="0"/>
          </a:p>
        </p:txBody>
      </p:sp>
      <p:sp>
        <p:nvSpPr>
          <p:cNvPr id="6" name="Content Placeholder 5"/>
          <p:cNvSpPr>
            <a:spLocks noGrp="1"/>
          </p:cNvSpPr>
          <p:nvPr>
            <p:ph sz="quarter" idx="10"/>
          </p:nvPr>
        </p:nvSpPr>
        <p:spPr>
          <a:xfrm>
            <a:off x="379413" y="1388226"/>
            <a:ext cx="11525250" cy="5290388"/>
          </a:xfrm>
          <a:prstGeom prst="rect">
            <a:avLst/>
          </a:prstGeom>
        </p:spPr>
        <p:txBody>
          <a:bodyPr/>
          <a:lstStyle>
            <a:lvl1pPr>
              <a:spcBef>
                <a:spcPts val="1400"/>
              </a:spcBef>
              <a:defRPr b="0"/>
            </a:lvl1pPr>
            <a:lvl2pPr>
              <a:defRPr>
                <a:solidFill>
                  <a:schemeClr val="tx1">
                    <a:lumMod val="75000"/>
                    <a:lumOff val="25000"/>
                  </a:schemeClr>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0774583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3"/>
          <p:cNvSpPr>
            <a:spLocks noGrp="1"/>
          </p:cNvSpPr>
          <p:nvPr>
            <p:ph sz="half" idx="2"/>
          </p:nvPr>
        </p:nvSpPr>
        <p:spPr>
          <a:xfrm>
            <a:off x="379511" y="1371601"/>
            <a:ext cx="5616915"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5"/>
          <p:cNvSpPr>
            <a:spLocks noGrp="1"/>
          </p:cNvSpPr>
          <p:nvPr>
            <p:ph sz="quarter" idx="4"/>
          </p:nvPr>
        </p:nvSpPr>
        <p:spPr>
          <a:xfrm>
            <a:off x="6275742" y="1371601"/>
            <a:ext cx="5619121"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9946145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511" y="1330656"/>
            <a:ext cx="5616915" cy="639762"/>
          </a:xfrm>
          <a:prstGeom prst="rect">
            <a:avLst/>
          </a:prstGeom>
          <a:solidFill>
            <a:srgbClr val="86C400"/>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79511" y="1981200"/>
            <a:ext cx="5616915"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45807" y="1330656"/>
            <a:ext cx="5619121" cy="639762"/>
          </a:xfrm>
          <a:prstGeom prst="rect">
            <a:avLst/>
          </a:prstGeom>
          <a:solidFill>
            <a:srgbClr val="1F497D"/>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45807" y="1981200"/>
            <a:ext cx="5619121"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6902160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783989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854126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Blank Color 1 Layout">
    <p:spTree>
      <p:nvGrpSpPr>
        <p:cNvPr id="1" name=""/>
        <p:cNvGrpSpPr/>
        <p:nvPr/>
      </p:nvGrpSpPr>
      <p:grpSpPr>
        <a:xfrm>
          <a:off x="0" y="0"/>
          <a:ext cx="0" cy="0"/>
          <a:chOff x="0" y="0"/>
          <a:chExt cx="0" cy="0"/>
        </a:xfrm>
      </p:grpSpPr>
      <p:sp>
        <p:nvSpPr>
          <p:cNvPr id="6" name="top right small rectangle"/>
          <p:cNvSpPr/>
          <p:nvPr/>
        </p:nvSpPr>
        <p:spPr bwMode="auto">
          <a:xfrm>
            <a:off x="0" y="0"/>
            <a:ext cx="12192000" cy="6858000"/>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1" name="Rectangle 2"/>
          <p:cNvSpPr>
            <a:spLocks noChangeArrowheads="1"/>
          </p:cNvSpPr>
          <p:nvPr/>
        </p:nvSpPr>
        <p:spPr bwMode="auto">
          <a:xfrm>
            <a:off x="530087" y="5960743"/>
            <a:ext cx="11078818" cy="738664"/>
          </a:xfrm>
          <a:prstGeom prst="rect">
            <a:avLst/>
          </a:prstGeom>
          <a:noFill/>
          <a:ln w="9525">
            <a:noFill/>
            <a:miter lim="800000"/>
            <a:headEnd/>
            <a:tailEnd/>
          </a:ln>
        </p:spPr>
        <p:txBody>
          <a:bodyPr wrap="square">
            <a:spAutoFit/>
          </a:bodyPr>
          <a:lstStyle/>
          <a:p>
            <a:pPr marL="0" lvl="1" defTabSz="914088">
              <a:defRPr/>
            </a:pPr>
            <a:r>
              <a:rPr lang="en-US" sz="1050" dirty="0">
                <a:solidFill>
                  <a:schemeClr val="bg1">
                    <a:lumMod val="85000"/>
                  </a:schemeClr>
                </a:solidFill>
              </a:rPr>
              <a:t>©2013 Microsoft Corporation. All rights reserved. Microsoft, Windows, Office, Azure, System Center, Dynamics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9719"/>
          <a:stretch/>
        </p:blipFill>
        <p:spPr>
          <a:xfrm>
            <a:off x="530087" y="2940117"/>
            <a:ext cx="5473148" cy="2229412"/>
          </a:xfrm>
          <a:prstGeom prst="rect">
            <a:avLst/>
          </a:prstGeom>
        </p:spPr>
      </p:pic>
    </p:spTree>
    <p:extLst>
      <p:ext uri="{BB962C8B-B14F-4D97-AF65-F5344CB8AC3E}">
        <p14:creationId xmlns:p14="http://schemas.microsoft.com/office/powerpoint/2010/main" val="26678372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itle Placeholder 9"/>
          <p:cNvSpPr>
            <a:spLocks noGrp="1"/>
          </p:cNvSpPr>
          <p:nvPr>
            <p:ph type="title"/>
          </p:nvPr>
        </p:nvSpPr>
        <p:spPr>
          <a:xfrm>
            <a:off x="379514" y="182215"/>
            <a:ext cx="11524432" cy="1063487"/>
          </a:xfrm>
          <a:prstGeom prst="rect">
            <a:avLst/>
          </a:prstGeom>
        </p:spPr>
        <p:txBody>
          <a:bodyPr vert="horz" lIns="91409" tIns="45705" rIns="91409" bIns="45705" rtlCol="0" anchor="t" anchorCtr="0">
            <a:normAutofit/>
          </a:bodyPr>
          <a:lstStyle/>
          <a:p>
            <a:r>
              <a:rPr lang="en-US" smtClean="0"/>
              <a:t>Click to edit Master title style</a:t>
            </a:r>
            <a:endParaRPr lang="en-US" dirty="0"/>
          </a:p>
        </p:txBody>
      </p:sp>
    </p:spTree>
    <p:extLst>
      <p:ext uri="{BB962C8B-B14F-4D97-AF65-F5344CB8AC3E}">
        <p14:creationId xmlns:p14="http://schemas.microsoft.com/office/powerpoint/2010/main" val="3118783959"/>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63" r:id="rId3"/>
    <p:sldLayoutId id="2147483664" r:id="rId4"/>
    <p:sldLayoutId id="2147483665" r:id="rId5"/>
    <p:sldLayoutId id="2147483666" r:id="rId6"/>
    <p:sldLayoutId id="2147483668" r:id="rId7"/>
    <p:sldLayoutId id="2147483669" r:id="rId8"/>
  </p:sldLayoutIdLst>
  <p:timing>
    <p:tnLst>
      <p:par>
        <p:cTn id="1" dur="indefinite" restart="never" nodeType="tmRoot"/>
      </p:par>
    </p:tnLst>
  </p:timing>
  <p:txStyles>
    <p:titleStyle>
      <a:lvl1pPr algn="l" defTabSz="914088" rtl="0" eaLnBrk="1" latinLnBrk="0" hangingPunct="1">
        <a:lnSpc>
          <a:spcPct val="80000"/>
        </a:lnSpc>
        <a:spcBef>
          <a:spcPct val="0"/>
        </a:spcBef>
        <a:buNone/>
        <a:defRPr sz="4400" kern="120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p:titleStyle>
    <p:bodyStyle>
      <a:lvl1pPr marL="342783" indent="-342783" algn="l" defTabSz="914088" rtl="0" eaLnBrk="1" latinLnBrk="0" hangingPunct="1">
        <a:spcBef>
          <a:spcPts val="1200"/>
        </a:spcBef>
        <a:buFont typeface="Arial" pitchFamily="34" charset="0"/>
        <a:buChar char="•"/>
        <a:defRPr sz="3200" b="1"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8" rtl="0" eaLnBrk="1" latinLnBrk="0" hangingPunct="1">
        <a:defRPr sz="1800" kern="1200">
          <a:solidFill>
            <a:schemeClr val="tx1"/>
          </a:solidFill>
          <a:latin typeface="+mn-lt"/>
          <a:ea typeface="+mn-ea"/>
          <a:cs typeface="+mn-cs"/>
        </a:defRPr>
      </a:lvl1pPr>
      <a:lvl2pPr marL="457044" algn="l" defTabSz="914088" rtl="0" eaLnBrk="1" latinLnBrk="0" hangingPunct="1">
        <a:defRPr sz="1800" kern="1200">
          <a:solidFill>
            <a:schemeClr val="tx1"/>
          </a:solidFill>
          <a:latin typeface="+mn-lt"/>
          <a:ea typeface="+mn-ea"/>
          <a:cs typeface="+mn-cs"/>
        </a:defRPr>
      </a:lvl2pPr>
      <a:lvl3pPr marL="914088" algn="l" defTabSz="914088" rtl="0" eaLnBrk="1" latinLnBrk="0" hangingPunct="1">
        <a:defRPr sz="1800" kern="1200">
          <a:solidFill>
            <a:schemeClr val="tx1"/>
          </a:solidFill>
          <a:latin typeface="+mn-lt"/>
          <a:ea typeface="+mn-ea"/>
          <a:cs typeface="+mn-cs"/>
        </a:defRPr>
      </a:lvl3pPr>
      <a:lvl4pPr marL="1371133" algn="l" defTabSz="914088" rtl="0" eaLnBrk="1" latinLnBrk="0" hangingPunct="1">
        <a:defRPr sz="1800" kern="1200">
          <a:solidFill>
            <a:schemeClr val="tx1"/>
          </a:solidFill>
          <a:latin typeface="+mn-lt"/>
          <a:ea typeface="+mn-ea"/>
          <a:cs typeface="+mn-cs"/>
        </a:defRPr>
      </a:lvl4pPr>
      <a:lvl5pPr marL="1828178" algn="l" defTabSz="914088" rtl="0" eaLnBrk="1" latinLnBrk="0" hangingPunct="1">
        <a:defRPr sz="1800" kern="1200">
          <a:solidFill>
            <a:schemeClr val="tx1"/>
          </a:solidFill>
          <a:latin typeface="+mn-lt"/>
          <a:ea typeface="+mn-ea"/>
          <a:cs typeface="+mn-cs"/>
        </a:defRPr>
      </a:lvl5pPr>
      <a:lvl6pPr marL="2285222" algn="l" defTabSz="914088" rtl="0" eaLnBrk="1" latinLnBrk="0" hangingPunct="1">
        <a:defRPr sz="1800" kern="1200">
          <a:solidFill>
            <a:schemeClr val="tx1"/>
          </a:solidFill>
          <a:latin typeface="+mn-lt"/>
          <a:ea typeface="+mn-ea"/>
          <a:cs typeface="+mn-cs"/>
        </a:defRPr>
      </a:lvl6pPr>
      <a:lvl7pPr marL="2742267" algn="l" defTabSz="914088" rtl="0" eaLnBrk="1" latinLnBrk="0" hangingPunct="1">
        <a:defRPr sz="1800" kern="1200">
          <a:solidFill>
            <a:schemeClr val="tx1"/>
          </a:solidFill>
          <a:latin typeface="+mn-lt"/>
          <a:ea typeface="+mn-ea"/>
          <a:cs typeface="+mn-cs"/>
        </a:defRPr>
      </a:lvl7pPr>
      <a:lvl8pPr marL="3199311" algn="l" defTabSz="914088" rtl="0" eaLnBrk="1" latinLnBrk="0" hangingPunct="1">
        <a:defRPr sz="1800" kern="1200">
          <a:solidFill>
            <a:schemeClr val="tx1"/>
          </a:solidFill>
          <a:latin typeface="+mn-lt"/>
          <a:ea typeface="+mn-ea"/>
          <a:cs typeface="+mn-cs"/>
        </a:defRPr>
      </a:lvl8pPr>
      <a:lvl9pPr marL="3656358" algn="l" defTabSz="91408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CA" dirty="0" smtClean="0"/>
              <a:t>Christopher Harrison | Content Developer</a:t>
            </a:r>
          </a:p>
          <a:p>
            <a:r>
              <a:rPr lang="en-CA" dirty="0" smtClean="0"/>
              <a:t>Susan Ibach | Technical Evangelist</a:t>
            </a:r>
            <a:endParaRPr lang="en-US" dirty="0"/>
          </a:p>
        </p:txBody>
      </p:sp>
      <p:sp>
        <p:nvSpPr>
          <p:cNvPr id="3" name="Title 2"/>
          <p:cNvSpPr>
            <a:spLocks noGrp="1"/>
          </p:cNvSpPr>
          <p:nvPr>
            <p:ph type="ctrTitle"/>
          </p:nvPr>
        </p:nvSpPr>
        <p:spPr/>
        <p:txBody>
          <a:bodyPr/>
          <a:lstStyle/>
          <a:p>
            <a:r>
              <a:rPr lang="en-US" dirty="0" smtClean="0"/>
              <a:t>Functions</a:t>
            </a:r>
            <a:endParaRPr lang="en-US" dirty="0"/>
          </a:p>
        </p:txBody>
      </p:sp>
    </p:spTree>
    <p:extLst>
      <p:ext uri="{BB962C8B-B14F-4D97-AF65-F5344CB8AC3E}">
        <p14:creationId xmlns:p14="http://schemas.microsoft.com/office/powerpoint/2010/main" val="10510295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you call a function?</a:t>
            </a:r>
            <a:endParaRPr lang="en-US" dirty="0"/>
          </a:p>
        </p:txBody>
      </p:sp>
      <p:sp>
        <p:nvSpPr>
          <p:cNvPr id="3" name="Content Placeholder 2"/>
          <p:cNvSpPr>
            <a:spLocks noGrp="1"/>
          </p:cNvSpPr>
          <p:nvPr>
            <p:ph sz="quarter" idx="10"/>
          </p:nvPr>
        </p:nvSpPr>
        <p:spPr/>
        <p:txBody>
          <a:bodyPr/>
          <a:lstStyle/>
          <a:p>
            <a:r>
              <a:rPr lang="en-US" dirty="0" smtClean="0"/>
              <a:t>Simply use its name</a:t>
            </a:r>
            <a:endParaRPr lang="en-US" dirty="0"/>
          </a:p>
        </p:txBody>
      </p:sp>
      <p:sp>
        <p:nvSpPr>
          <p:cNvPr id="4" name="Rectangle 3"/>
          <p:cNvSpPr/>
          <p:nvPr/>
        </p:nvSpPr>
        <p:spPr>
          <a:xfrm>
            <a:off x="6320118" y="4431845"/>
            <a:ext cx="5583828" cy="2246769"/>
          </a:xfrm>
          <a:prstGeom prst="rect">
            <a:avLst/>
          </a:prstGeom>
        </p:spPr>
        <p:txBody>
          <a:bodyPr wrap="square">
            <a:spAutoFit/>
          </a:bodyPr>
          <a:lstStyle/>
          <a:p>
            <a:r>
              <a:rPr lang="en-US" sz="2800" dirty="0" err="1">
                <a:solidFill>
                  <a:srgbClr val="0000FF"/>
                </a:solidFill>
                <a:highlight>
                  <a:srgbClr val="FFFFFF"/>
                </a:highlight>
                <a:latin typeface="Consolas" panose="020B0609020204030204" pitchFamily="49" charset="0"/>
              </a:rPr>
              <a:t>def</a:t>
            </a:r>
            <a:r>
              <a:rPr lang="en-US" sz="2800" dirty="0">
                <a:solidFill>
                  <a:srgbClr val="000000"/>
                </a:solidFill>
                <a:highlight>
                  <a:srgbClr val="FFFFFF"/>
                </a:highlight>
                <a:latin typeface="Consolas" panose="020B0609020204030204" pitchFamily="49" charset="0"/>
              </a:rPr>
              <a:t> </a:t>
            </a:r>
            <a:r>
              <a:rPr lang="en-US" sz="2800" dirty="0" err="1">
                <a:solidFill>
                  <a:srgbClr val="000000"/>
                </a:solidFill>
                <a:highlight>
                  <a:srgbClr val="FFFFFF"/>
                </a:highlight>
                <a:latin typeface="Consolas" panose="020B0609020204030204" pitchFamily="49" charset="0"/>
              </a:rPr>
              <a:t>printMessage</a:t>
            </a:r>
            <a:r>
              <a:rPr lang="en-US" sz="2800" dirty="0">
                <a:solidFill>
                  <a:srgbClr val="000000"/>
                </a:solidFill>
                <a:highlight>
                  <a:srgbClr val="FFFFFF"/>
                </a:highlight>
                <a:latin typeface="Consolas" panose="020B0609020204030204" pitchFamily="49" charset="0"/>
              </a:rPr>
              <a:t>():</a:t>
            </a:r>
          </a:p>
          <a:p>
            <a:r>
              <a:rPr lang="en-US" sz="2800" dirty="0">
                <a:solidFill>
                  <a:srgbClr val="000000"/>
                </a:solidFill>
                <a:highlight>
                  <a:srgbClr val="FFFFFF"/>
                </a:highlight>
                <a:latin typeface="Consolas" panose="020B0609020204030204" pitchFamily="49" charset="0"/>
              </a:rPr>
              <a:t>    print(</a:t>
            </a:r>
            <a:r>
              <a:rPr lang="en-US" sz="2800" dirty="0">
                <a:solidFill>
                  <a:srgbClr val="A31515"/>
                </a:solidFill>
                <a:highlight>
                  <a:srgbClr val="FFFFFF"/>
                </a:highlight>
                <a:latin typeface="Consolas" panose="020B0609020204030204" pitchFamily="49" charset="0"/>
              </a:rPr>
              <a:t>'Hello World'</a:t>
            </a:r>
            <a:r>
              <a:rPr lang="en-US" sz="2800" dirty="0">
                <a:solidFill>
                  <a:srgbClr val="000000"/>
                </a:solidFill>
                <a:highlight>
                  <a:srgbClr val="FFFFFF"/>
                </a:highlight>
                <a:latin typeface="Consolas" panose="020B0609020204030204" pitchFamily="49" charset="0"/>
              </a:rPr>
              <a:t>)</a:t>
            </a:r>
          </a:p>
          <a:p>
            <a:r>
              <a:rPr lang="en-US" sz="2800" dirty="0">
                <a:solidFill>
                  <a:srgbClr val="000000"/>
                </a:solidFill>
                <a:highlight>
                  <a:srgbClr val="FFFFFF"/>
                </a:highlight>
                <a:latin typeface="Consolas" panose="020B0609020204030204" pitchFamily="49" charset="0"/>
              </a:rPr>
              <a:t>    </a:t>
            </a:r>
            <a:r>
              <a:rPr lang="en-US" sz="2800" dirty="0">
                <a:solidFill>
                  <a:srgbClr val="0000FF"/>
                </a:solidFill>
                <a:highlight>
                  <a:srgbClr val="FFFFFF"/>
                </a:highlight>
                <a:latin typeface="Consolas" panose="020B0609020204030204" pitchFamily="49" charset="0"/>
              </a:rPr>
              <a:t>return</a:t>
            </a:r>
            <a:endParaRPr lang="en-US" sz="2800" dirty="0">
              <a:solidFill>
                <a:srgbClr val="000000"/>
              </a:solidFill>
              <a:highlight>
                <a:srgbClr val="FFFFFF"/>
              </a:highlight>
              <a:latin typeface="Consolas" panose="020B0609020204030204" pitchFamily="49" charset="0"/>
            </a:endParaRPr>
          </a:p>
          <a:p>
            <a:endParaRPr lang="en-US" sz="2800" dirty="0">
              <a:solidFill>
                <a:srgbClr val="000000"/>
              </a:solidFill>
              <a:highlight>
                <a:srgbClr val="FFFFFF"/>
              </a:highlight>
              <a:latin typeface="Consolas" panose="020B0609020204030204" pitchFamily="49" charset="0"/>
            </a:endParaRPr>
          </a:p>
          <a:p>
            <a:r>
              <a:rPr lang="en-US" sz="2800" dirty="0" err="1">
                <a:solidFill>
                  <a:srgbClr val="000000"/>
                </a:solidFill>
                <a:highlight>
                  <a:srgbClr val="FFFFFF"/>
                </a:highlight>
                <a:latin typeface="Consolas" panose="020B0609020204030204" pitchFamily="49" charset="0"/>
              </a:rPr>
              <a:t>printMessage</a:t>
            </a:r>
            <a:r>
              <a:rPr lang="en-US" sz="2800" dirty="0">
                <a:solidFill>
                  <a:srgbClr val="000000"/>
                </a:solidFill>
                <a:highlight>
                  <a:srgbClr val="FFFFFF"/>
                </a:highlight>
                <a:latin typeface="Consolas" panose="020B0609020204030204" pitchFamily="49" charset="0"/>
              </a:rPr>
              <a:t>()</a:t>
            </a:r>
            <a:endParaRPr lang="en-US" sz="2800" dirty="0"/>
          </a:p>
        </p:txBody>
      </p:sp>
    </p:spTree>
    <p:extLst>
      <p:ext uri="{BB962C8B-B14F-4D97-AF65-F5344CB8AC3E}">
        <p14:creationId xmlns:p14="http://schemas.microsoft.com/office/powerpoint/2010/main" val="14553662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Creating and calling functions</a:t>
            </a:r>
          </a:p>
        </p:txBody>
      </p:sp>
    </p:spTree>
    <p:extLst>
      <p:ext uri="{BB962C8B-B14F-4D97-AF65-F5344CB8AC3E}">
        <p14:creationId xmlns:p14="http://schemas.microsoft.com/office/powerpoint/2010/main" val="25279046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endParaRPr lang="en-US"/>
          </a:p>
        </p:txBody>
      </p:sp>
      <p:sp>
        <p:nvSpPr>
          <p:cNvPr id="4" name="Title 3"/>
          <p:cNvSpPr>
            <a:spLocks noGrp="1"/>
          </p:cNvSpPr>
          <p:nvPr>
            <p:ph type="ctrTitle"/>
          </p:nvPr>
        </p:nvSpPr>
        <p:spPr>
          <a:xfrm>
            <a:off x="193271" y="3693695"/>
            <a:ext cx="8579886" cy="1325253"/>
          </a:xfrm>
        </p:spPr>
        <p:txBody>
          <a:bodyPr/>
          <a:lstStyle/>
          <a:p>
            <a:r>
              <a:rPr lang="en-US" sz="4000" dirty="0" smtClean="0"/>
              <a:t>Parameters</a:t>
            </a:r>
            <a:endParaRPr lang="en-US" sz="4000" dirty="0"/>
          </a:p>
        </p:txBody>
      </p:sp>
    </p:spTree>
    <p:extLst>
      <p:ext uri="{BB962C8B-B14F-4D97-AF65-F5344CB8AC3E}">
        <p14:creationId xmlns:p14="http://schemas.microsoft.com/office/powerpoint/2010/main" val="12948337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 like to the function to be dynamic</a:t>
            </a:r>
            <a:endParaRPr lang="en-US" dirty="0"/>
          </a:p>
        </p:txBody>
      </p:sp>
      <p:sp>
        <p:nvSpPr>
          <p:cNvPr id="3" name="Content Placeholder 2"/>
          <p:cNvSpPr>
            <a:spLocks noGrp="1"/>
          </p:cNvSpPr>
          <p:nvPr>
            <p:ph sz="quarter" idx="10"/>
          </p:nvPr>
        </p:nvSpPr>
        <p:spPr/>
        <p:txBody>
          <a:bodyPr/>
          <a:lstStyle/>
          <a:p>
            <a:r>
              <a:rPr lang="en-US" dirty="0" smtClean="0"/>
              <a:t>In our examples the functions we created only did one thing</a:t>
            </a:r>
          </a:p>
          <a:p>
            <a:pPr lvl="1"/>
            <a:r>
              <a:rPr lang="en-US" dirty="0" smtClean="0"/>
              <a:t>Sometimes that's exactly what we need!</a:t>
            </a:r>
          </a:p>
          <a:p>
            <a:r>
              <a:rPr lang="en-US" dirty="0" smtClean="0"/>
              <a:t>But sometimes we need some flexibility</a:t>
            </a:r>
          </a:p>
          <a:p>
            <a:pPr lvl="1"/>
            <a:r>
              <a:rPr lang="en-US" dirty="0" smtClean="0"/>
              <a:t>Create custom messages to be displayed</a:t>
            </a:r>
          </a:p>
          <a:p>
            <a:pPr lvl="1"/>
            <a:r>
              <a:rPr lang="en-US" dirty="0" smtClean="0"/>
              <a:t>Provide two numbers for a calculation</a:t>
            </a:r>
          </a:p>
          <a:p>
            <a:pPr lvl="1"/>
            <a:r>
              <a:rPr lang="en-US" dirty="0" smtClean="0"/>
              <a:t>Print to the screen, and optionally write to a file</a:t>
            </a:r>
          </a:p>
        </p:txBody>
      </p:sp>
    </p:spTree>
    <p:extLst>
      <p:ext uri="{BB962C8B-B14F-4D97-AF65-F5344CB8AC3E}">
        <p14:creationId xmlns:p14="http://schemas.microsoft.com/office/powerpoint/2010/main" val="26728773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 create a function that accepts data you use parameters</a:t>
            </a:r>
            <a:endParaRPr lang="en-US" dirty="0"/>
          </a:p>
        </p:txBody>
      </p:sp>
      <p:sp>
        <p:nvSpPr>
          <p:cNvPr id="3" name="Content Placeholder 2"/>
          <p:cNvSpPr>
            <a:spLocks noGrp="1"/>
          </p:cNvSpPr>
          <p:nvPr>
            <p:ph sz="quarter" idx="10"/>
          </p:nvPr>
        </p:nvSpPr>
        <p:spPr/>
        <p:txBody>
          <a:bodyPr/>
          <a:lstStyle/>
          <a:p>
            <a:r>
              <a:rPr lang="en-US" dirty="0" smtClean="0"/>
              <a:t>A parameters is a piece of data passed into a function</a:t>
            </a:r>
          </a:p>
          <a:p>
            <a:r>
              <a:rPr lang="en-US" dirty="0" smtClean="0"/>
              <a:t>You've already used parameters!</a:t>
            </a:r>
          </a:p>
          <a:p>
            <a:pPr marL="0" indent="0">
              <a:buNone/>
            </a:pPr>
            <a:r>
              <a:rPr lang="en-US" dirty="0" smtClean="0">
                <a:solidFill>
                  <a:srgbClr val="000000"/>
                </a:solidFill>
                <a:highlight>
                  <a:srgbClr val="FFFFFF"/>
                </a:highlight>
                <a:latin typeface="Consolas" panose="020B0609020204030204" pitchFamily="49" charset="0"/>
              </a:rPr>
              <a:t>    print</a:t>
            </a:r>
            <a:r>
              <a:rPr lang="en-US" dirty="0">
                <a:solidFill>
                  <a:srgbClr val="000000"/>
                </a:solidFill>
                <a:highlight>
                  <a:srgbClr val="FFFFFF"/>
                </a:highlight>
                <a:latin typeface="Consolas" panose="020B0609020204030204" pitchFamily="49" charset="0"/>
              </a:rPr>
              <a:t>(</a:t>
            </a:r>
            <a:r>
              <a:rPr lang="en-US" dirty="0">
                <a:solidFill>
                  <a:srgbClr val="A31515"/>
                </a:solidFill>
                <a:highlight>
                  <a:srgbClr val="FFFFFF"/>
                </a:highlight>
                <a:latin typeface="Consolas" panose="020B0609020204030204" pitchFamily="49" charset="0"/>
              </a:rPr>
              <a:t>'Hello World</a:t>
            </a:r>
            <a:r>
              <a:rPr lang="en-US" dirty="0" smtClean="0">
                <a:solidFill>
                  <a:srgbClr val="A31515"/>
                </a:solidFill>
                <a:highlight>
                  <a:srgbClr val="FFFFFF"/>
                </a:highlight>
                <a:latin typeface="Consolas" panose="020B0609020204030204" pitchFamily="49" charset="0"/>
              </a:rPr>
              <a:t>'</a:t>
            </a:r>
            <a:r>
              <a:rPr lang="en-US" dirty="0" smtClean="0">
                <a:solidFill>
                  <a:srgbClr val="000000"/>
                </a:solidFill>
                <a:highlight>
                  <a:srgbClr val="FFFFFF"/>
                </a:highlight>
                <a:latin typeface="Consolas" panose="020B0609020204030204" pitchFamily="49" charset="0"/>
              </a:rPr>
              <a:t>)</a:t>
            </a:r>
          </a:p>
          <a:p>
            <a:r>
              <a:rPr lang="en-US" dirty="0" smtClean="0"/>
              <a:t>Inside the function, parameters behave like variables</a:t>
            </a:r>
            <a:endParaRPr lang="en-US" dirty="0"/>
          </a:p>
          <a:p>
            <a:pPr lvl="1"/>
            <a:r>
              <a:rPr lang="en-US" dirty="0" smtClean="0"/>
              <a:t>It’s a good idea to give them meaningful names</a:t>
            </a:r>
          </a:p>
        </p:txBody>
      </p:sp>
      <p:sp>
        <p:nvSpPr>
          <p:cNvPr id="4" name="Rectangle 3"/>
          <p:cNvSpPr/>
          <p:nvPr/>
        </p:nvSpPr>
        <p:spPr>
          <a:xfrm>
            <a:off x="6454587" y="4554996"/>
            <a:ext cx="5199529" cy="1938992"/>
          </a:xfrm>
          <a:prstGeom prst="rect">
            <a:avLst/>
          </a:prstGeom>
        </p:spPr>
        <p:txBody>
          <a:bodyPr wrap="square">
            <a:spAutoFit/>
          </a:bodyPr>
          <a:lstStyle/>
          <a:p>
            <a:r>
              <a:rPr lang="en-US" sz="2400" dirty="0" err="1">
                <a:solidFill>
                  <a:srgbClr val="0000FF"/>
                </a:solidFill>
                <a:highlight>
                  <a:srgbClr val="FFFFFF"/>
                </a:highlight>
                <a:latin typeface="Consolas" panose="020B0609020204030204" pitchFamily="49" charset="0"/>
              </a:rPr>
              <a:t>def</a:t>
            </a:r>
            <a:r>
              <a:rPr lang="en-US" sz="2400" dirty="0">
                <a:solidFill>
                  <a:srgbClr val="000000"/>
                </a:solidFill>
                <a:highlight>
                  <a:srgbClr val="FFFFFF"/>
                </a:highlight>
                <a:latin typeface="Consolas" panose="020B0609020204030204" pitchFamily="49" charset="0"/>
              </a:rPr>
              <a:t> </a:t>
            </a:r>
            <a:r>
              <a:rPr lang="en-US" sz="2400" dirty="0" err="1">
                <a:solidFill>
                  <a:srgbClr val="000000"/>
                </a:solidFill>
                <a:highlight>
                  <a:srgbClr val="FFFFFF"/>
                </a:highlight>
                <a:latin typeface="Consolas" panose="020B0609020204030204" pitchFamily="49" charset="0"/>
              </a:rPr>
              <a:t>printMessage</a:t>
            </a:r>
            <a:r>
              <a:rPr lang="en-US" sz="2400" dirty="0">
                <a:solidFill>
                  <a:srgbClr val="000000"/>
                </a:solidFill>
                <a:highlight>
                  <a:srgbClr val="FFFFFF"/>
                </a:highlight>
                <a:latin typeface="Consolas" panose="020B0609020204030204" pitchFamily="49" charset="0"/>
              </a:rPr>
              <a:t>(</a:t>
            </a:r>
            <a:r>
              <a:rPr lang="en-US" sz="2400" dirty="0">
                <a:solidFill>
                  <a:srgbClr val="808080"/>
                </a:solidFill>
                <a:highlight>
                  <a:srgbClr val="FFFFFF"/>
                </a:highlight>
                <a:latin typeface="Consolas" panose="020B0609020204030204" pitchFamily="49" charset="0"/>
              </a:rPr>
              <a:t>message</a:t>
            </a:r>
            <a:r>
              <a:rPr lang="en-US" sz="2400" dirty="0">
                <a:solidFill>
                  <a:srgbClr val="000000"/>
                </a:solidFill>
                <a:highlight>
                  <a:srgbClr val="FFFFFF"/>
                </a:highlight>
                <a:latin typeface="Consolas" panose="020B0609020204030204" pitchFamily="49" charset="0"/>
              </a:rPr>
              <a:t>):</a:t>
            </a:r>
          </a:p>
          <a:p>
            <a:r>
              <a:rPr lang="en-US" sz="2400" dirty="0">
                <a:solidFill>
                  <a:srgbClr val="000000"/>
                </a:solidFill>
                <a:highlight>
                  <a:srgbClr val="FFFFFF"/>
                </a:highlight>
                <a:latin typeface="Consolas" panose="020B0609020204030204" pitchFamily="49" charset="0"/>
              </a:rPr>
              <a:t>    print(</a:t>
            </a:r>
            <a:r>
              <a:rPr lang="en-US" sz="2400" dirty="0">
                <a:solidFill>
                  <a:srgbClr val="808080"/>
                </a:solidFill>
                <a:highlight>
                  <a:srgbClr val="FFFFFF"/>
                </a:highlight>
                <a:latin typeface="Consolas" panose="020B0609020204030204" pitchFamily="49" charset="0"/>
              </a:rPr>
              <a:t>message</a:t>
            </a:r>
            <a:r>
              <a:rPr lang="en-US" sz="2400" dirty="0">
                <a:solidFill>
                  <a:srgbClr val="000000"/>
                </a:solidFill>
                <a:highlight>
                  <a:srgbClr val="FFFFFF"/>
                </a:highlight>
                <a:latin typeface="Consolas" panose="020B0609020204030204" pitchFamily="49" charset="0"/>
              </a:rPr>
              <a:t>)</a:t>
            </a:r>
          </a:p>
          <a:p>
            <a:r>
              <a:rPr lang="en-US" sz="2400" dirty="0">
                <a:solidFill>
                  <a:srgbClr val="000000"/>
                </a:solidFill>
                <a:highlight>
                  <a:srgbClr val="FFFFFF"/>
                </a:highlight>
                <a:latin typeface="Consolas" panose="020B0609020204030204" pitchFamily="49" charset="0"/>
              </a:rPr>
              <a:t>    </a:t>
            </a:r>
            <a:r>
              <a:rPr lang="en-US" sz="2400" dirty="0">
                <a:solidFill>
                  <a:srgbClr val="0000FF"/>
                </a:solidFill>
                <a:highlight>
                  <a:srgbClr val="FFFFFF"/>
                </a:highlight>
                <a:latin typeface="Consolas" panose="020B0609020204030204" pitchFamily="49" charset="0"/>
              </a:rPr>
              <a:t>return</a:t>
            </a:r>
            <a:endParaRPr lang="en-US" sz="2400" dirty="0">
              <a:solidFill>
                <a:srgbClr val="000000"/>
              </a:solidFill>
              <a:highlight>
                <a:srgbClr val="FFFFFF"/>
              </a:highlight>
              <a:latin typeface="Consolas" panose="020B0609020204030204" pitchFamily="49" charset="0"/>
            </a:endParaRPr>
          </a:p>
          <a:p>
            <a:endParaRPr lang="en-US" sz="2400" dirty="0">
              <a:solidFill>
                <a:srgbClr val="000000"/>
              </a:solidFill>
              <a:highlight>
                <a:srgbClr val="FFFFFF"/>
              </a:highlight>
              <a:latin typeface="Consolas" panose="020B0609020204030204" pitchFamily="49" charset="0"/>
            </a:endParaRPr>
          </a:p>
          <a:p>
            <a:r>
              <a:rPr lang="en-US" sz="2400" dirty="0" err="1">
                <a:solidFill>
                  <a:srgbClr val="000000"/>
                </a:solidFill>
                <a:highlight>
                  <a:srgbClr val="FFFFFF"/>
                </a:highlight>
                <a:latin typeface="Consolas" panose="020B0609020204030204" pitchFamily="49" charset="0"/>
              </a:rPr>
              <a:t>printMessage</a:t>
            </a:r>
            <a:r>
              <a:rPr lang="en-US" sz="2400" dirty="0">
                <a:solidFill>
                  <a:srgbClr val="000000"/>
                </a:solidFill>
                <a:highlight>
                  <a:srgbClr val="FFFFFF"/>
                </a:highlight>
                <a:latin typeface="Consolas" panose="020B0609020204030204" pitchFamily="49" charset="0"/>
              </a:rPr>
              <a:t>(</a:t>
            </a:r>
            <a:r>
              <a:rPr lang="en-US" sz="2400" dirty="0">
                <a:solidFill>
                  <a:srgbClr val="A31515"/>
                </a:solidFill>
                <a:highlight>
                  <a:srgbClr val="FFFFFF"/>
                </a:highlight>
                <a:latin typeface="Consolas" panose="020B0609020204030204" pitchFamily="49" charset="0"/>
              </a:rPr>
              <a:t>'Hello world!'</a:t>
            </a:r>
            <a:r>
              <a:rPr lang="en-US" sz="2400" dirty="0">
                <a:solidFill>
                  <a:srgbClr val="000000"/>
                </a:solidFill>
                <a:highlight>
                  <a:srgbClr val="FFFFFF"/>
                </a:highlight>
                <a:latin typeface="Consolas" panose="020B0609020204030204" pitchFamily="49" charset="0"/>
              </a:rPr>
              <a:t>)</a:t>
            </a:r>
            <a:endParaRPr lang="en-US" sz="2400" dirty="0"/>
          </a:p>
        </p:txBody>
      </p:sp>
    </p:spTree>
    <p:extLst>
      <p:ext uri="{BB962C8B-B14F-4D97-AF65-F5344CB8AC3E}">
        <p14:creationId xmlns:p14="http://schemas.microsoft.com/office/powerpoint/2010/main" val="1969311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multiple parameters?</a:t>
            </a:r>
            <a:endParaRPr lang="en-US" dirty="0"/>
          </a:p>
        </p:txBody>
      </p:sp>
      <p:sp>
        <p:nvSpPr>
          <p:cNvPr id="3" name="Content Placeholder 2"/>
          <p:cNvSpPr>
            <a:spLocks noGrp="1"/>
          </p:cNvSpPr>
          <p:nvPr>
            <p:ph sz="quarter" idx="10"/>
          </p:nvPr>
        </p:nvSpPr>
        <p:spPr/>
        <p:txBody>
          <a:bodyPr/>
          <a:lstStyle/>
          <a:p>
            <a:r>
              <a:rPr lang="en-US" dirty="0" smtClean="0"/>
              <a:t>Simply add them in, separated by commas</a:t>
            </a:r>
            <a:endParaRPr lang="en-US" dirty="0"/>
          </a:p>
        </p:txBody>
      </p:sp>
      <p:sp>
        <p:nvSpPr>
          <p:cNvPr id="4" name="Rectangle 3"/>
          <p:cNvSpPr/>
          <p:nvPr/>
        </p:nvSpPr>
        <p:spPr>
          <a:xfrm>
            <a:off x="5588000" y="3955626"/>
            <a:ext cx="6604000" cy="2308324"/>
          </a:xfrm>
          <a:prstGeom prst="rect">
            <a:avLst/>
          </a:prstGeom>
        </p:spPr>
        <p:txBody>
          <a:bodyPr wrap="square">
            <a:spAutoFit/>
          </a:bodyPr>
          <a:lstStyle/>
          <a:p>
            <a:r>
              <a:rPr lang="en-US" sz="2400" dirty="0" err="1">
                <a:solidFill>
                  <a:srgbClr val="0000FF"/>
                </a:solidFill>
                <a:highlight>
                  <a:srgbClr val="FFFFFF"/>
                </a:highlight>
                <a:latin typeface="Consolas" panose="020B0609020204030204" pitchFamily="49" charset="0"/>
              </a:rPr>
              <a:t>def</a:t>
            </a:r>
            <a:r>
              <a:rPr lang="en-US" sz="2400" dirty="0">
                <a:solidFill>
                  <a:srgbClr val="000000"/>
                </a:solidFill>
                <a:highlight>
                  <a:srgbClr val="FFFFFF"/>
                </a:highlight>
                <a:latin typeface="Consolas" panose="020B0609020204030204" pitchFamily="49" charset="0"/>
              </a:rPr>
              <a:t> </a:t>
            </a:r>
            <a:r>
              <a:rPr lang="en-US" sz="2400" dirty="0" err="1" smtClean="0">
                <a:solidFill>
                  <a:srgbClr val="000000"/>
                </a:solidFill>
                <a:highlight>
                  <a:srgbClr val="FFFFFF"/>
                </a:highlight>
                <a:latin typeface="Consolas" panose="020B0609020204030204" pitchFamily="49" charset="0"/>
              </a:rPr>
              <a:t>displayMessage</a:t>
            </a:r>
            <a:r>
              <a:rPr lang="en-US" sz="2400" dirty="0" smtClean="0">
                <a:solidFill>
                  <a:srgbClr val="000000"/>
                </a:solidFill>
                <a:highlight>
                  <a:srgbClr val="FFFFFF"/>
                </a:highlight>
                <a:latin typeface="Consolas" panose="020B0609020204030204" pitchFamily="49" charset="0"/>
              </a:rPr>
              <a:t>(</a:t>
            </a:r>
            <a:r>
              <a:rPr lang="en-US" sz="2400" dirty="0" smtClean="0">
                <a:solidFill>
                  <a:srgbClr val="808080"/>
                </a:solidFill>
                <a:highlight>
                  <a:srgbClr val="FFFFFF"/>
                </a:highlight>
                <a:latin typeface="Consolas" panose="020B0609020204030204" pitchFamily="49" charset="0"/>
              </a:rPr>
              <a:t>greeting</a:t>
            </a:r>
            <a:r>
              <a:rPr lang="en-US" sz="2400" dirty="0">
                <a:solidFill>
                  <a:srgbClr val="000000"/>
                </a:solidFill>
                <a:highlight>
                  <a:srgbClr val="FFFFFF"/>
                </a:highlight>
                <a:latin typeface="Consolas" panose="020B0609020204030204" pitchFamily="49" charset="0"/>
              </a:rPr>
              <a:t>, </a:t>
            </a:r>
            <a:r>
              <a:rPr lang="en-US" sz="2400" dirty="0">
                <a:solidFill>
                  <a:srgbClr val="808080"/>
                </a:solidFill>
                <a:highlight>
                  <a:srgbClr val="FFFFFF"/>
                </a:highlight>
                <a:latin typeface="Consolas" panose="020B0609020204030204" pitchFamily="49" charset="0"/>
              </a:rPr>
              <a:t>name</a:t>
            </a:r>
            <a:r>
              <a:rPr lang="en-US" sz="2400" dirty="0">
                <a:solidFill>
                  <a:srgbClr val="000000"/>
                </a:solidFill>
                <a:highlight>
                  <a:srgbClr val="FFFFFF"/>
                </a:highlight>
                <a:latin typeface="Consolas" panose="020B0609020204030204" pitchFamily="49" charset="0"/>
              </a:rPr>
              <a:t>):</a:t>
            </a:r>
          </a:p>
          <a:p>
            <a:r>
              <a:rPr lang="en-US" sz="2400" dirty="0">
                <a:solidFill>
                  <a:srgbClr val="000000"/>
                </a:solidFill>
                <a:highlight>
                  <a:srgbClr val="FFFFFF"/>
                </a:highlight>
                <a:latin typeface="Consolas" panose="020B0609020204030204" pitchFamily="49" charset="0"/>
              </a:rPr>
              <a:t>    message = </a:t>
            </a:r>
            <a:r>
              <a:rPr lang="en-US" sz="2400" dirty="0">
                <a:solidFill>
                  <a:srgbClr val="808080"/>
                </a:solidFill>
                <a:highlight>
                  <a:srgbClr val="FFFFFF"/>
                </a:highlight>
                <a:latin typeface="Consolas" panose="020B0609020204030204" pitchFamily="49" charset="0"/>
              </a:rPr>
              <a:t>greeting</a:t>
            </a:r>
            <a:r>
              <a:rPr lang="en-US" sz="2400" dirty="0">
                <a:solidFill>
                  <a:srgbClr val="000000"/>
                </a:solidFill>
                <a:highlight>
                  <a:srgbClr val="FFFFFF"/>
                </a:highlight>
                <a:latin typeface="Consolas" panose="020B0609020204030204" pitchFamily="49" charset="0"/>
              </a:rPr>
              <a:t> + </a:t>
            </a:r>
            <a:r>
              <a:rPr lang="en-US" sz="2400" dirty="0">
                <a:solidFill>
                  <a:srgbClr val="A31515"/>
                </a:solidFill>
                <a:highlight>
                  <a:srgbClr val="FFFFFF"/>
                </a:highlight>
                <a:latin typeface="Consolas" panose="020B0609020204030204" pitchFamily="49" charset="0"/>
              </a:rPr>
              <a:t>', '</a:t>
            </a:r>
            <a:r>
              <a:rPr lang="en-US" sz="2400" dirty="0">
                <a:solidFill>
                  <a:srgbClr val="000000"/>
                </a:solidFill>
                <a:highlight>
                  <a:srgbClr val="FFFFFF"/>
                </a:highlight>
                <a:latin typeface="Consolas" panose="020B0609020204030204" pitchFamily="49" charset="0"/>
              </a:rPr>
              <a:t> + </a:t>
            </a:r>
            <a:r>
              <a:rPr lang="en-US" sz="2400" dirty="0" smtClean="0">
                <a:solidFill>
                  <a:srgbClr val="808080"/>
                </a:solidFill>
                <a:highlight>
                  <a:srgbClr val="FFFFFF"/>
                </a:highlight>
                <a:latin typeface="Consolas" panose="020B0609020204030204" pitchFamily="49" charset="0"/>
              </a:rPr>
              <a:t>name</a:t>
            </a:r>
          </a:p>
          <a:p>
            <a:r>
              <a:rPr lang="en-US" sz="2400" dirty="0">
                <a:solidFill>
                  <a:srgbClr val="808080"/>
                </a:solidFill>
                <a:highlight>
                  <a:srgbClr val="FFFFFF"/>
                </a:highlight>
                <a:latin typeface="Consolas" panose="020B0609020204030204" pitchFamily="49" charset="0"/>
              </a:rPr>
              <a:t> </a:t>
            </a:r>
            <a:r>
              <a:rPr lang="en-US" sz="2400" dirty="0" smtClean="0">
                <a:solidFill>
                  <a:srgbClr val="808080"/>
                </a:solidFill>
                <a:highlight>
                  <a:srgbClr val="FFFFFF"/>
                </a:highlight>
                <a:latin typeface="Consolas" panose="020B0609020204030204" pitchFamily="49" charset="0"/>
              </a:rPr>
              <a:t>   </a:t>
            </a:r>
            <a:r>
              <a:rPr lang="en-US" sz="2400" dirty="0">
                <a:solidFill>
                  <a:srgbClr val="000000"/>
                </a:solidFill>
                <a:highlight>
                  <a:srgbClr val="FFFFFF"/>
                </a:highlight>
                <a:latin typeface="Consolas" panose="020B0609020204030204" pitchFamily="49" charset="0"/>
              </a:rPr>
              <a:t>print(</a:t>
            </a:r>
            <a:r>
              <a:rPr lang="en-US" sz="2400" dirty="0">
                <a:solidFill>
                  <a:srgbClr val="808080"/>
                </a:solidFill>
                <a:highlight>
                  <a:srgbClr val="FFFFFF"/>
                </a:highlight>
                <a:latin typeface="Consolas" panose="020B0609020204030204" pitchFamily="49" charset="0"/>
              </a:rPr>
              <a:t>message</a:t>
            </a:r>
            <a:r>
              <a:rPr lang="en-US" sz="2400" dirty="0" smtClean="0">
                <a:solidFill>
                  <a:srgbClr val="000000"/>
                </a:solidFill>
                <a:highlight>
                  <a:srgbClr val="FFFFFF"/>
                </a:highlight>
                <a:latin typeface="Consolas" panose="020B0609020204030204" pitchFamily="49" charset="0"/>
              </a:rPr>
              <a:t>)</a:t>
            </a:r>
          </a:p>
          <a:p>
            <a:r>
              <a:rPr lang="en-US" sz="2400" dirty="0" smtClean="0">
                <a:solidFill>
                  <a:srgbClr val="000000"/>
                </a:solidFill>
                <a:highlight>
                  <a:srgbClr val="FFFFFF"/>
                </a:highlight>
                <a:latin typeface="Consolas" panose="020B0609020204030204" pitchFamily="49" charset="0"/>
              </a:rPr>
              <a:t>    </a:t>
            </a:r>
            <a:r>
              <a:rPr lang="en-US" sz="2400" dirty="0" smtClean="0">
                <a:solidFill>
                  <a:srgbClr val="0000FF"/>
                </a:solidFill>
                <a:highlight>
                  <a:srgbClr val="FFFFFF"/>
                </a:highlight>
                <a:latin typeface="Consolas" panose="020B0609020204030204" pitchFamily="49" charset="0"/>
              </a:rPr>
              <a:t>return</a:t>
            </a:r>
            <a:endParaRPr lang="en-US" sz="2400" dirty="0" smtClean="0">
              <a:highlight>
                <a:srgbClr val="FFFFFF"/>
              </a:highlight>
            </a:endParaRPr>
          </a:p>
          <a:p>
            <a:endParaRPr lang="en-US" sz="2400" dirty="0">
              <a:solidFill>
                <a:srgbClr val="0000FF"/>
              </a:solidFill>
              <a:highlight>
                <a:srgbClr val="FFFFFF"/>
              </a:highlight>
              <a:latin typeface="Consolas" panose="020B0609020204030204" pitchFamily="49" charset="0"/>
            </a:endParaRPr>
          </a:p>
          <a:p>
            <a:r>
              <a:rPr lang="en-US" sz="2400" dirty="0" err="1" smtClean="0">
                <a:solidFill>
                  <a:srgbClr val="000000"/>
                </a:solidFill>
                <a:highlight>
                  <a:srgbClr val="FFFFFF"/>
                </a:highlight>
                <a:latin typeface="Consolas" panose="020B0609020204030204" pitchFamily="49" charset="0"/>
              </a:rPr>
              <a:t>displayMessage</a:t>
            </a:r>
            <a:r>
              <a:rPr lang="en-US" sz="2400" dirty="0">
                <a:solidFill>
                  <a:srgbClr val="000000"/>
                </a:solidFill>
                <a:highlight>
                  <a:srgbClr val="FFFFFF"/>
                </a:highlight>
                <a:latin typeface="Consolas" panose="020B0609020204030204" pitchFamily="49" charset="0"/>
              </a:rPr>
              <a:t>(</a:t>
            </a:r>
            <a:r>
              <a:rPr lang="en-US" sz="2400" dirty="0">
                <a:solidFill>
                  <a:srgbClr val="A31515"/>
                </a:solidFill>
                <a:highlight>
                  <a:srgbClr val="FFFFFF"/>
                </a:highlight>
                <a:latin typeface="Consolas" panose="020B0609020204030204" pitchFamily="49" charset="0"/>
              </a:rPr>
              <a:t>'Hi'</a:t>
            </a:r>
            <a:r>
              <a:rPr lang="en-US" sz="2400" dirty="0">
                <a:solidFill>
                  <a:srgbClr val="000000"/>
                </a:solidFill>
                <a:highlight>
                  <a:srgbClr val="FFFFFF"/>
                </a:highlight>
                <a:latin typeface="Consolas" panose="020B0609020204030204" pitchFamily="49" charset="0"/>
              </a:rPr>
              <a:t>, </a:t>
            </a:r>
            <a:r>
              <a:rPr lang="en-US" sz="2400" dirty="0">
                <a:solidFill>
                  <a:srgbClr val="A31515"/>
                </a:solidFill>
                <a:highlight>
                  <a:srgbClr val="FFFFFF"/>
                </a:highlight>
                <a:latin typeface="Consolas" panose="020B0609020204030204" pitchFamily="49" charset="0"/>
              </a:rPr>
              <a:t>'Christopher'</a:t>
            </a:r>
            <a:r>
              <a:rPr lang="en-US" sz="2400" dirty="0">
                <a:solidFill>
                  <a:srgbClr val="000000"/>
                </a:solidFill>
                <a:highlight>
                  <a:srgbClr val="FFFFFF"/>
                </a:highlight>
                <a:latin typeface="Consolas" panose="020B0609020204030204" pitchFamily="49" charset="0"/>
              </a:rPr>
              <a:t>)</a:t>
            </a:r>
            <a:endParaRPr lang="en-US" sz="2400" dirty="0" smtClean="0">
              <a:solidFill>
                <a:srgbClr val="0000FF"/>
              </a:solidFill>
              <a:highlight>
                <a:srgbClr val="FFFFFF"/>
              </a:highlight>
              <a:latin typeface="Consolas" panose="020B0609020204030204" pitchFamily="49" charset="0"/>
            </a:endParaRPr>
          </a:p>
        </p:txBody>
      </p:sp>
    </p:spTree>
    <p:extLst>
      <p:ext uri="{BB962C8B-B14F-4D97-AF65-F5344CB8AC3E}">
        <p14:creationId xmlns:p14="http://schemas.microsoft.com/office/powerpoint/2010/main" val="25696564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Add input paramters</a:t>
            </a:r>
          </a:p>
        </p:txBody>
      </p:sp>
    </p:spTree>
    <p:extLst>
      <p:ext uri="{BB962C8B-B14F-4D97-AF65-F5344CB8AC3E}">
        <p14:creationId xmlns:p14="http://schemas.microsoft.com/office/powerpoint/2010/main" val="17307708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endParaRPr lang="en-US"/>
          </a:p>
        </p:txBody>
      </p:sp>
      <p:sp>
        <p:nvSpPr>
          <p:cNvPr id="4" name="Title 3"/>
          <p:cNvSpPr>
            <a:spLocks noGrp="1"/>
          </p:cNvSpPr>
          <p:nvPr>
            <p:ph type="ctrTitle"/>
          </p:nvPr>
        </p:nvSpPr>
        <p:spPr>
          <a:xfrm>
            <a:off x="193271" y="3693695"/>
            <a:ext cx="8579886" cy="1325253"/>
          </a:xfrm>
        </p:spPr>
        <p:txBody>
          <a:bodyPr/>
          <a:lstStyle/>
          <a:p>
            <a:r>
              <a:rPr lang="en-US" sz="4000" dirty="0" smtClean="0"/>
              <a:t>Returning data</a:t>
            </a:r>
            <a:endParaRPr lang="en-US" sz="4000" dirty="0"/>
          </a:p>
        </p:txBody>
      </p:sp>
    </p:spTree>
    <p:extLst>
      <p:ext uri="{BB962C8B-B14F-4D97-AF65-F5344CB8AC3E}">
        <p14:creationId xmlns:p14="http://schemas.microsoft.com/office/powerpoint/2010/main" val="10396632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Functions return data using the keyword return</a:t>
            </a:r>
            <a:endParaRPr lang="en-US" dirty="0"/>
          </a:p>
        </p:txBody>
      </p:sp>
      <p:sp>
        <p:nvSpPr>
          <p:cNvPr id="3" name="Content Placeholder 2"/>
          <p:cNvSpPr>
            <a:spLocks noGrp="1"/>
          </p:cNvSpPr>
          <p:nvPr>
            <p:ph sz="quarter" idx="10"/>
          </p:nvPr>
        </p:nvSpPr>
        <p:spPr/>
        <p:txBody>
          <a:bodyPr/>
          <a:lstStyle/>
          <a:p>
            <a:r>
              <a:rPr lang="en-US" dirty="0" smtClean="0"/>
              <a:t>Specify the value or data you want to pass back after the return keyword</a:t>
            </a:r>
          </a:p>
          <a:p>
            <a:r>
              <a:rPr lang="en-US" dirty="0" smtClean="0"/>
              <a:t>You can reuse names in different functions</a:t>
            </a:r>
            <a:endParaRPr lang="en-US" dirty="0"/>
          </a:p>
        </p:txBody>
      </p:sp>
      <p:sp>
        <p:nvSpPr>
          <p:cNvPr id="4" name="Rectangle 3"/>
          <p:cNvSpPr/>
          <p:nvPr/>
        </p:nvSpPr>
        <p:spPr>
          <a:xfrm>
            <a:off x="6096000" y="3035486"/>
            <a:ext cx="6096000" cy="3785652"/>
          </a:xfrm>
          <a:prstGeom prst="rect">
            <a:avLst/>
          </a:prstGeom>
        </p:spPr>
        <p:txBody>
          <a:bodyPr>
            <a:spAutoFit/>
          </a:bodyPr>
          <a:lstStyle/>
          <a:p>
            <a:r>
              <a:rPr lang="en-US" sz="2400" dirty="0" err="1">
                <a:solidFill>
                  <a:srgbClr val="0000FF"/>
                </a:solidFill>
                <a:highlight>
                  <a:srgbClr val="FFFFFF"/>
                </a:highlight>
                <a:latin typeface="Consolas" panose="020B0609020204030204" pitchFamily="49" charset="0"/>
              </a:rPr>
              <a:t>def</a:t>
            </a:r>
            <a:r>
              <a:rPr lang="en-US" sz="2400" dirty="0">
                <a:solidFill>
                  <a:srgbClr val="000000"/>
                </a:solidFill>
                <a:highlight>
                  <a:srgbClr val="FFFFFF"/>
                </a:highlight>
                <a:latin typeface="Consolas" panose="020B0609020204030204" pitchFamily="49" charset="0"/>
              </a:rPr>
              <a:t> </a:t>
            </a:r>
            <a:r>
              <a:rPr lang="en-US" sz="2400" dirty="0" err="1">
                <a:solidFill>
                  <a:srgbClr val="000000"/>
                </a:solidFill>
                <a:highlight>
                  <a:srgbClr val="FFFFFF"/>
                </a:highlight>
                <a:latin typeface="Consolas" panose="020B0609020204030204" pitchFamily="49" charset="0"/>
              </a:rPr>
              <a:t>getMessage</a:t>
            </a:r>
            <a:r>
              <a:rPr lang="en-US" sz="2400" dirty="0">
                <a:solidFill>
                  <a:srgbClr val="000000"/>
                </a:solidFill>
                <a:highlight>
                  <a:srgbClr val="FFFFFF"/>
                </a:highlight>
                <a:latin typeface="Consolas" panose="020B0609020204030204" pitchFamily="49" charset="0"/>
              </a:rPr>
              <a:t>(</a:t>
            </a:r>
            <a:r>
              <a:rPr lang="en-US" sz="2400" dirty="0">
                <a:solidFill>
                  <a:srgbClr val="808080"/>
                </a:solidFill>
                <a:highlight>
                  <a:srgbClr val="FFFFFF"/>
                </a:highlight>
                <a:latin typeface="Consolas" panose="020B0609020204030204" pitchFamily="49" charset="0"/>
              </a:rPr>
              <a:t>name</a:t>
            </a:r>
            <a:r>
              <a:rPr lang="en-US" sz="2400" dirty="0">
                <a:solidFill>
                  <a:srgbClr val="000000"/>
                </a:solidFill>
                <a:highlight>
                  <a:srgbClr val="FFFFFF"/>
                </a:highlight>
                <a:latin typeface="Consolas" panose="020B0609020204030204" pitchFamily="49" charset="0"/>
              </a:rPr>
              <a:t>):</a:t>
            </a:r>
          </a:p>
          <a:p>
            <a:r>
              <a:rPr lang="en-US" sz="2400" dirty="0">
                <a:solidFill>
                  <a:srgbClr val="000000"/>
                </a:solidFill>
                <a:highlight>
                  <a:srgbClr val="FFFFFF"/>
                </a:highlight>
                <a:latin typeface="Consolas" panose="020B0609020204030204" pitchFamily="49" charset="0"/>
              </a:rPr>
              <a:t>    message = </a:t>
            </a:r>
            <a:r>
              <a:rPr lang="en-US" sz="2400" dirty="0">
                <a:solidFill>
                  <a:srgbClr val="A31515"/>
                </a:solidFill>
                <a:highlight>
                  <a:srgbClr val="FFFFFF"/>
                </a:highlight>
                <a:latin typeface="Consolas" panose="020B0609020204030204" pitchFamily="49" charset="0"/>
              </a:rPr>
              <a:t>'Hello, '</a:t>
            </a:r>
            <a:r>
              <a:rPr lang="en-US" sz="2400" dirty="0">
                <a:solidFill>
                  <a:srgbClr val="000000"/>
                </a:solidFill>
                <a:highlight>
                  <a:srgbClr val="FFFFFF"/>
                </a:highlight>
                <a:latin typeface="Consolas" panose="020B0609020204030204" pitchFamily="49" charset="0"/>
              </a:rPr>
              <a:t> + </a:t>
            </a:r>
            <a:r>
              <a:rPr lang="en-US" sz="2400" dirty="0">
                <a:solidFill>
                  <a:srgbClr val="808080"/>
                </a:solidFill>
                <a:highlight>
                  <a:srgbClr val="FFFFFF"/>
                </a:highlight>
                <a:latin typeface="Consolas" panose="020B0609020204030204" pitchFamily="49" charset="0"/>
              </a:rPr>
              <a:t>name</a:t>
            </a:r>
            <a:endParaRPr lang="en-US" sz="2400" dirty="0">
              <a:solidFill>
                <a:srgbClr val="000000"/>
              </a:solidFill>
              <a:highlight>
                <a:srgbClr val="FFFFFF"/>
              </a:highlight>
              <a:latin typeface="Consolas" panose="020B0609020204030204" pitchFamily="49" charset="0"/>
            </a:endParaRPr>
          </a:p>
          <a:p>
            <a:r>
              <a:rPr lang="en-US" sz="2400" dirty="0">
                <a:solidFill>
                  <a:srgbClr val="000000"/>
                </a:solidFill>
                <a:highlight>
                  <a:srgbClr val="FFFFFF"/>
                </a:highlight>
                <a:latin typeface="Consolas" panose="020B0609020204030204" pitchFamily="49" charset="0"/>
              </a:rPr>
              <a:t>    </a:t>
            </a:r>
            <a:r>
              <a:rPr lang="en-US" sz="2400" dirty="0">
                <a:solidFill>
                  <a:srgbClr val="0000FF"/>
                </a:solidFill>
                <a:highlight>
                  <a:srgbClr val="FFFFFF"/>
                </a:highlight>
                <a:latin typeface="Consolas" panose="020B0609020204030204" pitchFamily="49" charset="0"/>
              </a:rPr>
              <a:t>return</a:t>
            </a:r>
            <a:r>
              <a:rPr lang="en-US" sz="2400" dirty="0">
                <a:solidFill>
                  <a:srgbClr val="000000"/>
                </a:solidFill>
                <a:highlight>
                  <a:srgbClr val="FFFFFF"/>
                </a:highlight>
                <a:latin typeface="Consolas" panose="020B0609020204030204" pitchFamily="49" charset="0"/>
              </a:rPr>
              <a:t> message</a:t>
            </a:r>
          </a:p>
          <a:p>
            <a:endParaRPr lang="en-US" sz="2400" dirty="0">
              <a:solidFill>
                <a:srgbClr val="000000"/>
              </a:solidFill>
              <a:highlight>
                <a:srgbClr val="FFFFFF"/>
              </a:highlight>
              <a:latin typeface="Consolas" panose="020B0609020204030204" pitchFamily="49" charset="0"/>
            </a:endParaRPr>
          </a:p>
          <a:p>
            <a:r>
              <a:rPr lang="en-US" sz="2400" dirty="0" err="1">
                <a:solidFill>
                  <a:srgbClr val="0000FF"/>
                </a:solidFill>
                <a:highlight>
                  <a:srgbClr val="FFFFFF"/>
                </a:highlight>
                <a:latin typeface="Consolas" panose="020B0609020204030204" pitchFamily="49" charset="0"/>
              </a:rPr>
              <a:t>def</a:t>
            </a:r>
            <a:r>
              <a:rPr lang="en-US" sz="2400" dirty="0">
                <a:solidFill>
                  <a:srgbClr val="000000"/>
                </a:solidFill>
                <a:highlight>
                  <a:srgbClr val="FFFFFF"/>
                </a:highlight>
                <a:latin typeface="Consolas" panose="020B0609020204030204" pitchFamily="49" charset="0"/>
              </a:rPr>
              <a:t> </a:t>
            </a:r>
            <a:r>
              <a:rPr lang="en-US" sz="2400" dirty="0" err="1">
                <a:solidFill>
                  <a:srgbClr val="000000"/>
                </a:solidFill>
                <a:highlight>
                  <a:srgbClr val="FFFFFF"/>
                </a:highlight>
                <a:latin typeface="Consolas" panose="020B0609020204030204" pitchFamily="49" charset="0"/>
              </a:rPr>
              <a:t>printMessage</a:t>
            </a:r>
            <a:r>
              <a:rPr lang="en-US" sz="2400" dirty="0">
                <a:solidFill>
                  <a:srgbClr val="000000"/>
                </a:solidFill>
                <a:highlight>
                  <a:srgbClr val="FFFFFF"/>
                </a:highlight>
                <a:latin typeface="Consolas" panose="020B0609020204030204" pitchFamily="49" charset="0"/>
              </a:rPr>
              <a:t>(</a:t>
            </a:r>
            <a:r>
              <a:rPr lang="en-US" sz="2400" dirty="0">
                <a:solidFill>
                  <a:srgbClr val="808080"/>
                </a:solidFill>
                <a:highlight>
                  <a:srgbClr val="FFFFFF"/>
                </a:highlight>
                <a:latin typeface="Consolas" panose="020B0609020204030204" pitchFamily="49" charset="0"/>
              </a:rPr>
              <a:t>message</a:t>
            </a:r>
            <a:r>
              <a:rPr lang="en-US" sz="2400" dirty="0">
                <a:solidFill>
                  <a:srgbClr val="000000"/>
                </a:solidFill>
                <a:highlight>
                  <a:srgbClr val="FFFFFF"/>
                </a:highlight>
                <a:latin typeface="Consolas" panose="020B0609020204030204" pitchFamily="49" charset="0"/>
              </a:rPr>
              <a:t>):</a:t>
            </a:r>
          </a:p>
          <a:p>
            <a:r>
              <a:rPr lang="en-US" sz="2400" dirty="0">
                <a:solidFill>
                  <a:srgbClr val="000000"/>
                </a:solidFill>
                <a:highlight>
                  <a:srgbClr val="FFFFFF"/>
                </a:highlight>
                <a:latin typeface="Consolas" panose="020B0609020204030204" pitchFamily="49" charset="0"/>
              </a:rPr>
              <a:t>    print(</a:t>
            </a:r>
            <a:r>
              <a:rPr lang="en-US" sz="2400" dirty="0">
                <a:solidFill>
                  <a:srgbClr val="808080"/>
                </a:solidFill>
                <a:highlight>
                  <a:srgbClr val="FFFFFF"/>
                </a:highlight>
                <a:latin typeface="Consolas" panose="020B0609020204030204" pitchFamily="49" charset="0"/>
              </a:rPr>
              <a:t>message</a:t>
            </a:r>
            <a:r>
              <a:rPr lang="en-US" sz="2400" dirty="0">
                <a:solidFill>
                  <a:srgbClr val="000000"/>
                </a:solidFill>
                <a:highlight>
                  <a:srgbClr val="FFFFFF"/>
                </a:highlight>
                <a:latin typeface="Consolas" panose="020B0609020204030204" pitchFamily="49" charset="0"/>
              </a:rPr>
              <a:t>)</a:t>
            </a:r>
          </a:p>
          <a:p>
            <a:r>
              <a:rPr lang="en-US" sz="2400" dirty="0">
                <a:solidFill>
                  <a:srgbClr val="000000"/>
                </a:solidFill>
                <a:highlight>
                  <a:srgbClr val="FFFFFF"/>
                </a:highlight>
                <a:latin typeface="Consolas" panose="020B0609020204030204" pitchFamily="49" charset="0"/>
              </a:rPr>
              <a:t>    </a:t>
            </a:r>
            <a:r>
              <a:rPr lang="en-US" sz="2400" dirty="0">
                <a:solidFill>
                  <a:srgbClr val="0000FF"/>
                </a:solidFill>
                <a:highlight>
                  <a:srgbClr val="FFFFFF"/>
                </a:highlight>
                <a:latin typeface="Consolas" panose="020B0609020204030204" pitchFamily="49" charset="0"/>
              </a:rPr>
              <a:t>return</a:t>
            </a:r>
            <a:endParaRPr lang="en-US" sz="2400" dirty="0">
              <a:solidFill>
                <a:srgbClr val="000000"/>
              </a:solidFill>
              <a:highlight>
                <a:srgbClr val="FFFFFF"/>
              </a:highlight>
              <a:latin typeface="Consolas" panose="020B0609020204030204" pitchFamily="49" charset="0"/>
            </a:endParaRPr>
          </a:p>
          <a:p>
            <a:endParaRPr lang="en-US" sz="2400" dirty="0">
              <a:solidFill>
                <a:srgbClr val="000000"/>
              </a:solidFill>
              <a:highlight>
                <a:srgbClr val="FFFFFF"/>
              </a:highlight>
              <a:latin typeface="Consolas" panose="020B0609020204030204" pitchFamily="49" charset="0"/>
            </a:endParaRPr>
          </a:p>
          <a:p>
            <a:r>
              <a:rPr lang="en-US" sz="2400" dirty="0">
                <a:solidFill>
                  <a:srgbClr val="000000"/>
                </a:solidFill>
                <a:highlight>
                  <a:srgbClr val="FFFFFF"/>
                </a:highlight>
                <a:latin typeface="Consolas" panose="020B0609020204030204" pitchFamily="49" charset="0"/>
              </a:rPr>
              <a:t>output = </a:t>
            </a:r>
            <a:r>
              <a:rPr lang="en-US" sz="2400" dirty="0" err="1">
                <a:solidFill>
                  <a:srgbClr val="000000"/>
                </a:solidFill>
                <a:highlight>
                  <a:srgbClr val="FFFFFF"/>
                </a:highlight>
                <a:latin typeface="Consolas" panose="020B0609020204030204" pitchFamily="49" charset="0"/>
              </a:rPr>
              <a:t>getMessage</a:t>
            </a:r>
            <a:r>
              <a:rPr lang="en-US" sz="2400" dirty="0">
                <a:solidFill>
                  <a:srgbClr val="000000"/>
                </a:solidFill>
                <a:highlight>
                  <a:srgbClr val="FFFFFF"/>
                </a:highlight>
                <a:latin typeface="Consolas" panose="020B0609020204030204" pitchFamily="49" charset="0"/>
              </a:rPr>
              <a:t>(</a:t>
            </a:r>
            <a:r>
              <a:rPr lang="en-US" sz="2400" dirty="0">
                <a:solidFill>
                  <a:srgbClr val="A31515"/>
                </a:solidFill>
                <a:highlight>
                  <a:srgbClr val="FFFFFF"/>
                </a:highlight>
                <a:latin typeface="Consolas" panose="020B0609020204030204" pitchFamily="49" charset="0"/>
              </a:rPr>
              <a:t>'Christopher'</a:t>
            </a:r>
            <a:r>
              <a:rPr lang="en-US" sz="2400" dirty="0">
                <a:solidFill>
                  <a:srgbClr val="000000"/>
                </a:solidFill>
                <a:highlight>
                  <a:srgbClr val="FFFFFF"/>
                </a:highlight>
                <a:latin typeface="Consolas" panose="020B0609020204030204" pitchFamily="49" charset="0"/>
              </a:rPr>
              <a:t>)</a:t>
            </a:r>
          </a:p>
          <a:p>
            <a:r>
              <a:rPr lang="en-US" sz="2400" dirty="0" err="1">
                <a:solidFill>
                  <a:srgbClr val="000000"/>
                </a:solidFill>
                <a:highlight>
                  <a:srgbClr val="FFFFFF"/>
                </a:highlight>
                <a:latin typeface="Consolas" panose="020B0609020204030204" pitchFamily="49" charset="0"/>
              </a:rPr>
              <a:t>printMessage</a:t>
            </a:r>
            <a:r>
              <a:rPr lang="en-US" sz="2400" dirty="0">
                <a:solidFill>
                  <a:srgbClr val="000000"/>
                </a:solidFill>
                <a:highlight>
                  <a:srgbClr val="FFFFFF"/>
                </a:highlight>
                <a:latin typeface="Consolas" panose="020B0609020204030204" pitchFamily="49" charset="0"/>
              </a:rPr>
              <a:t>(output)</a:t>
            </a:r>
            <a:endParaRPr lang="en-US" sz="2400" dirty="0"/>
          </a:p>
        </p:txBody>
      </p:sp>
    </p:spTree>
    <p:extLst>
      <p:ext uri="{BB962C8B-B14F-4D97-AF65-F5344CB8AC3E}">
        <p14:creationId xmlns:p14="http://schemas.microsoft.com/office/powerpoint/2010/main" val="95707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Wait a minute...</a:t>
            </a:r>
            <a:endParaRPr lang="en-US" dirty="0"/>
          </a:p>
        </p:txBody>
      </p:sp>
      <p:sp>
        <p:nvSpPr>
          <p:cNvPr id="3" name="Content Placeholder 2"/>
          <p:cNvSpPr>
            <a:spLocks noGrp="1"/>
          </p:cNvSpPr>
          <p:nvPr>
            <p:ph sz="quarter" idx="10"/>
          </p:nvPr>
        </p:nvSpPr>
        <p:spPr/>
        <p:txBody>
          <a:bodyPr/>
          <a:lstStyle/>
          <a:p>
            <a:r>
              <a:rPr lang="en-US" dirty="0" smtClean="0"/>
              <a:t>Did you just use the same name twice?</a:t>
            </a:r>
          </a:p>
          <a:p>
            <a:endParaRPr lang="en-US" dirty="0"/>
          </a:p>
          <a:p>
            <a:r>
              <a:rPr lang="en-US" dirty="0" smtClean="0"/>
              <a:t>After a while, you can't always use different names</a:t>
            </a:r>
          </a:p>
          <a:p>
            <a:r>
              <a:rPr lang="en-US" dirty="0" smtClean="0"/>
              <a:t>Functions are like containers for names</a:t>
            </a:r>
          </a:p>
          <a:p>
            <a:pPr lvl="1"/>
            <a:r>
              <a:rPr lang="en-US" dirty="0" smtClean="0"/>
              <a:t>You can use the same name in different functions</a:t>
            </a:r>
          </a:p>
        </p:txBody>
      </p:sp>
    </p:spTree>
    <p:extLst>
      <p:ext uri="{BB962C8B-B14F-4D97-AF65-F5344CB8AC3E}">
        <p14:creationId xmlns:p14="http://schemas.microsoft.com/office/powerpoint/2010/main" val="1039338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Repetition</a:t>
            </a:r>
            <a:endParaRPr lang="en-US" dirty="0"/>
          </a:p>
        </p:txBody>
      </p:sp>
      <p:sp>
        <p:nvSpPr>
          <p:cNvPr id="4" name="Content Placeholder 3"/>
          <p:cNvSpPr>
            <a:spLocks noGrp="1"/>
          </p:cNvSpPr>
          <p:nvPr>
            <p:ph sz="quarter" idx="10"/>
          </p:nvPr>
        </p:nvSpPr>
        <p:spPr/>
        <p:txBody>
          <a:bodyPr/>
          <a:lstStyle/>
          <a:p>
            <a:r>
              <a:rPr lang="en-US" dirty="0" smtClean="0"/>
              <a:t>One of the problems with code is you're frequently doing the same thing over and over again</a:t>
            </a:r>
          </a:p>
          <a:p>
            <a:pPr lvl="1"/>
            <a:r>
              <a:rPr lang="en-US" dirty="0" smtClean="0"/>
              <a:t>The same few lines of code</a:t>
            </a:r>
          </a:p>
          <a:p>
            <a:pPr lvl="1"/>
            <a:r>
              <a:rPr lang="en-US" dirty="0" smtClean="0"/>
              <a:t>The same tasks</a:t>
            </a:r>
          </a:p>
          <a:p>
            <a:pPr lvl="1"/>
            <a:r>
              <a:rPr lang="en-US" dirty="0" smtClean="0"/>
              <a:t>The same operations</a:t>
            </a:r>
          </a:p>
          <a:p>
            <a:endParaRPr lang="en-US" dirty="0"/>
          </a:p>
          <a:p>
            <a:pPr lvl="2"/>
            <a:r>
              <a:rPr lang="en-US" dirty="0" smtClean="0"/>
              <a:t>Again, and again, and again...</a:t>
            </a:r>
          </a:p>
        </p:txBody>
      </p:sp>
    </p:spTree>
    <p:extLst>
      <p:ext uri="{BB962C8B-B14F-4D97-AF65-F5344CB8AC3E}">
        <p14:creationId xmlns:p14="http://schemas.microsoft.com/office/powerpoint/2010/main" val="29627841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Returning values</a:t>
            </a:r>
          </a:p>
        </p:txBody>
      </p:sp>
    </p:spTree>
    <p:extLst>
      <p:ext uri="{BB962C8B-B14F-4D97-AF65-F5344CB8AC3E}">
        <p14:creationId xmlns:p14="http://schemas.microsoft.com/office/powerpoint/2010/main" val="37080059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Your challenge….</a:t>
            </a:r>
            <a:endParaRPr lang="en-US" dirty="0"/>
          </a:p>
        </p:txBody>
      </p:sp>
      <p:sp>
        <p:nvSpPr>
          <p:cNvPr id="3" name="Content Placeholder 2"/>
          <p:cNvSpPr>
            <a:spLocks noGrp="1"/>
          </p:cNvSpPr>
          <p:nvPr>
            <p:ph sz="quarter" idx="10"/>
          </p:nvPr>
        </p:nvSpPr>
        <p:spPr/>
        <p:txBody>
          <a:bodyPr/>
          <a:lstStyle/>
          <a:p>
            <a:r>
              <a:rPr lang="en-US" dirty="0" smtClean="0"/>
              <a:t>Create a function to simplify writing to files.</a:t>
            </a:r>
          </a:p>
          <a:p>
            <a:r>
              <a:rPr lang="en-US" dirty="0" smtClean="0"/>
              <a:t>Set the function to accept parameters</a:t>
            </a:r>
          </a:p>
          <a:p>
            <a:pPr lvl="1"/>
            <a:r>
              <a:rPr lang="en-US" dirty="0" smtClean="0"/>
              <a:t>one </a:t>
            </a:r>
            <a:r>
              <a:rPr lang="en-US" dirty="0"/>
              <a:t>for </a:t>
            </a:r>
            <a:r>
              <a:rPr lang="en-US" dirty="0" smtClean="0"/>
              <a:t>text</a:t>
            </a:r>
          </a:p>
          <a:p>
            <a:pPr lvl="1"/>
            <a:r>
              <a:rPr lang="en-US" dirty="0" smtClean="0"/>
              <a:t>one </a:t>
            </a:r>
            <a:r>
              <a:rPr lang="en-US" dirty="0"/>
              <a:t>for the name of </a:t>
            </a:r>
            <a:r>
              <a:rPr lang="en-US"/>
              <a:t>a </a:t>
            </a:r>
            <a:r>
              <a:rPr lang="en-US" smtClean="0"/>
              <a:t>file</a:t>
            </a:r>
          </a:p>
          <a:p>
            <a:r>
              <a:rPr lang="en-US" smtClean="0"/>
              <a:t>Add </a:t>
            </a:r>
            <a:r>
              <a:rPr lang="en-US" dirty="0"/>
              <a:t>the code that will write the text out to the file.</a:t>
            </a:r>
          </a:p>
        </p:txBody>
      </p:sp>
    </p:spTree>
    <p:extLst>
      <p:ext uri="{BB962C8B-B14F-4D97-AF65-F5344CB8AC3E}">
        <p14:creationId xmlns:p14="http://schemas.microsoft.com/office/powerpoint/2010/main" val="42340597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Congratulations</a:t>
            </a:r>
            <a:endParaRPr lang="en-US" dirty="0"/>
          </a:p>
        </p:txBody>
      </p:sp>
      <p:sp>
        <p:nvSpPr>
          <p:cNvPr id="3" name="Content Placeholder 2"/>
          <p:cNvSpPr>
            <a:spLocks noGrp="1"/>
          </p:cNvSpPr>
          <p:nvPr>
            <p:ph sz="quarter" idx="10"/>
          </p:nvPr>
        </p:nvSpPr>
        <p:spPr>
          <a:xfrm>
            <a:off x="6140823" y="1388226"/>
            <a:ext cx="5763839" cy="5290388"/>
          </a:xfrm>
        </p:spPr>
        <p:txBody>
          <a:bodyPr/>
          <a:lstStyle/>
          <a:p>
            <a:r>
              <a:rPr lang="en-US" dirty="0" smtClean="0"/>
              <a:t>You can now save time coding by putting routine statements into functions</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054" y="1388226"/>
            <a:ext cx="4813908" cy="4282632"/>
          </a:xfrm>
          <a:prstGeom prst="rect">
            <a:avLst/>
          </a:prstGeom>
        </p:spPr>
      </p:pic>
    </p:spTree>
    <p:extLst>
      <p:ext uri="{BB962C8B-B14F-4D97-AF65-F5344CB8AC3E}">
        <p14:creationId xmlns:p14="http://schemas.microsoft.com/office/powerpoint/2010/main" val="20858366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66430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Repetition</a:t>
            </a:r>
            <a:endParaRPr lang="en-US" dirty="0"/>
          </a:p>
        </p:txBody>
      </p:sp>
      <p:sp>
        <p:nvSpPr>
          <p:cNvPr id="4" name="Content Placeholder 3"/>
          <p:cNvSpPr>
            <a:spLocks noGrp="1"/>
          </p:cNvSpPr>
          <p:nvPr>
            <p:ph sz="quarter" idx="10"/>
          </p:nvPr>
        </p:nvSpPr>
        <p:spPr/>
        <p:txBody>
          <a:bodyPr/>
          <a:lstStyle/>
          <a:p>
            <a:r>
              <a:rPr lang="en-US" dirty="0" smtClean="0"/>
              <a:t>One of the problems with code is you're frequently doing the same thing over and over again</a:t>
            </a:r>
          </a:p>
          <a:p>
            <a:pPr lvl="1"/>
            <a:r>
              <a:rPr lang="en-US" dirty="0" smtClean="0"/>
              <a:t>The same few lines of code</a:t>
            </a:r>
          </a:p>
          <a:p>
            <a:pPr lvl="1"/>
            <a:r>
              <a:rPr lang="en-US" dirty="0" smtClean="0"/>
              <a:t>The same tasks</a:t>
            </a:r>
          </a:p>
          <a:p>
            <a:pPr lvl="1"/>
            <a:r>
              <a:rPr lang="en-US" dirty="0" smtClean="0"/>
              <a:t>The same operations</a:t>
            </a:r>
          </a:p>
          <a:p>
            <a:endParaRPr lang="en-US" dirty="0"/>
          </a:p>
          <a:p>
            <a:pPr lvl="2"/>
            <a:r>
              <a:rPr lang="en-US" dirty="0" smtClean="0"/>
              <a:t>Again, and again, and again...</a:t>
            </a:r>
          </a:p>
        </p:txBody>
      </p:sp>
    </p:spTree>
    <p:extLst>
      <p:ext uri="{BB962C8B-B14F-4D97-AF65-F5344CB8AC3E}">
        <p14:creationId xmlns:p14="http://schemas.microsoft.com/office/powerpoint/2010/main" val="769107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Repetition</a:t>
            </a:r>
            <a:endParaRPr lang="en-US" dirty="0"/>
          </a:p>
        </p:txBody>
      </p:sp>
      <p:sp>
        <p:nvSpPr>
          <p:cNvPr id="4" name="Content Placeholder 3"/>
          <p:cNvSpPr>
            <a:spLocks noGrp="1"/>
          </p:cNvSpPr>
          <p:nvPr>
            <p:ph sz="quarter" idx="10"/>
          </p:nvPr>
        </p:nvSpPr>
        <p:spPr/>
        <p:txBody>
          <a:bodyPr/>
          <a:lstStyle/>
          <a:p>
            <a:r>
              <a:rPr lang="en-US" dirty="0" smtClean="0"/>
              <a:t>One of the problems with code is you're frequently doing the same thing over and over again</a:t>
            </a:r>
          </a:p>
          <a:p>
            <a:pPr lvl="1"/>
            <a:r>
              <a:rPr lang="en-US" dirty="0" smtClean="0"/>
              <a:t>The same few lines of code</a:t>
            </a:r>
          </a:p>
          <a:p>
            <a:pPr lvl="1"/>
            <a:r>
              <a:rPr lang="en-US" dirty="0" smtClean="0"/>
              <a:t>The same tasks</a:t>
            </a:r>
          </a:p>
          <a:p>
            <a:pPr lvl="1"/>
            <a:r>
              <a:rPr lang="en-US" dirty="0" smtClean="0"/>
              <a:t>The same operations</a:t>
            </a:r>
          </a:p>
          <a:p>
            <a:endParaRPr lang="en-US" dirty="0"/>
          </a:p>
          <a:p>
            <a:pPr lvl="2"/>
            <a:r>
              <a:rPr lang="en-US" dirty="0" smtClean="0"/>
              <a:t>Again, and again, and again...</a:t>
            </a:r>
          </a:p>
        </p:txBody>
      </p:sp>
    </p:spTree>
    <p:extLst>
      <p:ext uri="{BB962C8B-B14F-4D97-AF65-F5344CB8AC3E}">
        <p14:creationId xmlns:p14="http://schemas.microsoft.com/office/powerpoint/2010/main" val="3005826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if we could just create  button that does the work?</a:t>
            </a:r>
            <a:endParaRPr lang="en-US" dirty="0"/>
          </a:p>
        </p:txBody>
      </p:sp>
      <p:sp>
        <p:nvSpPr>
          <p:cNvPr id="3" name="Content Placeholder 2"/>
          <p:cNvSpPr>
            <a:spLocks noGrp="1"/>
          </p:cNvSpPr>
          <p:nvPr>
            <p:ph sz="quarter" idx="10"/>
          </p:nvPr>
        </p:nvSpPr>
        <p:spPr/>
        <p:txBody>
          <a:bodyPr/>
          <a:lstStyle/>
          <a:p>
            <a:r>
              <a:rPr lang="en-US" dirty="0" smtClean="0"/>
              <a:t>Then, just press that button</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3735" y="2330665"/>
            <a:ext cx="3907932" cy="3855477"/>
          </a:xfrm>
          <a:prstGeom prst="rect">
            <a:avLst/>
          </a:prstGeom>
        </p:spPr>
      </p:pic>
    </p:spTree>
    <p:extLst>
      <p:ext uri="{BB962C8B-B14F-4D97-AF65-F5344CB8AC3E}">
        <p14:creationId xmlns:p14="http://schemas.microsoft.com/office/powerpoint/2010/main" val="28302165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endParaRPr lang="en-US"/>
          </a:p>
        </p:txBody>
      </p:sp>
      <p:sp>
        <p:nvSpPr>
          <p:cNvPr id="4" name="Title 3"/>
          <p:cNvSpPr>
            <a:spLocks noGrp="1"/>
          </p:cNvSpPr>
          <p:nvPr>
            <p:ph type="ctrTitle"/>
          </p:nvPr>
        </p:nvSpPr>
        <p:spPr>
          <a:xfrm>
            <a:off x="193271" y="3693695"/>
            <a:ext cx="8579886" cy="1325253"/>
          </a:xfrm>
        </p:spPr>
        <p:txBody>
          <a:bodyPr/>
          <a:lstStyle/>
          <a:p>
            <a:r>
              <a:rPr lang="en-US" sz="4000" dirty="0" smtClean="0"/>
              <a:t>Introducing </a:t>
            </a:r>
            <a:r>
              <a:rPr lang="en-US" sz="4000" dirty="0" smtClean="0"/>
              <a:t>functions</a:t>
            </a:r>
            <a:endParaRPr lang="en-US" sz="4000" dirty="0"/>
          </a:p>
        </p:txBody>
      </p:sp>
    </p:spTree>
    <p:extLst>
      <p:ext uri="{BB962C8B-B14F-4D97-AF65-F5344CB8AC3E}">
        <p14:creationId xmlns:p14="http://schemas.microsoft.com/office/powerpoint/2010/main" val="17415699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a:t>
            </a:r>
            <a:r>
              <a:rPr lang="en-US" dirty="0"/>
              <a:t> </a:t>
            </a:r>
            <a:r>
              <a:rPr lang="en-US" dirty="0" smtClean="0"/>
              <a:t>is a function?</a:t>
            </a:r>
            <a:endParaRPr lang="en-US" dirty="0"/>
          </a:p>
        </p:txBody>
      </p:sp>
      <p:sp>
        <p:nvSpPr>
          <p:cNvPr id="5" name="Content Placeholder 4"/>
          <p:cNvSpPr>
            <a:spLocks noGrp="1"/>
          </p:cNvSpPr>
          <p:nvPr>
            <p:ph sz="quarter" idx="10"/>
          </p:nvPr>
        </p:nvSpPr>
        <p:spPr/>
        <p:txBody>
          <a:bodyPr/>
          <a:lstStyle/>
          <a:p>
            <a:r>
              <a:rPr lang="en-US" dirty="0" smtClean="0"/>
              <a:t>Function:</a:t>
            </a:r>
          </a:p>
          <a:p>
            <a:pPr lvl="1"/>
            <a:r>
              <a:rPr lang="en-US" dirty="0" smtClean="0"/>
              <a:t>(Noun) A reusable section of code with a name that does something</a:t>
            </a:r>
          </a:p>
          <a:p>
            <a:pPr lvl="1"/>
            <a:r>
              <a:rPr lang="en-US" dirty="0" smtClean="0"/>
              <a:t>Sometimes called a method</a:t>
            </a:r>
          </a:p>
          <a:p>
            <a:endParaRPr lang="en-US" dirty="0"/>
          </a:p>
          <a:p>
            <a:r>
              <a:rPr lang="en-US" dirty="0" smtClean="0"/>
              <a:t>You have already used functions!</a:t>
            </a:r>
          </a:p>
          <a:p>
            <a:pPr marL="457046" lvl="1" indent="0">
              <a:buNone/>
            </a:pPr>
            <a:r>
              <a:rPr lang="en-US" dirty="0" smtClean="0"/>
              <a:t>	print</a:t>
            </a:r>
          </a:p>
          <a:p>
            <a:pPr marL="457046" lvl="1" indent="0">
              <a:buNone/>
            </a:pPr>
            <a:r>
              <a:rPr lang="en-US" dirty="0"/>
              <a:t>	</a:t>
            </a:r>
            <a:r>
              <a:rPr lang="en-US" dirty="0" smtClean="0"/>
              <a:t>open</a:t>
            </a:r>
          </a:p>
          <a:p>
            <a:pPr marL="457046" lvl="1" indent="0">
              <a:buNone/>
            </a:pPr>
            <a:r>
              <a:rPr lang="en-US" dirty="0" smtClean="0"/>
              <a:t>	write</a:t>
            </a:r>
          </a:p>
          <a:p>
            <a:pPr marL="457046" lvl="1" indent="0">
              <a:buNone/>
            </a:pPr>
            <a:r>
              <a:rPr lang="en-US" dirty="0"/>
              <a:t>	</a:t>
            </a:r>
            <a:r>
              <a:rPr lang="en-US" dirty="0" smtClean="0"/>
              <a:t>close</a:t>
            </a:r>
            <a:endParaRPr lang="en-US" dirty="0"/>
          </a:p>
        </p:txBody>
      </p:sp>
    </p:spTree>
    <p:extLst>
      <p:ext uri="{BB962C8B-B14F-4D97-AF65-F5344CB8AC3E}">
        <p14:creationId xmlns:p14="http://schemas.microsoft.com/office/powerpoint/2010/main" val="965748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create functions?</a:t>
            </a:r>
            <a:endParaRPr lang="en-US" dirty="0"/>
          </a:p>
        </p:txBody>
      </p:sp>
      <p:sp>
        <p:nvSpPr>
          <p:cNvPr id="3" name="Content Placeholder 2"/>
          <p:cNvSpPr>
            <a:spLocks noGrp="1"/>
          </p:cNvSpPr>
          <p:nvPr>
            <p:ph sz="quarter" idx="10"/>
          </p:nvPr>
        </p:nvSpPr>
        <p:spPr/>
        <p:txBody>
          <a:bodyPr/>
          <a:lstStyle/>
          <a:p>
            <a:r>
              <a:rPr lang="en-US" dirty="0" smtClean="0"/>
              <a:t>Code reuse</a:t>
            </a:r>
          </a:p>
          <a:p>
            <a:pPr lvl="1"/>
            <a:r>
              <a:rPr lang="en-US" dirty="0" smtClean="0"/>
              <a:t>You are doing the same thing over and over again</a:t>
            </a:r>
          </a:p>
          <a:p>
            <a:r>
              <a:rPr lang="en-US" dirty="0" smtClean="0"/>
              <a:t>Simplify your code</a:t>
            </a:r>
          </a:p>
          <a:p>
            <a:pPr lvl="1"/>
            <a:r>
              <a:rPr lang="en-US" dirty="0" smtClean="0"/>
              <a:t>Functions have names to define what they do</a:t>
            </a:r>
          </a:p>
          <a:p>
            <a:pPr lvl="1"/>
            <a:r>
              <a:rPr lang="en-US" dirty="0" smtClean="0"/>
              <a:t>Breakdown complex blocks of code</a:t>
            </a:r>
          </a:p>
          <a:p>
            <a:r>
              <a:rPr lang="en-US" dirty="0" smtClean="0"/>
              <a:t>Easier to make changes</a:t>
            </a:r>
          </a:p>
          <a:p>
            <a:pPr lvl="1"/>
            <a:r>
              <a:rPr lang="en-US" dirty="0" smtClean="0"/>
              <a:t>If it's only been written once, you only have to update it once</a:t>
            </a:r>
            <a:endParaRPr lang="en-US" dirty="0"/>
          </a:p>
        </p:txBody>
      </p:sp>
    </p:spTree>
    <p:extLst>
      <p:ext uri="{BB962C8B-B14F-4D97-AF65-F5344CB8AC3E}">
        <p14:creationId xmlns:p14="http://schemas.microsoft.com/office/powerpoint/2010/main" val="3233547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you create a function?</a:t>
            </a:r>
            <a:endParaRPr lang="en-US" dirty="0"/>
          </a:p>
        </p:txBody>
      </p:sp>
      <p:sp>
        <p:nvSpPr>
          <p:cNvPr id="3" name="Content Placeholder 2"/>
          <p:cNvSpPr>
            <a:spLocks noGrp="1"/>
          </p:cNvSpPr>
          <p:nvPr>
            <p:ph sz="quarter" idx="10"/>
          </p:nvPr>
        </p:nvSpPr>
        <p:spPr/>
        <p:txBody>
          <a:bodyPr/>
          <a:lstStyle/>
          <a:p>
            <a:r>
              <a:rPr lang="en-US" dirty="0" smtClean="0"/>
              <a:t>Use the keyword </a:t>
            </a:r>
            <a:r>
              <a:rPr lang="en-US" dirty="0" err="1" smtClean="0"/>
              <a:t>def</a:t>
            </a:r>
            <a:endParaRPr lang="en-US" dirty="0" smtClean="0"/>
          </a:p>
          <a:p>
            <a:pPr lvl="1"/>
            <a:r>
              <a:rPr lang="en-US" dirty="0" smtClean="0"/>
              <a:t>Short for define</a:t>
            </a:r>
          </a:p>
          <a:p>
            <a:r>
              <a:rPr lang="en-US" dirty="0" smtClean="0"/>
              <a:t>Give your function a name</a:t>
            </a:r>
          </a:p>
          <a:p>
            <a:pPr lvl="1"/>
            <a:r>
              <a:rPr lang="en-US" dirty="0" smtClean="0"/>
              <a:t>You may also have parameter names (we will explain those shortly)</a:t>
            </a:r>
          </a:p>
          <a:p>
            <a:r>
              <a:rPr lang="en-US" dirty="0" smtClean="0"/>
              <a:t>Write the code in the body of the function</a:t>
            </a:r>
            <a:endParaRPr lang="en-US" dirty="0"/>
          </a:p>
        </p:txBody>
      </p:sp>
      <p:sp>
        <p:nvSpPr>
          <p:cNvPr id="4" name="Rectangle 3"/>
          <p:cNvSpPr/>
          <p:nvPr/>
        </p:nvSpPr>
        <p:spPr>
          <a:xfrm>
            <a:off x="6650628" y="5293619"/>
            <a:ext cx="5253318" cy="1384995"/>
          </a:xfrm>
          <a:prstGeom prst="rect">
            <a:avLst/>
          </a:prstGeom>
        </p:spPr>
        <p:txBody>
          <a:bodyPr wrap="square">
            <a:spAutoFit/>
          </a:bodyPr>
          <a:lstStyle/>
          <a:p>
            <a:r>
              <a:rPr lang="en-US" sz="2800" dirty="0" err="1">
                <a:solidFill>
                  <a:srgbClr val="0000FF"/>
                </a:solidFill>
                <a:highlight>
                  <a:srgbClr val="FFFFFF"/>
                </a:highlight>
                <a:latin typeface="Consolas" panose="020B0609020204030204" pitchFamily="49" charset="0"/>
              </a:rPr>
              <a:t>def</a:t>
            </a:r>
            <a:r>
              <a:rPr lang="en-US" sz="2800" dirty="0">
                <a:solidFill>
                  <a:srgbClr val="000000"/>
                </a:solidFill>
                <a:highlight>
                  <a:srgbClr val="FFFFFF"/>
                </a:highlight>
                <a:latin typeface="Consolas" panose="020B0609020204030204" pitchFamily="49" charset="0"/>
              </a:rPr>
              <a:t> </a:t>
            </a:r>
            <a:r>
              <a:rPr lang="en-US" sz="2800" dirty="0" err="1">
                <a:solidFill>
                  <a:srgbClr val="000000"/>
                </a:solidFill>
                <a:highlight>
                  <a:srgbClr val="FFFFFF"/>
                </a:highlight>
                <a:latin typeface="Consolas" panose="020B0609020204030204" pitchFamily="49" charset="0"/>
              </a:rPr>
              <a:t>printMessage</a:t>
            </a:r>
            <a:r>
              <a:rPr lang="en-US" sz="2800" dirty="0">
                <a:solidFill>
                  <a:srgbClr val="000000"/>
                </a:solidFill>
                <a:highlight>
                  <a:srgbClr val="FFFFFF"/>
                </a:highlight>
                <a:latin typeface="Consolas" panose="020B0609020204030204" pitchFamily="49" charset="0"/>
              </a:rPr>
              <a:t>():</a:t>
            </a:r>
          </a:p>
          <a:p>
            <a:r>
              <a:rPr lang="en-US" sz="2800" dirty="0">
                <a:solidFill>
                  <a:srgbClr val="000000"/>
                </a:solidFill>
                <a:highlight>
                  <a:srgbClr val="FFFFFF"/>
                </a:highlight>
                <a:latin typeface="Consolas" panose="020B0609020204030204" pitchFamily="49" charset="0"/>
              </a:rPr>
              <a:t>    print(</a:t>
            </a:r>
            <a:r>
              <a:rPr lang="en-US" sz="2800" dirty="0">
                <a:solidFill>
                  <a:srgbClr val="A31515"/>
                </a:solidFill>
                <a:highlight>
                  <a:srgbClr val="FFFFFF"/>
                </a:highlight>
                <a:latin typeface="Consolas" panose="020B0609020204030204" pitchFamily="49" charset="0"/>
              </a:rPr>
              <a:t>'Hello World'</a:t>
            </a:r>
            <a:r>
              <a:rPr lang="en-US" sz="2800" dirty="0">
                <a:solidFill>
                  <a:srgbClr val="000000"/>
                </a:solidFill>
                <a:highlight>
                  <a:srgbClr val="FFFFFF"/>
                </a:highlight>
                <a:latin typeface="Consolas" panose="020B0609020204030204" pitchFamily="49" charset="0"/>
              </a:rPr>
              <a:t>)</a:t>
            </a:r>
          </a:p>
          <a:p>
            <a:r>
              <a:rPr lang="en-US" sz="2800" dirty="0">
                <a:solidFill>
                  <a:srgbClr val="000000"/>
                </a:solidFill>
                <a:highlight>
                  <a:srgbClr val="FFFFFF"/>
                </a:highlight>
                <a:latin typeface="Consolas" panose="020B0609020204030204" pitchFamily="49" charset="0"/>
              </a:rPr>
              <a:t>    </a:t>
            </a:r>
            <a:r>
              <a:rPr lang="en-US" sz="2800" dirty="0">
                <a:solidFill>
                  <a:srgbClr val="0000FF"/>
                </a:solidFill>
                <a:highlight>
                  <a:srgbClr val="FFFFFF"/>
                </a:highlight>
                <a:latin typeface="Consolas" panose="020B0609020204030204" pitchFamily="49" charset="0"/>
              </a:rPr>
              <a:t>return</a:t>
            </a:r>
            <a:endParaRPr lang="en-US" sz="2800" dirty="0"/>
          </a:p>
        </p:txBody>
      </p:sp>
    </p:spTree>
    <p:extLst>
      <p:ext uri="{BB962C8B-B14F-4D97-AF65-F5344CB8AC3E}">
        <p14:creationId xmlns:p14="http://schemas.microsoft.com/office/powerpoint/2010/main" val="3205837249"/>
      </p:ext>
    </p:extLst>
  </p:cSld>
  <p:clrMapOvr>
    <a:masterClrMapping/>
  </p:clrMapOvr>
  <p:timing>
    <p:tnLst>
      <p:par>
        <p:cTn id="1" dur="indefinite" restart="never" nodeType="tmRoot"/>
      </p:par>
    </p:tnLst>
  </p:timing>
</p:sld>
</file>

<file path=ppt/theme/theme1.xml><?xml version="1.0" encoding="utf-8"?>
<a:theme xmlns:a="http://schemas.openxmlformats.org/drawingml/2006/main" name="M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VA" id="{D19B8CF3-B2DF-463C-B63F-F022CD61B509}" vid="{48A9A4B1-BA84-4ACC-ABD0-6A3F367ABF60}"/>
    </a:ext>
  </a:ext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MVA</Template>
  <TotalTime>62</TotalTime>
  <Words>636</Words>
  <Application>Microsoft Office PowerPoint</Application>
  <PresentationFormat>Widescreen</PresentationFormat>
  <Paragraphs>136</Paragraphs>
  <Slides>23</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Consolas</vt:lpstr>
      <vt:lpstr>Segoe UI</vt:lpstr>
      <vt:lpstr>Segoe UI Light</vt:lpstr>
      <vt:lpstr>MVA</vt:lpstr>
      <vt:lpstr>Functions</vt:lpstr>
      <vt:lpstr>Repetition</vt:lpstr>
      <vt:lpstr>Repetition</vt:lpstr>
      <vt:lpstr>Repetition</vt:lpstr>
      <vt:lpstr>What if we could just create  button that does the work?</vt:lpstr>
      <vt:lpstr>Introducing functions</vt:lpstr>
      <vt:lpstr>What is a function?</vt:lpstr>
      <vt:lpstr>Why create functions?</vt:lpstr>
      <vt:lpstr>How do you create a function?</vt:lpstr>
      <vt:lpstr>How do you call a function?</vt:lpstr>
      <vt:lpstr>Creating and calling functions</vt:lpstr>
      <vt:lpstr>Parameters</vt:lpstr>
      <vt:lpstr>I'd like to the function to be dynamic</vt:lpstr>
      <vt:lpstr>To create a function that accepts data you use parameters</vt:lpstr>
      <vt:lpstr>What about multiple parameters?</vt:lpstr>
      <vt:lpstr>Add input paramters</vt:lpstr>
      <vt:lpstr>Returning data</vt:lpstr>
      <vt:lpstr>Functions return data using the keyword return</vt:lpstr>
      <vt:lpstr>Wait a minute...</vt:lpstr>
      <vt:lpstr>Returning values</vt:lpstr>
      <vt:lpstr>Your challenge….</vt:lpstr>
      <vt:lpstr>Congratulations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Functions</dc:title>
  <dc:creator>Christopher Harrison</dc:creator>
  <cp:lastModifiedBy>Christopher Harrison</cp:lastModifiedBy>
  <cp:revision>15</cp:revision>
  <dcterms:created xsi:type="dcterms:W3CDTF">2014-09-03T22:46:04Z</dcterms:created>
  <dcterms:modified xsi:type="dcterms:W3CDTF">2014-09-24T21:18:10Z</dcterms:modified>
</cp:coreProperties>
</file>