
<file path=[Content_Types].xml><?xml version="1.0" encoding="utf-8"?>
<Types xmlns="http://schemas.openxmlformats.org/package/2006/content-types">
  <Default Extension="png" ContentType="image/pn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6"/>
  </p:notesMasterIdLst>
  <p:sldIdLst>
    <p:sldId id="357" r:id="rId2"/>
    <p:sldId id="358" r:id="rId3"/>
    <p:sldId id="269" r:id="rId4"/>
    <p:sldId id="268" r:id="rId5"/>
    <p:sldId id="359" r:id="rId6"/>
    <p:sldId id="271" r:id="rId7"/>
    <p:sldId id="369" r:id="rId8"/>
    <p:sldId id="372" r:id="rId9"/>
    <p:sldId id="363" r:id="rId10"/>
    <p:sldId id="371" r:id="rId11"/>
    <p:sldId id="366" r:id="rId12"/>
    <p:sldId id="361" r:id="rId13"/>
    <p:sldId id="373" r:id="rId14"/>
    <p:sldId id="370" r:id="rId15"/>
    <p:sldId id="335" r:id="rId16"/>
    <p:sldId id="275" r:id="rId17"/>
    <p:sldId id="334" r:id="rId18"/>
    <p:sldId id="336" r:id="rId19"/>
    <p:sldId id="333" r:id="rId20"/>
    <p:sldId id="337" r:id="rId21"/>
    <p:sldId id="368" r:id="rId22"/>
    <p:sldId id="360" r:id="rId23"/>
    <p:sldId id="364" r:id="rId24"/>
    <p:sldId id="365"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CD57A8B9-5C48-4AB5-93B7-EA7DD563D060}">
          <p14:sldIdLst>
            <p14:sldId id="357"/>
            <p14:sldId id="358"/>
            <p14:sldId id="269"/>
            <p14:sldId id="268"/>
            <p14:sldId id="359"/>
            <p14:sldId id="271"/>
            <p14:sldId id="369"/>
            <p14:sldId id="372"/>
            <p14:sldId id="363"/>
            <p14:sldId id="371"/>
            <p14:sldId id="366"/>
            <p14:sldId id="361"/>
            <p14:sldId id="373"/>
            <p14:sldId id="370"/>
            <p14:sldId id="335"/>
            <p14:sldId id="275"/>
            <p14:sldId id="334"/>
            <p14:sldId id="336"/>
            <p14:sldId id="333"/>
            <p14:sldId id="337"/>
            <p14:sldId id="368"/>
            <p14:sldId id="360"/>
            <p14:sldId id="364"/>
            <p14:sldId id="365"/>
          </p14:sldIdLst>
        </p14:section>
        <p14:section name="Untitled Section" id="{170ECFCA-5ACD-4231-8B00-3FD73B421676}">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74" autoAdjust="0"/>
    <p:restoredTop sz="81713" autoAdjust="0"/>
  </p:normalViewPr>
  <p:slideViewPr>
    <p:cSldViewPr snapToGrid="0">
      <p:cViewPr varScale="1">
        <p:scale>
          <a:sx n="65" d="100"/>
          <a:sy n="65" d="100"/>
        </p:scale>
        <p:origin x="732" y="78"/>
      </p:cViewPr>
      <p:guideLst/>
    </p:cSldViewPr>
  </p:slideViewPr>
  <p:notesTextViewPr>
    <p:cViewPr>
      <p:scale>
        <a:sx n="1" d="1"/>
        <a:sy n="1" d="1"/>
      </p:scale>
      <p:origin x="0" y="0"/>
    </p:cViewPr>
  </p:notesTextViewPr>
  <p:sorterViewPr>
    <p:cViewPr>
      <p:scale>
        <a:sx n="100" d="100"/>
        <a:sy n="100" d="100"/>
      </p:scale>
      <p:origin x="0" y="-6150"/>
    </p:cViewPr>
  </p:sorterViewPr>
  <p:notesViewPr>
    <p:cSldViewPr snapToGrid="0">
      <p:cViewPr varScale="1">
        <p:scale>
          <a:sx n="70" d="100"/>
          <a:sy n="70" d="100"/>
        </p:scale>
        <p:origin x="3240"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9DDBD42-E139-45FA-9C16-1611187CAC3F}" type="datetimeFigureOut">
              <a:rPr lang="en-US" smtClean="0"/>
              <a:t>9/23/2014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06AB01E-7BD7-442B-8A6B-D31FAFDAE830}" type="slidenum">
              <a:rPr lang="en-US" smtClean="0"/>
              <a:t>‹#›</a:t>
            </a:fld>
            <a:endParaRPr lang="en-US"/>
          </a:p>
        </p:txBody>
      </p:sp>
    </p:spTree>
    <p:extLst>
      <p:ext uri="{BB962C8B-B14F-4D97-AF65-F5344CB8AC3E}">
        <p14:creationId xmlns:p14="http://schemas.microsoft.com/office/powerpoint/2010/main" val="13490730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06AB01E-7BD7-442B-8A6B-D31FAFDAE830}" type="slidenum">
              <a:rPr lang="en-US" smtClean="0"/>
              <a:t>1</a:t>
            </a:fld>
            <a:endParaRPr lang="en-US"/>
          </a:p>
        </p:txBody>
      </p:sp>
    </p:spTree>
    <p:extLst>
      <p:ext uri="{BB962C8B-B14F-4D97-AF65-F5344CB8AC3E}">
        <p14:creationId xmlns:p14="http://schemas.microsoft.com/office/powerpoint/2010/main" val="21343038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06AB01E-7BD7-442B-8A6B-D31FAFDAE830}" type="slidenum">
              <a:rPr lang="en-US" smtClean="0"/>
              <a:t>12</a:t>
            </a:fld>
            <a:endParaRPr lang="en-US"/>
          </a:p>
        </p:txBody>
      </p:sp>
    </p:spTree>
    <p:extLst>
      <p:ext uri="{BB962C8B-B14F-4D97-AF65-F5344CB8AC3E}">
        <p14:creationId xmlns:p14="http://schemas.microsoft.com/office/powerpoint/2010/main" val="12609897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6AB01E-7BD7-442B-8A6B-D31FAFDAE830}" type="slidenum">
              <a:rPr lang="en-US" smtClean="0"/>
              <a:t>15</a:t>
            </a:fld>
            <a:endParaRPr lang="en-US"/>
          </a:p>
        </p:txBody>
      </p:sp>
    </p:spTree>
    <p:extLst>
      <p:ext uri="{BB962C8B-B14F-4D97-AF65-F5344CB8AC3E}">
        <p14:creationId xmlns:p14="http://schemas.microsoft.com/office/powerpoint/2010/main" val="33119341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6AB01E-7BD7-442B-8A6B-D31FAFDAE830}" type="slidenum">
              <a:rPr lang="en-US" smtClean="0"/>
              <a:t>16</a:t>
            </a:fld>
            <a:endParaRPr lang="en-US"/>
          </a:p>
        </p:txBody>
      </p:sp>
    </p:spTree>
    <p:extLst>
      <p:ext uri="{BB962C8B-B14F-4D97-AF65-F5344CB8AC3E}">
        <p14:creationId xmlns:p14="http://schemas.microsoft.com/office/powerpoint/2010/main" val="24574140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6AB01E-7BD7-442B-8A6B-D31FAFDAE830}" type="slidenum">
              <a:rPr lang="en-US" smtClean="0"/>
              <a:t>17</a:t>
            </a:fld>
            <a:endParaRPr lang="en-US"/>
          </a:p>
        </p:txBody>
      </p:sp>
    </p:spTree>
    <p:extLst>
      <p:ext uri="{BB962C8B-B14F-4D97-AF65-F5344CB8AC3E}">
        <p14:creationId xmlns:p14="http://schemas.microsoft.com/office/powerpoint/2010/main" val="10553150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6AB01E-7BD7-442B-8A6B-D31FAFDAE830}" type="slidenum">
              <a:rPr lang="en-US" smtClean="0"/>
              <a:t>18</a:t>
            </a:fld>
            <a:endParaRPr lang="en-US"/>
          </a:p>
        </p:txBody>
      </p:sp>
    </p:spTree>
    <p:extLst>
      <p:ext uri="{BB962C8B-B14F-4D97-AF65-F5344CB8AC3E}">
        <p14:creationId xmlns:p14="http://schemas.microsoft.com/office/powerpoint/2010/main" val="25574979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6AB01E-7BD7-442B-8A6B-D31FAFDAE830}" type="slidenum">
              <a:rPr lang="en-US" smtClean="0"/>
              <a:t>19</a:t>
            </a:fld>
            <a:endParaRPr lang="en-US"/>
          </a:p>
        </p:txBody>
      </p:sp>
    </p:spTree>
    <p:extLst>
      <p:ext uri="{BB962C8B-B14F-4D97-AF65-F5344CB8AC3E}">
        <p14:creationId xmlns:p14="http://schemas.microsoft.com/office/powerpoint/2010/main" val="18403430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6AB01E-7BD7-442B-8A6B-D31FAFDAE830}" type="slidenum">
              <a:rPr lang="en-US" smtClean="0"/>
              <a:t>20</a:t>
            </a:fld>
            <a:endParaRPr lang="en-US"/>
          </a:p>
        </p:txBody>
      </p:sp>
    </p:spTree>
    <p:extLst>
      <p:ext uri="{BB962C8B-B14F-4D97-AF65-F5344CB8AC3E}">
        <p14:creationId xmlns:p14="http://schemas.microsoft.com/office/powerpoint/2010/main" val="254305669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Good side</a:t>
            </a:r>
            <a:br>
              <a:rPr lang="en-US"/>
            </a:br>
            <a:endParaRPr lang="en-US"/>
          </a:p>
        </p:txBody>
      </p:sp>
      <p:sp>
        <p:nvSpPr>
          <p:cNvPr id="4" name="Slide Number Placeholder 3"/>
          <p:cNvSpPr>
            <a:spLocks noGrp="1"/>
          </p:cNvSpPr>
          <p:nvPr>
            <p:ph type="sldNum" sz="quarter" idx="10"/>
          </p:nvPr>
        </p:nvSpPr>
        <p:spPr/>
        <p:txBody>
          <a:bodyPr/>
          <a:lstStyle/>
          <a:p>
            <a:fld id="{906AB01E-7BD7-442B-8A6B-D31FAFDAE830}" type="slidenum">
              <a:rPr lang="en-US" smtClean="0"/>
              <a:t>21</a:t>
            </a:fld>
            <a:endParaRPr lang="en-US"/>
          </a:p>
        </p:txBody>
      </p:sp>
    </p:spTree>
    <p:extLst>
      <p:ext uri="{BB962C8B-B14F-4D97-AF65-F5344CB8AC3E}">
        <p14:creationId xmlns:p14="http://schemas.microsoft.com/office/powerpoint/2010/main" val="38500928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06AB01E-7BD7-442B-8A6B-D31FAFDAE830}" type="slidenum">
              <a:rPr lang="en-US" smtClean="0"/>
              <a:t>22</a:t>
            </a:fld>
            <a:endParaRPr lang="en-US"/>
          </a:p>
        </p:txBody>
      </p:sp>
    </p:spTree>
    <p:extLst>
      <p:ext uri="{BB962C8B-B14F-4D97-AF65-F5344CB8AC3E}">
        <p14:creationId xmlns:p14="http://schemas.microsoft.com/office/powerpoint/2010/main" val="414294407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06AB01E-7BD7-442B-8A6B-D31FAFDAE830}" type="slidenum">
              <a:rPr lang="en-US" smtClean="0"/>
              <a:t>23</a:t>
            </a:fld>
            <a:endParaRPr lang="en-US"/>
          </a:p>
        </p:txBody>
      </p:sp>
    </p:spTree>
    <p:extLst>
      <p:ext uri="{BB962C8B-B14F-4D97-AF65-F5344CB8AC3E}">
        <p14:creationId xmlns:p14="http://schemas.microsoft.com/office/powerpoint/2010/main" val="18958578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06AB01E-7BD7-442B-8A6B-D31FAFDAE830}" type="slidenum">
              <a:rPr lang="en-US" smtClean="0"/>
              <a:t>2</a:t>
            </a:fld>
            <a:endParaRPr lang="en-US"/>
          </a:p>
        </p:txBody>
      </p:sp>
    </p:spTree>
    <p:extLst>
      <p:ext uri="{BB962C8B-B14F-4D97-AF65-F5344CB8AC3E}">
        <p14:creationId xmlns:p14="http://schemas.microsoft.com/office/powerpoint/2010/main" val="5171714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06AB01E-7BD7-442B-8A6B-D31FAFDAE830}" type="slidenum">
              <a:rPr lang="en-US" smtClean="0"/>
              <a:t>3</a:t>
            </a:fld>
            <a:endParaRPr lang="en-US"/>
          </a:p>
        </p:txBody>
      </p:sp>
    </p:spTree>
    <p:extLst>
      <p:ext uri="{BB962C8B-B14F-4D97-AF65-F5344CB8AC3E}">
        <p14:creationId xmlns:p14="http://schemas.microsoft.com/office/powerpoint/2010/main" val="41607561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06AB01E-7BD7-442B-8A6B-D31FAFDAE830}" type="slidenum">
              <a:rPr lang="en-US" smtClean="0"/>
              <a:t>4</a:t>
            </a:fld>
            <a:endParaRPr lang="en-US"/>
          </a:p>
        </p:txBody>
      </p:sp>
    </p:spTree>
    <p:extLst>
      <p:ext uri="{BB962C8B-B14F-4D97-AF65-F5344CB8AC3E}">
        <p14:creationId xmlns:p14="http://schemas.microsoft.com/office/powerpoint/2010/main" val="41221120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06AB01E-7BD7-442B-8A6B-D31FAFDAE830}" type="slidenum">
              <a:rPr lang="en-US" smtClean="0"/>
              <a:t>5</a:t>
            </a:fld>
            <a:endParaRPr lang="en-US"/>
          </a:p>
        </p:txBody>
      </p:sp>
    </p:spTree>
    <p:extLst>
      <p:ext uri="{BB962C8B-B14F-4D97-AF65-F5344CB8AC3E}">
        <p14:creationId xmlns:p14="http://schemas.microsoft.com/office/powerpoint/2010/main" val="34689116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06AB01E-7BD7-442B-8A6B-D31FAFDAE830}" type="slidenum">
              <a:rPr lang="en-US" smtClean="0"/>
              <a:t>6</a:t>
            </a:fld>
            <a:endParaRPr lang="en-US"/>
          </a:p>
        </p:txBody>
      </p:sp>
    </p:spTree>
    <p:extLst>
      <p:ext uri="{BB962C8B-B14F-4D97-AF65-F5344CB8AC3E}">
        <p14:creationId xmlns:p14="http://schemas.microsoft.com/office/powerpoint/2010/main" val="28297601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06AB01E-7BD7-442B-8A6B-D31FAFDAE830}" type="slidenum">
              <a:rPr lang="en-US" smtClean="0"/>
              <a:t>9</a:t>
            </a:fld>
            <a:endParaRPr lang="en-US"/>
          </a:p>
        </p:txBody>
      </p:sp>
    </p:spTree>
    <p:extLst>
      <p:ext uri="{BB962C8B-B14F-4D97-AF65-F5344CB8AC3E}">
        <p14:creationId xmlns:p14="http://schemas.microsoft.com/office/powerpoint/2010/main" val="16793562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06AB01E-7BD7-442B-8A6B-D31FAFDAE830}" type="slidenum">
              <a:rPr lang="en-US" smtClean="0"/>
              <a:t>10</a:t>
            </a:fld>
            <a:endParaRPr lang="en-US"/>
          </a:p>
        </p:txBody>
      </p:sp>
    </p:spTree>
    <p:extLst>
      <p:ext uri="{BB962C8B-B14F-4D97-AF65-F5344CB8AC3E}">
        <p14:creationId xmlns:p14="http://schemas.microsoft.com/office/powerpoint/2010/main" val="21290986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Show good demo - add numbers correctly</a:t>
            </a:r>
          </a:p>
          <a:p>
            <a:r>
              <a:rPr lang="en-US" dirty="0"/>
              <a:t>Show bad demo - use string literals</a:t>
            </a:r>
            <a:br>
              <a:rPr lang="en-US" dirty="0"/>
            </a:br>
            <a:endParaRPr lang="en-US" dirty="0"/>
          </a:p>
        </p:txBody>
      </p:sp>
      <p:sp>
        <p:nvSpPr>
          <p:cNvPr id="4" name="Slide Number Placeholder 3"/>
          <p:cNvSpPr>
            <a:spLocks noGrp="1"/>
          </p:cNvSpPr>
          <p:nvPr>
            <p:ph type="sldNum" sz="quarter" idx="10"/>
          </p:nvPr>
        </p:nvSpPr>
        <p:spPr/>
        <p:txBody>
          <a:bodyPr/>
          <a:lstStyle/>
          <a:p>
            <a:fld id="{906AB01E-7BD7-442B-8A6B-D31FAFDAE830}" type="slidenum">
              <a:rPr lang="en-US" smtClean="0"/>
              <a:t>11</a:t>
            </a:fld>
            <a:endParaRPr lang="en-US"/>
          </a:p>
        </p:txBody>
      </p:sp>
    </p:spTree>
    <p:extLst>
      <p:ext uri="{BB962C8B-B14F-4D97-AF65-F5344CB8AC3E}">
        <p14:creationId xmlns:p14="http://schemas.microsoft.com/office/powerpoint/2010/main" val="307098026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93271" y="5132437"/>
            <a:ext cx="8579886" cy="1460779"/>
          </a:xfrm>
          <a:prstGeom prst="rect">
            <a:avLst/>
          </a:prstGeom>
        </p:spPr>
        <p:txBody>
          <a:bodyPr lIns="137160" tIns="137160" rIns="137160" bIns="137160" anchor="b" anchorCtr="0">
            <a:normAutofit/>
          </a:bodyPr>
          <a:lstStyle>
            <a:lvl1pPr marL="0" indent="0" algn="l" defTabSz="914052" rtl="0" eaLnBrk="1" latinLnBrk="0" hangingPunct="1">
              <a:lnSpc>
                <a:spcPct val="100000"/>
              </a:lnSpc>
              <a:spcBef>
                <a:spcPts val="0"/>
              </a:spcBef>
              <a:buSzPct val="90000"/>
              <a:buFont typeface="Arial" pitchFamily="34" charset="0"/>
              <a:buNone/>
              <a:defRPr lang="en-US" sz="2400" b="0" kern="0" spc="0" baseline="0" dirty="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1pPr>
            <a:lvl2pPr marL="457044" indent="0" algn="ctr">
              <a:buNone/>
              <a:defRPr>
                <a:solidFill>
                  <a:schemeClr val="tx1">
                    <a:tint val="75000"/>
                  </a:schemeClr>
                </a:solidFill>
              </a:defRPr>
            </a:lvl2pPr>
            <a:lvl3pPr marL="914088" indent="0" algn="ctr">
              <a:buNone/>
              <a:defRPr>
                <a:solidFill>
                  <a:schemeClr val="tx1">
                    <a:tint val="75000"/>
                  </a:schemeClr>
                </a:solidFill>
              </a:defRPr>
            </a:lvl3pPr>
            <a:lvl4pPr marL="1371133" indent="0" algn="ctr">
              <a:buNone/>
              <a:defRPr>
                <a:solidFill>
                  <a:schemeClr val="tx1">
                    <a:tint val="75000"/>
                  </a:schemeClr>
                </a:solidFill>
              </a:defRPr>
            </a:lvl4pPr>
            <a:lvl5pPr marL="1828178" indent="0" algn="ctr">
              <a:buNone/>
              <a:defRPr>
                <a:solidFill>
                  <a:schemeClr val="tx1">
                    <a:tint val="75000"/>
                  </a:schemeClr>
                </a:solidFill>
              </a:defRPr>
            </a:lvl5pPr>
            <a:lvl6pPr marL="2285222" indent="0" algn="ctr">
              <a:buNone/>
              <a:defRPr>
                <a:solidFill>
                  <a:schemeClr val="tx1">
                    <a:tint val="75000"/>
                  </a:schemeClr>
                </a:solidFill>
              </a:defRPr>
            </a:lvl6pPr>
            <a:lvl7pPr marL="2742267" indent="0" algn="ctr">
              <a:buNone/>
              <a:defRPr>
                <a:solidFill>
                  <a:schemeClr val="tx1">
                    <a:tint val="75000"/>
                  </a:schemeClr>
                </a:solidFill>
              </a:defRPr>
            </a:lvl7pPr>
            <a:lvl8pPr marL="3199311" indent="0" algn="ctr">
              <a:buNone/>
              <a:defRPr>
                <a:solidFill>
                  <a:schemeClr val="tx1">
                    <a:tint val="75000"/>
                  </a:schemeClr>
                </a:solidFill>
              </a:defRPr>
            </a:lvl8pPr>
            <a:lvl9pPr marL="3656358" indent="0" algn="ctr">
              <a:buNone/>
              <a:defRPr>
                <a:solidFill>
                  <a:schemeClr val="tx1">
                    <a:tint val="75000"/>
                  </a:schemeClr>
                </a:solidFill>
              </a:defRPr>
            </a:lvl9pPr>
          </a:lstStyle>
          <a:p>
            <a:r>
              <a:rPr lang="en-US" smtClean="0"/>
              <a:t>Click to edit Master subtitle style</a:t>
            </a:r>
            <a:endParaRPr lang="en-US" dirty="0"/>
          </a:p>
        </p:txBody>
      </p:sp>
      <p:sp>
        <p:nvSpPr>
          <p:cNvPr id="10" name="Title 1"/>
          <p:cNvSpPr>
            <a:spLocks noGrp="1"/>
          </p:cNvSpPr>
          <p:nvPr>
            <p:ph type="ctrTitle" hasCustomPrompt="1"/>
          </p:nvPr>
        </p:nvSpPr>
        <p:spPr>
          <a:xfrm>
            <a:off x="193271" y="2415641"/>
            <a:ext cx="8579886" cy="2603307"/>
          </a:xfrm>
          <a:prstGeom prst="rect">
            <a:avLst/>
          </a:prstGeom>
          <a:solidFill>
            <a:srgbClr val="7FBA00"/>
          </a:solidFill>
          <a:effectLst/>
        </p:spPr>
        <p:txBody>
          <a:bodyPr vert="horz" lIns="137160" tIns="137160" rIns="91409" bIns="137160" rtlCol="0" anchor="b" anchorCtr="0">
            <a:noAutofit/>
          </a:bodyPr>
          <a:lstStyle>
            <a:lvl1pPr>
              <a:defRPr lang="en-US" sz="4800" kern="0" dirty="0">
                <a:ln w="3175">
                  <a:noFill/>
                </a:ln>
                <a:gradFill flip="none" rotWithShape="1">
                  <a:gsLst>
                    <a:gs pos="4583">
                      <a:srgbClr val="FFFFFF"/>
                    </a:gs>
                    <a:gs pos="100000">
                      <a:srgbClr val="FFFFFF"/>
                    </a:gs>
                  </a:gsLst>
                  <a:lin ang="5400000" scaled="0"/>
                  <a:tileRect/>
                </a:gradFill>
              </a:defRPr>
            </a:lvl1pPr>
          </a:lstStyle>
          <a:p>
            <a:pPr lvl="0"/>
            <a:r>
              <a:rPr lang="en-US" dirty="0" smtClean="0"/>
              <a:t>Course title style</a:t>
            </a:r>
            <a:endParaRPr lang="en-US" dirty="0"/>
          </a:p>
        </p:txBody>
      </p:sp>
      <p:sp>
        <p:nvSpPr>
          <p:cNvPr id="8" name="top right small rectangle"/>
          <p:cNvSpPr/>
          <p:nvPr/>
        </p:nvSpPr>
        <p:spPr bwMode="auto">
          <a:xfrm>
            <a:off x="8902492" y="2418735"/>
            <a:ext cx="3087947" cy="2600214"/>
          </a:xfrm>
          <a:prstGeom prst="rect">
            <a:avLst/>
          </a:prstGeom>
          <a:solidFill>
            <a:schemeClr val="tx2"/>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137160" tIns="137160" rIns="137160" bIns="137160" numCol="1" rtlCol="0" anchor="b" anchorCtr="0" compatLnSpc="1">
            <a:prstTxWarp prst="textNoShape">
              <a:avLst/>
            </a:prstTxWarp>
          </a:bodyPr>
          <a:lstStyle/>
          <a:p>
            <a:pPr defTabSz="913788" fontAlgn="base">
              <a:spcBef>
                <a:spcPct val="0"/>
              </a:spcBef>
              <a:spcAft>
                <a:spcPct val="0"/>
              </a:spcAft>
            </a:pPr>
            <a:endParaRPr lang="en-US" sz="2000" dirty="0">
              <a:gradFill>
                <a:gsLst>
                  <a:gs pos="0">
                    <a:srgbClr val="FFFFFF"/>
                  </a:gs>
                  <a:gs pos="100000">
                    <a:srgbClr val="FFFFFF"/>
                  </a:gs>
                </a:gsLst>
                <a:lin ang="5400000" scaled="0"/>
              </a:gradFill>
              <a:latin typeface="Segoe UI Light" panose="020B0502040204020203" pitchFamily="34" charset="0"/>
              <a:cs typeface="Segoe UI Light" panose="020B0502040204020203" pitchFamily="34" charset="0"/>
            </a:endParaRPr>
          </a:p>
        </p:txBody>
      </p:sp>
      <p:pic>
        <p:nvPicPr>
          <p:cNvPr id="11" name="Picture 10"/>
          <p:cNvPicPr>
            <a:picLocks noChangeAspect="1"/>
          </p:cNvPicPr>
          <p:nvPr/>
        </p:nvPicPr>
        <p:blipFill rotWithShape="1">
          <a:blip r:embed="rId2" cstate="print">
            <a:extLst>
              <a:ext uri="{28A0092B-C50C-407E-A947-70E740481C1C}">
                <a14:useLocalDpi xmlns:a14="http://schemas.microsoft.com/office/drawing/2010/main" val="0"/>
              </a:ext>
            </a:extLst>
          </a:blip>
          <a:srcRect l="9720" t="16544" r="7275" b="16691"/>
          <a:stretch/>
        </p:blipFill>
        <p:spPr>
          <a:xfrm>
            <a:off x="10731799" y="4630992"/>
            <a:ext cx="1131688" cy="334740"/>
          </a:xfrm>
          <a:prstGeom prst="rect">
            <a:avLst/>
          </a:prstGeom>
        </p:spPr>
      </p:pic>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3271" y="164177"/>
            <a:ext cx="2084416" cy="833766"/>
          </a:xfrm>
          <a:prstGeom prst="rect">
            <a:avLst/>
          </a:prstGeom>
        </p:spPr>
      </p:pic>
    </p:spTree>
    <p:extLst>
      <p:ext uri="{BB962C8B-B14F-4D97-AF65-F5344CB8AC3E}">
        <p14:creationId xmlns:p14="http://schemas.microsoft.com/office/powerpoint/2010/main" val="1644321894"/>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3792">
          <p15:clr>
            <a:srgbClr val="FBAE40"/>
          </p15:clr>
        </p15:guide>
        <p15:guide id="2" pos="3839">
          <p15:clr>
            <a:srgbClr val="FBAE40"/>
          </p15:clr>
        </p15:guide>
        <p15:guide id="3" orient="horz" pos="72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cSld name="1_Section Header">
    <p:spTree>
      <p:nvGrpSpPr>
        <p:cNvPr id="1" name=""/>
        <p:cNvGrpSpPr/>
        <p:nvPr/>
      </p:nvGrpSpPr>
      <p:grpSpPr>
        <a:xfrm>
          <a:off x="0" y="0"/>
          <a:ext cx="0" cy="0"/>
          <a:chOff x="0" y="0"/>
          <a:chExt cx="0" cy="0"/>
        </a:xfrm>
      </p:grpSpPr>
      <p:sp>
        <p:nvSpPr>
          <p:cNvPr id="9" name="Subtitle 2"/>
          <p:cNvSpPr txBox="1">
            <a:spLocks/>
          </p:cNvSpPr>
          <p:nvPr/>
        </p:nvSpPr>
        <p:spPr>
          <a:xfrm>
            <a:off x="8738733" y="2685050"/>
            <a:ext cx="2241224" cy="2355337"/>
          </a:xfrm>
          <a:prstGeom prst="rect">
            <a:avLst/>
          </a:prstGeom>
        </p:spPr>
        <p:txBody>
          <a:bodyPr vert="horz" lIns="91409" tIns="45705" rIns="91409" bIns="45705" rtlCol="0" anchor="ctr" anchorCtr="0">
            <a:normAutofit/>
          </a:bodyPr>
          <a:lstStyle>
            <a:lvl1pPr marL="0" indent="0" algn="l" defTabSz="914052" rtl="0" eaLnBrk="1" latinLnBrk="0" hangingPunct="1">
              <a:lnSpc>
                <a:spcPct val="100000"/>
              </a:lnSpc>
              <a:spcBef>
                <a:spcPts val="0"/>
              </a:spcBef>
              <a:buSzPct val="90000"/>
              <a:buFont typeface="Arial" pitchFamily="34" charset="0"/>
              <a:buNone/>
              <a:defRPr lang="en-US" sz="1800" b="1" kern="1200" spc="-30" baseline="0" dirty="0">
                <a:gradFill>
                  <a:gsLst>
                    <a:gs pos="1250">
                      <a:srgbClr val="FFFFFF"/>
                    </a:gs>
                    <a:gs pos="6250">
                      <a:srgbClr val="FFFFFF"/>
                    </a:gs>
                  </a:gsLst>
                  <a:lin ang="5400000" scaled="0"/>
                </a:gradFill>
                <a:latin typeface="Segoe UI" pitchFamily="34" charset="0"/>
                <a:ea typeface="Segoe UI" pitchFamily="34" charset="0"/>
                <a:cs typeface="Segoe UI" pitchFamily="34" charset="0"/>
              </a:defRPr>
            </a:lvl1pPr>
            <a:lvl2pPr marL="457044" indent="0" algn="ctr" defTabSz="914088" rtl="0" eaLnBrk="1" latinLnBrk="0" hangingPunct="1">
              <a:spcBef>
                <a:spcPts val="300"/>
              </a:spcBef>
              <a:spcAft>
                <a:spcPts val="300"/>
              </a:spcAft>
              <a:buFont typeface="Arial" pitchFamily="34" charset="0"/>
              <a:buNone/>
              <a:defRPr sz="2800" kern="1200">
                <a:solidFill>
                  <a:schemeClr val="tx1">
                    <a:tint val="75000"/>
                  </a:schemeClr>
                </a:solidFill>
                <a:latin typeface="Segoe UI" pitchFamily="34" charset="0"/>
                <a:ea typeface="Segoe UI" pitchFamily="34" charset="0"/>
                <a:cs typeface="Segoe UI" pitchFamily="34" charset="0"/>
              </a:defRPr>
            </a:lvl2pPr>
            <a:lvl3pPr marL="914088" indent="0" algn="ctr" defTabSz="914088" rtl="0" eaLnBrk="1" latinLnBrk="0" hangingPunct="1">
              <a:spcBef>
                <a:spcPts val="200"/>
              </a:spcBef>
              <a:spcAft>
                <a:spcPts val="200"/>
              </a:spcAft>
              <a:buFont typeface="Arial" pitchFamily="34" charset="0"/>
              <a:buNone/>
              <a:defRPr sz="2400" kern="1200">
                <a:solidFill>
                  <a:schemeClr val="tx1">
                    <a:tint val="75000"/>
                  </a:schemeClr>
                </a:solidFill>
                <a:latin typeface="Segoe UI" pitchFamily="34" charset="0"/>
                <a:ea typeface="Segoe UI" pitchFamily="34" charset="0"/>
                <a:cs typeface="Segoe UI" pitchFamily="34" charset="0"/>
              </a:defRPr>
            </a:lvl3pPr>
            <a:lvl4pPr marL="1371133" indent="0" algn="ctr" defTabSz="914088" rtl="0" eaLnBrk="1" latinLnBrk="0" hangingPunct="1">
              <a:spcBef>
                <a:spcPct val="20000"/>
              </a:spcBef>
              <a:buFont typeface="Arial" pitchFamily="34" charset="0"/>
              <a:buNone/>
              <a:defRPr sz="2000" kern="1200">
                <a:solidFill>
                  <a:schemeClr val="tx1">
                    <a:tint val="75000"/>
                  </a:schemeClr>
                </a:solidFill>
                <a:latin typeface="Segoe UI" pitchFamily="34" charset="0"/>
                <a:ea typeface="Segoe UI" pitchFamily="34" charset="0"/>
                <a:cs typeface="Segoe UI" pitchFamily="34" charset="0"/>
              </a:defRPr>
            </a:lvl4pPr>
            <a:lvl5pPr marL="1828178" indent="0" algn="ctr" defTabSz="914088" rtl="0" eaLnBrk="1" latinLnBrk="0" hangingPunct="1">
              <a:spcBef>
                <a:spcPct val="20000"/>
              </a:spcBef>
              <a:buFont typeface="Arial" pitchFamily="34" charset="0"/>
              <a:buNone/>
              <a:defRPr sz="2000" kern="1200">
                <a:solidFill>
                  <a:schemeClr val="tx1">
                    <a:tint val="75000"/>
                  </a:schemeClr>
                </a:solidFill>
                <a:latin typeface="Segoe UI" pitchFamily="34" charset="0"/>
                <a:ea typeface="Segoe UI" pitchFamily="34" charset="0"/>
                <a:cs typeface="Segoe UI" pitchFamily="34" charset="0"/>
              </a:defRPr>
            </a:lvl5pPr>
            <a:lvl6pPr marL="2285222" indent="0" algn="ctr" defTabSz="914088"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2267" indent="0" algn="ctr" defTabSz="914088"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199311" indent="0" algn="ctr" defTabSz="914088"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6358" indent="0" algn="ctr" defTabSz="914088"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n-US" smtClean="0"/>
              <a:t>Click to edit Master subtitle style</a:t>
            </a:r>
            <a:endParaRPr lang="en-US"/>
          </a:p>
        </p:txBody>
      </p:sp>
      <p:sp>
        <p:nvSpPr>
          <p:cNvPr id="13" name="Title 1"/>
          <p:cNvSpPr txBox="1">
            <a:spLocks/>
          </p:cNvSpPr>
          <p:nvPr/>
        </p:nvSpPr>
        <p:spPr>
          <a:xfrm>
            <a:off x="193271" y="3376350"/>
            <a:ext cx="8409867" cy="1692617"/>
          </a:xfrm>
          <a:prstGeom prst="rect">
            <a:avLst/>
          </a:prstGeom>
          <a:solidFill>
            <a:srgbClr val="82BF36"/>
          </a:solidFill>
          <a:effectLst/>
        </p:spPr>
        <p:txBody>
          <a:bodyPr vert="horz" lIns="137160" tIns="137160" rIns="91409" bIns="137160" rtlCol="0" anchor="b" anchorCtr="0">
            <a:noAutofit/>
          </a:bodyPr>
          <a:lstStyle>
            <a:lvl1pPr algn="l" defTabSz="914088" rtl="0" eaLnBrk="1" latinLnBrk="0" hangingPunct="1">
              <a:spcBef>
                <a:spcPct val="0"/>
              </a:spcBef>
              <a:buNone/>
              <a:defRPr lang="en-US" sz="4000" kern="0" dirty="0">
                <a:ln w="3175">
                  <a:noFill/>
                </a:ln>
                <a:gradFill flip="none" rotWithShape="1">
                  <a:gsLst>
                    <a:gs pos="4583">
                      <a:srgbClr val="FFFFFF"/>
                    </a:gs>
                    <a:gs pos="100000">
                      <a:srgbClr val="FFFFFF"/>
                    </a:gs>
                  </a:gsLst>
                  <a:lin ang="5400000" scaled="0"/>
                  <a:tileRect/>
                </a:gradFill>
                <a:latin typeface="Segoe UI" pitchFamily="34" charset="0"/>
                <a:ea typeface="Segoe UI" pitchFamily="34" charset="0"/>
                <a:cs typeface="Segoe UI" pitchFamily="34" charset="0"/>
              </a:defRPr>
            </a:lvl1pPr>
          </a:lstStyle>
          <a:p>
            <a:endParaRPr lang="en-US" sz="4000" dirty="0"/>
          </a:p>
        </p:txBody>
      </p:sp>
      <p:sp>
        <p:nvSpPr>
          <p:cNvPr id="14" name="top right small rectangle"/>
          <p:cNvSpPr/>
          <p:nvPr/>
        </p:nvSpPr>
        <p:spPr bwMode="auto">
          <a:xfrm>
            <a:off x="8682790" y="3374967"/>
            <a:ext cx="3257419" cy="1694322"/>
          </a:xfrm>
          <a:prstGeom prst="rect">
            <a:avLst/>
          </a:prstGeom>
          <a:solidFill>
            <a:schemeClr val="tx2"/>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04" tIns="45703" rIns="91404" bIns="45703" numCol="1" rtlCol="0" anchor="ctr" anchorCtr="0" compatLnSpc="1">
            <a:prstTxWarp prst="textNoShape">
              <a:avLst/>
            </a:prstTxWarp>
          </a:bodyPr>
          <a:lstStyle/>
          <a:p>
            <a:pPr algn="ctr" defTabSz="913788" fontAlgn="base">
              <a:spcBef>
                <a:spcPct val="0"/>
              </a:spcBef>
              <a:spcAft>
                <a:spcPct val="0"/>
              </a:spcAft>
            </a:pPr>
            <a:endParaRPr lang="en-US" sz="2200" dirty="0">
              <a:gradFill>
                <a:gsLst>
                  <a:gs pos="0">
                    <a:srgbClr val="FFFFFF"/>
                  </a:gs>
                  <a:gs pos="100000">
                    <a:srgbClr val="FFFFFF"/>
                  </a:gs>
                </a:gsLst>
                <a:lin ang="5400000" scaled="0"/>
              </a:gradFill>
            </a:endParaRPr>
          </a:p>
        </p:txBody>
      </p:sp>
      <p:pic>
        <p:nvPicPr>
          <p:cNvPr id="15" name="Picture 14"/>
          <p:cNvPicPr>
            <a:picLocks noChangeAspect="1"/>
          </p:cNvPicPr>
          <p:nvPr/>
        </p:nvPicPr>
        <p:blipFill rotWithShape="1">
          <a:blip r:embed="rId2" cstate="print">
            <a:extLst>
              <a:ext uri="{28A0092B-C50C-407E-A947-70E740481C1C}">
                <a14:useLocalDpi xmlns:a14="http://schemas.microsoft.com/office/drawing/2010/main" val="0"/>
              </a:ext>
            </a:extLst>
          </a:blip>
          <a:srcRect l="9720" t="16544" r="7275" b="16691"/>
          <a:stretch/>
        </p:blipFill>
        <p:spPr>
          <a:xfrm>
            <a:off x="11181757" y="4821401"/>
            <a:ext cx="740346" cy="218986"/>
          </a:xfrm>
          <a:prstGeom prst="rect">
            <a:avLst/>
          </a:prstGeom>
        </p:spPr>
      </p:pic>
      <p:sp>
        <p:nvSpPr>
          <p:cNvPr id="16" name="Text Placeholder 10"/>
          <p:cNvSpPr>
            <a:spLocks noGrp="1"/>
          </p:cNvSpPr>
          <p:nvPr>
            <p:ph type="body" sz="quarter" idx="10" hasCustomPrompt="1"/>
          </p:nvPr>
        </p:nvSpPr>
        <p:spPr>
          <a:xfrm>
            <a:off x="292101" y="3466407"/>
            <a:ext cx="8215796" cy="1485524"/>
          </a:xfrm>
          <a:prstGeom prst="rect">
            <a:avLst/>
          </a:prstGeom>
        </p:spPr>
        <p:txBody>
          <a:bodyPr anchor="b" anchorCtr="0">
            <a:normAutofit/>
          </a:bodyPr>
          <a:lstStyle>
            <a:lvl1pPr marL="0" indent="0">
              <a:buNone/>
              <a:defRPr sz="3600" b="0" baseline="0">
                <a:solidFill>
                  <a:schemeClr val="bg1"/>
                </a:solidFill>
                <a:latin typeface="Segoe UI Light" panose="020B0502040204020203" pitchFamily="34" charset="0"/>
                <a:cs typeface="Segoe UI Light" panose="020B0502040204020203" pitchFamily="34" charset="0"/>
              </a:defRPr>
            </a:lvl1pPr>
          </a:lstStyle>
          <a:p>
            <a:pPr lvl="0"/>
            <a:r>
              <a:rPr lang="en-US" dirty="0" smtClean="0"/>
              <a:t>Module or Section transition style</a:t>
            </a:r>
          </a:p>
        </p:txBody>
      </p:sp>
      <p:sp>
        <p:nvSpPr>
          <p:cNvPr id="11" name="Subtitle 2"/>
          <p:cNvSpPr>
            <a:spLocks noGrp="1"/>
          </p:cNvSpPr>
          <p:nvPr>
            <p:ph type="subTitle" idx="1"/>
          </p:nvPr>
        </p:nvSpPr>
        <p:spPr>
          <a:xfrm>
            <a:off x="193271" y="5132437"/>
            <a:ext cx="8409867" cy="1460779"/>
          </a:xfrm>
          <a:prstGeom prst="rect">
            <a:avLst/>
          </a:prstGeom>
        </p:spPr>
        <p:txBody>
          <a:bodyPr lIns="137160" tIns="137160" rIns="137160" bIns="137160" anchor="b" anchorCtr="0">
            <a:normAutofit/>
          </a:bodyPr>
          <a:lstStyle>
            <a:lvl1pPr marL="0" indent="0" algn="l" defTabSz="914052" rtl="0" eaLnBrk="1" latinLnBrk="0" hangingPunct="1">
              <a:lnSpc>
                <a:spcPct val="100000"/>
              </a:lnSpc>
              <a:spcBef>
                <a:spcPts val="0"/>
              </a:spcBef>
              <a:buSzPct val="90000"/>
              <a:buFont typeface="Arial" pitchFamily="34" charset="0"/>
              <a:buNone/>
              <a:defRPr lang="en-US" sz="2400" b="0" kern="0" spc="0" baseline="0" dirty="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1pPr>
            <a:lvl2pPr marL="457044" indent="0" algn="ctr">
              <a:buNone/>
              <a:defRPr>
                <a:solidFill>
                  <a:schemeClr val="tx1">
                    <a:tint val="75000"/>
                  </a:schemeClr>
                </a:solidFill>
              </a:defRPr>
            </a:lvl2pPr>
            <a:lvl3pPr marL="914088" indent="0" algn="ctr">
              <a:buNone/>
              <a:defRPr>
                <a:solidFill>
                  <a:schemeClr val="tx1">
                    <a:tint val="75000"/>
                  </a:schemeClr>
                </a:solidFill>
              </a:defRPr>
            </a:lvl3pPr>
            <a:lvl4pPr marL="1371133" indent="0" algn="ctr">
              <a:buNone/>
              <a:defRPr>
                <a:solidFill>
                  <a:schemeClr val="tx1">
                    <a:tint val="75000"/>
                  </a:schemeClr>
                </a:solidFill>
              </a:defRPr>
            </a:lvl4pPr>
            <a:lvl5pPr marL="1828178" indent="0" algn="ctr">
              <a:buNone/>
              <a:defRPr>
                <a:solidFill>
                  <a:schemeClr val="tx1">
                    <a:tint val="75000"/>
                  </a:schemeClr>
                </a:solidFill>
              </a:defRPr>
            </a:lvl5pPr>
            <a:lvl6pPr marL="2285222" indent="0" algn="ctr">
              <a:buNone/>
              <a:defRPr>
                <a:solidFill>
                  <a:schemeClr val="tx1">
                    <a:tint val="75000"/>
                  </a:schemeClr>
                </a:solidFill>
              </a:defRPr>
            </a:lvl6pPr>
            <a:lvl7pPr marL="2742267" indent="0" algn="ctr">
              <a:buNone/>
              <a:defRPr>
                <a:solidFill>
                  <a:schemeClr val="tx1">
                    <a:tint val="75000"/>
                  </a:schemeClr>
                </a:solidFill>
              </a:defRPr>
            </a:lvl7pPr>
            <a:lvl8pPr marL="3199311" indent="0" algn="ctr">
              <a:buNone/>
              <a:defRPr>
                <a:solidFill>
                  <a:schemeClr val="tx1">
                    <a:tint val="75000"/>
                  </a:schemeClr>
                </a:solidFill>
              </a:defRPr>
            </a:lvl8pPr>
            <a:lvl9pPr marL="3656358" indent="0" algn="ctr">
              <a:buNone/>
              <a:defRPr>
                <a:solidFill>
                  <a:schemeClr val="tx1">
                    <a:tint val="75000"/>
                  </a:schemeClr>
                </a:solidFill>
              </a:defRPr>
            </a:lvl9pPr>
          </a:lstStyle>
          <a:p>
            <a:r>
              <a:rPr lang="en-US" smtClean="0"/>
              <a:t>Click to edit Master subtitle style</a:t>
            </a:r>
            <a:endParaRPr lang="en-US" dirty="0"/>
          </a:p>
        </p:txBody>
      </p:sp>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3271" y="164177"/>
            <a:ext cx="2084416" cy="833766"/>
          </a:xfrm>
          <a:prstGeom prst="rect">
            <a:avLst/>
          </a:prstGeom>
        </p:spPr>
      </p:pic>
    </p:spTree>
    <p:extLst>
      <p:ext uri="{BB962C8B-B14F-4D97-AF65-F5344CB8AC3E}">
        <p14:creationId xmlns:p14="http://schemas.microsoft.com/office/powerpoint/2010/main" val="2451680615"/>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DEMO Layout">
    <p:spTree>
      <p:nvGrpSpPr>
        <p:cNvPr id="1" name=""/>
        <p:cNvGrpSpPr/>
        <p:nvPr/>
      </p:nvGrpSpPr>
      <p:grpSpPr>
        <a:xfrm>
          <a:off x="0" y="0"/>
          <a:ext cx="0" cy="0"/>
          <a:chOff x="0" y="0"/>
          <a:chExt cx="0" cy="0"/>
        </a:xfrm>
      </p:grpSpPr>
      <p:sp>
        <p:nvSpPr>
          <p:cNvPr id="3" name="Title Placeholder 9"/>
          <p:cNvSpPr>
            <a:spLocks noGrp="1"/>
          </p:cNvSpPr>
          <p:nvPr>
            <p:ph type="title"/>
          </p:nvPr>
        </p:nvSpPr>
        <p:spPr>
          <a:xfrm>
            <a:off x="608171" y="4468764"/>
            <a:ext cx="11432977" cy="1676400"/>
          </a:xfrm>
          <a:prstGeom prst="rect">
            <a:avLst/>
          </a:prstGeom>
        </p:spPr>
        <p:txBody>
          <a:bodyPr vert="horz" lIns="91409" tIns="45705" rIns="91409" bIns="45705" rtlCol="0" anchor="t" anchorCtr="0">
            <a:normAutofit/>
          </a:bodyPr>
          <a:lstStyle>
            <a:lvl1pPr>
              <a:defRPr sz="3600"/>
            </a:lvl1pPr>
          </a:lstStyle>
          <a:p>
            <a:r>
              <a:rPr lang="en-US" smtClean="0"/>
              <a:t>Click to edit Master title style</a:t>
            </a:r>
            <a:endParaRPr lang="en-US" dirty="0"/>
          </a:p>
        </p:txBody>
      </p:sp>
      <p:sp>
        <p:nvSpPr>
          <p:cNvPr id="2" name="TextBox 1"/>
          <p:cNvSpPr txBox="1"/>
          <p:nvPr/>
        </p:nvSpPr>
        <p:spPr>
          <a:xfrm>
            <a:off x="608171" y="3087325"/>
            <a:ext cx="11356757" cy="1107996"/>
          </a:xfrm>
          <a:prstGeom prst="rect">
            <a:avLst/>
          </a:prstGeom>
          <a:noFill/>
        </p:spPr>
        <p:txBody>
          <a:bodyPr wrap="square" rtlCol="0">
            <a:spAutoFit/>
          </a:bodyPr>
          <a:lstStyle/>
          <a:p>
            <a:pPr defTabSz="914088"/>
            <a:r>
              <a:rPr lang="en-US" sz="6600" dirty="0">
                <a:solidFill>
                  <a:prstClr val="black"/>
                </a:solidFill>
                <a:latin typeface="Segoe UI Light" pitchFamily="34" charset="0"/>
                <a:ea typeface="Segoe UI" pitchFamily="34" charset="0"/>
                <a:cs typeface="Segoe UI" pitchFamily="34" charset="0"/>
              </a:rPr>
              <a:t>DEMO</a:t>
            </a:r>
          </a:p>
        </p:txBody>
      </p:sp>
      <p:cxnSp>
        <p:nvCxnSpPr>
          <p:cNvPr id="6" name="Straight Connector 5"/>
          <p:cNvCxnSpPr/>
          <p:nvPr/>
        </p:nvCxnSpPr>
        <p:spPr>
          <a:xfrm>
            <a:off x="608171" y="4077925"/>
            <a:ext cx="11356757" cy="0"/>
          </a:xfrm>
          <a:prstGeom prst="line">
            <a:avLst/>
          </a:prstGeom>
          <a:ln>
            <a:solidFill>
              <a:schemeClr val="tx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1450" y="177800"/>
            <a:ext cx="2857500" cy="1143000"/>
          </a:xfrm>
          <a:prstGeom prst="rect">
            <a:avLst/>
          </a:prstGeom>
        </p:spPr>
      </p:pic>
    </p:spTree>
    <p:extLst>
      <p:ext uri="{BB962C8B-B14F-4D97-AF65-F5344CB8AC3E}">
        <p14:creationId xmlns:p14="http://schemas.microsoft.com/office/powerpoint/2010/main" val="249966978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Click to edit Master title style</a:t>
            </a:r>
            <a:endParaRPr lang="en-US" dirty="0"/>
          </a:p>
        </p:txBody>
      </p:sp>
      <p:sp>
        <p:nvSpPr>
          <p:cNvPr id="6" name="Content Placeholder 5"/>
          <p:cNvSpPr>
            <a:spLocks noGrp="1"/>
          </p:cNvSpPr>
          <p:nvPr>
            <p:ph sz="quarter" idx="10"/>
          </p:nvPr>
        </p:nvSpPr>
        <p:spPr>
          <a:xfrm>
            <a:off x="379413" y="1388226"/>
            <a:ext cx="11525250" cy="5290388"/>
          </a:xfrm>
          <a:prstGeom prst="rect">
            <a:avLst/>
          </a:prstGeom>
        </p:spPr>
        <p:txBody>
          <a:bodyPr/>
          <a:lstStyle>
            <a:lvl1pPr>
              <a:spcBef>
                <a:spcPts val="1400"/>
              </a:spcBef>
              <a:defRPr b="0"/>
            </a:lvl1pPr>
            <a:lvl2pPr>
              <a:defRPr>
                <a:solidFill>
                  <a:schemeClr val="tx1">
                    <a:lumMod val="75000"/>
                    <a:lumOff val="25000"/>
                  </a:schemeClr>
                </a:solidFill>
              </a:defRPr>
            </a:lvl2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09408236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8" name="Content Placeholder 3"/>
          <p:cNvSpPr>
            <a:spLocks noGrp="1"/>
          </p:cNvSpPr>
          <p:nvPr>
            <p:ph sz="half" idx="2"/>
          </p:nvPr>
        </p:nvSpPr>
        <p:spPr>
          <a:xfrm>
            <a:off x="379511" y="1371601"/>
            <a:ext cx="5616915" cy="4953001"/>
          </a:xfrm>
          <a:prstGeom prst="rect">
            <a:avLst/>
          </a:prstGeom>
        </p:spPr>
        <p:txBody>
          <a:bodyPr>
            <a:normAutofit/>
          </a:bodyPr>
          <a:lstStyle>
            <a:lvl1pPr>
              <a:defRPr sz="3200"/>
            </a:lvl1pPr>
            <a:lvl2pPr>
              <a:defRPr sz="2800"/>
            </a:lvl2pPr>
            <a:lvl3pPr>
              <a:defRPr sz="2400"/>
            </a:lvl3pPr>
            <a:lvl4pPr>
              <a:defRPr sz="2000"/>
            </a:lvl4pPr>
            <a:lvl5pPr>
              <a:defRPr sz="20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Content Placeholder 5"/>
          <p:cNvSpPr>
            <a:spLocks noGrp="1"/>
          </p:cNvSpPr>
          <p:nvPr>
            <p:ph sz="quarter" idx="4"/>
          </p:nvPr>
        </p:nvSpPr>
        <p:spPr>
          <a:xfrm>
            <a:off x="6275742" y="1371601"/>
            <a:ext cx="5619121" cy="4953001"/>
          </a:xfrm>
          <a:prstGeom prst="rect">
            <a:avLst/>
          </a:prstGeom>
        </p:spPr>
        <p:txBody>
          <a:bodyPr>
            <a:normAutofit/>
          </a:bodyPr>
          <a:lstStyle>
            <a:lvl1pPr>
              <a:defRPr sz="3200"/>
            </a:lvl1pPr>
            <a:lvl2pPr>
              <a:defRPr sz="2800"/>
            </a:lvl2pPr>
            <a:lvl3pPr>
              <a:defRPr sz="2400"/>
            </a:lvl3pPr>
            <a:lvl4pPr>
              <a:defRPr sz="2000"/>
            </a:lvl4pPr>
            <a:lvl5pPr>
              <a:defRPr sz="20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61452340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79511" y="1330656"/>
            <a:ext cx="5616915" cy="639762"/>
          </a:xfrm>
          <a:prstGeom prst="rect">
            <a:avLst/>
          </a:prstGeom>
          <a:solidFill>
            <a:srgbClr val="86C400"/>
          </a:solidFill>
        </p:spPr>
        <p:txBody>
          <a:bodyPr anchor="b">
            <a:normAutofit/>
          </a:bodyPr>
          <a:lstStyle>
            <a:lvl1pPr marL="0" indent="0">
              <a:buNone/>
              <a:defRPr sz="3200" b="1">
                <a:solidFill>
                  <a:schemeClr val="bg1"/>
                </a:solidFill>
                <a:effectLst/>
              </a:defRPr>
            </a:lvl1pPr>
            <a:lvl2pPr marL="457044" indent="0">
              <a:buNone/>
              <a:defRPr sz="2000" b="1"/>
            </a:lvl2pPr>
            <a:lvl3pPr marL="914088" indent="0">
              <a:buNone/>
              <a:defRPr sz="1800" b="1"/>
            </a:lvl3pPr>
            <a:lvl4pPr marL="1371133" indent="0">
              <a:buNone/>
              <a:defRPr sz="1600" b="1"/>
            </a:lvl4pPr>
            <a:lvl5pPr marL="1828178" indent="0">
              <a:buNone/>
              <a:defRPr sz="1600" b="1"/>
            </a:lvl5pPr>
            <a:lvl6pPr marL="2285222" indent="0">
              <a:buNone/>
              <a:defRPr sz="1600" b="1"/>
            </a:lvl6pPr>
            <a:lvl7pPr marL="2742267" indent="0">
              <a:buNone/>
              <a:defRPr sz="1600" b="1"/>
            </a:lvl7pPr>
            <a:lvl8pPr marL="3199311" indent="0">
              <a:buNone/>
              <a:defRPr sz="1600" b="1"/>
            </a:lvl8pPr>
            <a:lvl9pPr marL="3656358"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79511" y="1981200"/>
            <a:ext cx="5616915" cy="4648200"/>
          </a:xfrm>
          <a:prstGeom prst="rect">
            <a:avLst/>
          </a:prstGeom>
        </p:spPr>
        <p:txBody>
          <a:bodyPr/>
          <a:lstStyle>
            <a:lvl1pPr>
              <a:defRPr sz="2800"/>
            </a:lvl1pPr>
            <a:lvl2pPr>
              <a:defRPr sz="2400"/>
            </a:lvl2pPr>
            <a:lvl3pPr>
              <a:defRPr sz="20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45807" y="1330656"/>
            <a:ext cx="5619121" cy="639762"/>
          </a:xfrm>
          <a:prstGeom prst="rect">
            <a:avLst/>
          </a:prstGeom>
          <a:solidFill>
            <a:srgbClr val="1F497D"/>
          </a:solidFill>
        </p:spPr>
        <p:txBody>
          <a:bodyPr anchor="b">
            <a:normAutofit/>
          </a:bodyPr>
          <a:lstStyle>
            <a:lvl1pPr marL="0" indent="0">
              <a:buNone/>
              <a:defRPr sz="3200" b="1">
                <a:solidFill>
                  <a:schemeClr val="bg1"/>
                </a:solidFill>
                <a:effectLst/>
              </a:defRPr>
            </a:lvl1pPr>
            <a:lvl2pPr marL="457044" indent="0">
              <a:buNone/>
              <a:defRPr sz="2000" b="1"/>
            </a:lvl2pPr>
            <a:lvl3pPr marL="914088" indent="0">
              <a:buNone/>
              <a:defRPr sz="1800" b="1"/>
            </a:lvl3pPr>
            <a:lvl4pPr marL="1371133" indent="0">
              <a:buNone/>
              <a:defRPr sz="1600" b="1"/>
            </a:lvl4pPr>
            <a:lvl5pPr marL="1828178" indent="0">
              <a:buNone/>
              <a:defRPr sz="1600" b="1"/>
            </a:lvl5pPr>
            <a:lvl6pPr marL="2285222" indent="0">
              <a:buNone/>
              <a:defRPr sz="1600" b="1"/>
            </a:lvl6pPr>
            <a:lvl7pPr marL="2742267" indent="0">
              <a:buNone/>
              <a:defRPr sz="1600" b="1"/>
            </a:lvl7pPr>
            <a:lvl8pPr marL="3199311" indent="0">
              <a:buNone/>
              <a:defRPr sz="1600" b="1"/>
            </a:lvl8pPr>
            <a:lvl9pPr marL="3656358"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345807" y="1981200"/>
            <a:ext cx="5619121" cy="4648200"/>
          </a:xfrm>
          <a:prstGeom prst="rect">
            <a:avLst/>
          </a:prstGeom>
        </p:spPr>
        <p:txBody>
          <a:bodyPr/>
          <a:lstStyle>
            <a:lvl1pPr>
              <a:defRPr sz="2800"/>
            </a:lvl1pPr>
            <a:lvl2pPr>
              <a:defRPr sz="2400"/>
            </a:lvl2pPr>
            <a:lvl3pPr>
              <a:defRPr sz="20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920604617"/>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8769733"/>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0259027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5_Blank Color 1 Layout">
    <p:spTree>
      <p:nvGrpSpPr>
        <p:cNvPr id="1" name=""/>
        <p:cNvGrpSpPr/>
        <p:nvPr/>
      </p:nvGrpSpPr>
      <p:grpSpPr>
        <a:xfrm>
          <a:off x="0" y="0"/>
          <a:ext cx="0" cy="0"/>
          <a:chOff x="0" y="0"/>
          <a:chExt cx="0" cy="0"/>
        </a:xfrm>
      </p:grpSpPr>
      <p:sp>
        <p:nvSpPr>
          <p:cNvPr id="6" name="top right small rectangle"/>
          <p:cNvSpPr/>
          <p:nvPr/>
        </p:nvSpPr>
        <p:spPr bwMode="auto">
          <a:xfrm>
            <a:off x="0" y="0"/>
            <a:ext cx="12192000" cy="6858000"/>
          </a:xfrm>
          <a:prstGeom prst="rect">
            <a:avLst/>
          </a:prstGeom>
          <a:solidFill>
            <a:schemeClr val="tx2"/>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04" tIns="45703" rIns="91404" bIns="45703" numCol="1" rtlCol="0" anchor="ctr" anchorCtr="0" compatLnSpc="1">
            <a:prstTxWarp prst="textNoShape">
              <a:avLst/>
            </a:prstTxWarp>
          </a:bodyPr>
          <a:lstStyle/>
          <a:p>
            <a:pPr algn="ctr" defTabSz="913788" fontAlgn="base">
              <a:spcBef>
                <a:spcPct val="0"/>
              </a:spcBef>
              <a:spcAft>
                <a:spcPct val="0"/>
              </a:spcAft>
            </a:pPr>
            <a:endParaRPr lang="en-US" sz="2200" dirty="0">
              <a:gradFill>
                <a:gsLst>
                  <a:gs pos="0">
                    <a:srgbClr val="FFFFFF"/>
                  </a:gs>
                  <a:gs pos="100000">
                    <a:srgbClr val="FFFFFF"/>
                  </a:gs>
                </a:gsLst>
                <a:lin ang="5400000" scaled="0"/>
              </a:gradFill>
            </a:endParaRPr>
          </a:p>
        </p:txBody>
      </p:sp>
      <p:sp>
        <p:nvSpPr>
          <p:cNvPr id="11" name="Rectangle 2"/>
          <p:cNvSpPr>
            <a:spLocks noChangeArrowheads="1"/>
          </p:cNvSpPr>
          <p:nvPr/>
        </p:nvSpPr>
        <p:spPr bwMode="auto">
          <a:xfrm>
            <a:off x="530087" y="5960743"/>
            <a:ext cx="11078818" cy="738664"/>
          </a:xfrm>
          <a:prstGeom prst="rect">
            <a:avLst/>
          </a:prstGeom>
          <a:noFill/>
          <a:ln w="9525">
            <a:noFill/>
            <a:miter lim="800000"/>
            <a:headEnd/>
            <a:tailEnd/>
          </a:ln>
        </p:spPr>
        <p:txBody>
          <a:bodyPr wrap="square">
            <a:spAutoFit/>
          </a:bodyPr>
          <a:lstStyle/>
          <a:p>
            <a:pPr marL="0" lvl="1" defTabSz="914088">
              <a:defRPr/>
            </a:pPr>
            <a:r>
              <a:rPr lang="en-US" sz="1050" dirty="0">
                <a:solidFill>
                  <a:schemeClr val="bg1">
                    <a:lumMod val="85000"/>
                  </a:schemeClr>
                </a:solidFill>
              </a:rPr>
              <a:t>©2013 Microsoft Corporation. All rights reserved. Microsoft, Windows, Office, Azure, System Center, Dynamics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l="9719"/>
          <a:stretch/>
        </p:blipFill>
        <p:spPr>
          <a:xfrm>
            <a:off x="530087" y="2940117"/>
            <a:ext cx="5473148" cy="2229412"/>
          </a:xfrm>
          <a:prstGeom prst="rect">
            <a:avLst/>
          </a:prstGeom>
        </p:spPr>
      </p:pic>
    </p:spTree>
    <p:extLst>
      <p:ext uri="{BB962C8B-B14F-4D97-AF65-F5344CB8AC3E}">
        <p14:creationId xmlns:p14="http://schemas.microsoft.com/office/powerpoint/2010/main" val="27172844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Title Placeholder 9"/>
          <p:cNvSpPr>
            <a:spLocks noGrp="1"/>
          </p:cNvSpPr>
          <p:nvPr>
            <p:ph type="title"/>
          </p:nvPr>
        </p:nvSpPr>
        <p:spPr>
          <a:xfrm>
            <a:off x="379514" y="182215"/>
            <a:ext cx="11524432" cy="1063487"/>
          </a:xfrm>
          <a:prstGeom prst="rect">
            <a:avLst/>
          </a:prstGeom>
        </p:spPr>
        <p:txBody>
          <a:bodyPr vert="horz" lIns="91409" tIns="45705" rIns="91409" bIns="45705" rtlCol="0" anchor="t" anchorCtr="0">
            <a:normAutofit/>
          </a:bodyPr>
          <a:lstStyle/>
          <a:p>
            <a:r>
              <a:rPr lang="en-US" smtClean="0"/>
              <a:t>Click to edit Master title style</a:t>
            </a:r>
            <a:endParaRPr lang="en-US" dirty="0"/>
          </a:p>
        </p:txBody>
      </p:sp>
    </p:spTree>
    <p:extLst>
      <p:ext uri="{BB962C8B-B14F-4D97-AF65-F5344CB8AC3E}">
        <p14:creationId xmlns:p14="http://schemas.microsoft.com/office/powerpoint/2010/main" val="30889612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timing>
    <p:tnLst>
      <p:par>
        <p:cTn id="1" dur="indefinite" restart="never" nodeType="tmRoot"/>
      </p:par>
    </p:tnLst>
  </p:timing>
  <p:txStyles>
    <p:titleStyle>
      <a:lvl1pPr algn="l" defTabSz="914088" rtl="0" eaLnBrk="1" latinLnBrk="0" hangingPunct="1">
        <a:lnSpc>
          <a:spcPct val="80000"/>
        </a:lnSpc>
        <a:spcBef>
          <a:spcPct val="0"/>
        </a:spcBef>
        <a:buNone/>
        <a:defRPr sz="4400" kern="120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1pPr>
    </p:titleStyle>
    <p:bodyStyle>
      <a:lvl1pPr marL="342783" indent="-342783" algn="l" defTabSz="914088" rtl="0" eaLnBrk="1" latinLnBrk="0" hangingPunct="1">
        <a:spcBef>
          <a:spcPts val="1200"/>
        </a:spcBef>
        <a:buFont typeface="Arial" pitchFamily="34" charset="0"/>
        <a:buChar char="•"/>
        <a:defRPr sz="3200" b="1"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1pPr>
      <a:lvl2pPr marL="742698" indent="-285652" algn="l" defTabSz="914088" rtl="0" eaLnBrk="1" latinLnBrk="0" hangingPunct="1">
        <a:spcBef>
          <a:spcPts val="300"/>
        </a:spcBef>
        <a:spcAft>
          <a:spcPts val="300"/>
        </a:spcAft>
        <a:buFont typeface="Arial" pitchFamily="34" charset="0"/>
        <a:buChar char="–"/>
        <a:defRPr sz="2800"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2pPr>
      <a:lvl3pPr marL="1142612" indent="-228522" algn="l" defTabSz="914088" rtl="0" eaLnBrk="1" latinLnBrk="0" hangingPunct="1">
        <a:spcBef>
          <a:spcPts val="200"/>
        </a:spcBef>
        <a:spcAft>
          <a:spcPts val="200"/>
        </a:spcAft>
        <a:buFont typeface="Arial" pitchFamily="34" charset="0"/>
        <a:buChar char="•"/>
        <a:defRPr sz="2400"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3pPr>
      <a:lvl4pPr marL="1599657" indent="-228522" algn="l" defTabSz="914088" rtl="0" eaLnBrk="1" latinLnBrk="0" hangingPunct="1">
        <a:spcBef>
          <a:spcPct val="20000"/>
        </a:spcBef>
        <a:buFont typeface="Arial" pitchFamily="34" charset="0"/>
        <a:buChar char="–"/>
        <a:defRPr sz="2000"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4pPr>
      <a:lvl5pPr marL="2056700" indent="-228522" algn="l" defTabSz="914088" rtl="0" eaLnBrk="1" latinLnBrk="0" hangingPunct="1">
        <a:spcBef>
          <a:spcPct val="20000"/>
        </a:spcBef>
        <a:buFont typeface="Arial" pitchFamily="34" charset="0"/>
        <a:buChar char="»"/>
        <a:defRPr sz="2000"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5pPr>
      <a:lvl6pPr marL="2513745" indent="-228522" algn="l" defTabSz="91408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0789" indent="-228522" algn="l" defTabSz="91408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7833" indent="-228522" algn="l" defTabSz="91408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4878" indent="-228522" algn="l" defTabSz="914088"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088" rtl="0" eaLnBrk="1" latinLnBrk="0" hangingPunct="1">
        <a:defRPr sz="1800" kern="1200">
          <a:solidFill>
            <a:schemeClr val="tx1"/>
          </a:solidFill>
          <a:latin typeface="+mn-lt"/>
          <a:ea typeface="+mn-ea"/>
          <a:cs typeface="+mn-cs"/>
        </a:defRPr>
      </a:lvl1pPr>
      <a:lvl2pPr marL="457044" algn="l" defTabSz="914088" rtl="0" eaLnBrk="1" latinLnBrk="0" hangingPunct="1">
        <a:defRPr sz="1800" kern="1200">
          <a:solidFill>
            <a:schemeClr val="tx1"/>
          </a:solidFill>
          <a:latin typeface="+mn-lt"/>
          <a:ea typeface="+mn-ea"/>
          <a:cs typeface="+mn-cs"/>
        </a:defRPr>
      </a:lvl2pPr>
      <a:lvl3pPr marL="914088" algn="l" defTabSz="914088" rtl="0" eaLnBrk="1" latinLnBrk="0" hangingPunct="1">
        <a:defRPr sz="1800" kern="1200">
          <a:solidFill>
            <a:schemeClr val="tx1"/>
          </a:solidFill>
          <a:latin typeface="+mn-lt"/>
          <a:ea typeface="+mn-ea"/>
          <a:cs typeface="+mn-cs"/>
        </a:defRPr>
      </a:lvl3pPr>
      <a:lvl4pPr marL="1371133" algn="l" defTabSz="914088" rtl="0" eaLnBrk="1" latinLnBrk="0" hangingPunct="1">
        <a:defRPr sz="1800" kern="1200">
          <a:solidFill>
            <a:schemeClr val="tx1"/>
          </a:solidFill>
          <a:latin typeface="+mn-lt"/>
          <a:ea typeface="+mn-ea"/>
          <a:cs typeface="+mn-cs"/>
        </a:defRPr>
      </a:lvl4pPr>
      <a:lvl5pPr marL="1828178" algn="l" defTabSz="914088" rtl="0" eaLnBrk="1" latinLnBrk="0" hangingPunct="1">
        <a:defRPr sz="1800" kern="1200">
          <a:solidFill>
            <a:schemeClr val="tx1"/>
          </a:solidFill>
          <a:latin typeface="+mn-lt"/>
          <a:ea typeface="+mn-ea"/>
          <a:cs typeface="+mn-cs"/>
        </a:defRPr>
      </a:lvl5pPr>
      <a:lvl6pPr marL="2285222" algn="l" defTabSz="914088" rtl="0" eaLnBrk="1" latinLnBrk="0" hangingPunct="1">
        <a:defRPr sz="1800" kern="1200">
          <a:solidFill>
            <a:schemeClr val="tx1"/>
          </a:solidFill>
          <a:latin typeface="+mn-lt"/>
          <a:ea typeface="+mn-ea"/>
          <a:cs typeface="+mn-cs"/>
        </a:defRPr>
      </a:lvl6pPr>
      <a:lvl7pPr marL="2742267" algn="l" defTabSz="914088" rtl="0" eaLnBrk="1" latinLnBrk="0" hangingPunct="1">
        <a:defRPr sz="1800" kern="1200">
          <a:solidFill>
            <a:schemeClr val="tx1"/>
          </a:solidFill>
          <a:latin typeface="+mn-lt"/>
          <a:ea typeface="+mn-ea"/>
          <a:cs typeface="+mn-cs"/>
        </a:defRPr>
      </a:lvl7pPr>
      <a:lvl8pPr marL="3199311" algn="l" defTabSz="914088" rtl="0" eaLnBrk="1" latinLnBrk="0" hangingPunct="1">
        <a:defRPr sz="1800" kern="1200">
          <a:solidFill>
            <a:schemeClr val="tx1"/>
          </a:solidFill>
          <a:latin typeface="+mn-lt"/>
          <a:ea typeface="+mn-ea"/>
          <a:cs typeface="+mn-cs"/>
        </a:defRPr>
      </a:lvl8pPr>
      <a:lvl9pPr marL="3656358" algn="l" defTabSz="91408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CA" dirty="0" smtClean="0"/>
              <a:t>Storing numbers</a:t>
            </a:r>
            <a:endParaRPr lang="en-US" dirty="0"/>
          </a:p>
        </p:txBody>
      </p:sp>
      <p:sp>
        <p:nvSpPr>
          <p:cNvPr id="2" name="Subtitle 1"/>
          <p:cNvSpPr>
            <a:spLocks noGrp="1"/>
          </p:cNvSpPr>
          <p:nvPr>
            <p:ph type="subTitle" idx="1"/>
          </p:nvPr>
        </p:nvSpPr>
        <p:spPr/>
        <p:txBody>
          <a:bodyPr/>
          <a:lstStyle/>
          <a:p>
            <a:r>
              <a:rPr lang="en-CA" dirty="0" smtClean="0"/>
              <a:t>Susan Ibach | Technical Evangelist</a:t>
            </a:r>
          </a:p>
          <a:p>
            <a:r>
              <a:rPr lang="en-CA" dirty="0" smtClean="0"/>
              <a:t>Christopher Harrison | Content Developer</a:t>
            </a:r>
            <a:endParaRPr lang="en-US" dirty="0"/>
          </a:p>
        </p:txBody>
      </p:sp>
    </p:spTree>
    <p:extLst>
      <p:ext uri="{BB962C8B-B14F-4D97-AF65-F5344CB8AC3E}">
        <p14:creationId xmlns:p14="http://schemas.microsoft.com/office/powerpoint/2010/main" val="154229809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7"/>
          <p:cNvGraphicFramePr>
            <a:graphicFrameLocks noGrp="1"/>
          </p:cNvGraphicFramePr>
          <p:nvPr>
            <p:extLst>
              <p:ext uri="{D42A27DB-BD31-4B8C-83A1-F6EECF244321}">
                <p14:modId xmlns:p14="http://schemas.microsoft.com/office/powerpoint/2010/main" val="4258549136"/>
              </p:ext>
            </p:extLst>
          </p:nvPr>
        </p:nvGraphicFramePr>
        <p:xfrm>
          <a:off x="652780" y="2411901"/>
          <a:ext cx="10418046" cy="2743200"/>
        </p:xfrm>
        <a:graphic>
          <a:graphicData uri="http://schemas.openxmlformats.org/drawingml/2006/table">
            <a:tbl>
              <a:tblPr firstRow="1" bandRow="1">
                <a:tableStyleId>{5C22544A-7EE6-4342-B048-85BDC9FD1C3A}</a:tableStyleId>
              </a:tblPr>
              <a:tblGrid>
                <a:gridCol w="7580710">
                  <a:extLst>
                    <a:ext uri="{9D8B030D-6E8A-4147-A177-3AD203B41FA5}">
                      <a16:colId xmlns:a16="http://schemas.microsoft.com/office/drawing/2014/main" xmlns="" val="961687235"/>
                    </a:ext>
                  </a:extLst>
                </a:gridCol>
                <a:gridCol w="2837336">
                  <a:extLst>
                    <a:ext uri="{9D8B030D-6E8A-4147-A177-3AD203B41FA5}">
                      <a16:colId xmlns:a16="http://schemas.microsoft.com/office/drawing/2014/main" xmlns="" val="1769846214"/>
                    </a:ext>
                  </a:extLst>
                </a:gridCol>
              </a:tblGrid>
              <a:tr h="239606">
                <a:tc>
                  <a:txBody>
                    <a:bodyPr/>
                    <a:lstStyle/>
                    <a:p>
                      <a:pPr algn="ctr"/>
                      <a:r>
                        <a:rPr lang="en-CA" sz="2400" dirty="0" smtClean="0"/>
                        <a:t>Syntax</a:t>
                      </a:r>
                      <a:endParaRPr lang="en-US" sz="2400" dirty="0"/>
                    </a:p>
                  </a:txBody>
                  <a:tcPr/>
                </a:tc>
                <a:tc>
                  <a:txBody>
                    <a:bodyPr/>
                    <a:lstStyle/>
                    <a:p>
                      <a:pPr algn="ctr"/>
                      <a:r>
                        <a:rPr lang="en-CA" sz="2400" dirty="0" smtClean="0"/>
                        <a:t>Output</a:t>
                      </a:r>
                      <a:endParaRPr lang="en-US" sz="2400" dirty="0"/>
                    </a:p>
                  </a:txBody>
                  <a:tcPr/>
                </a:tc>
                <a:extLst>
                  <a:ext uri="{0D108BD9-81ED-4DB2-BD59-A6C34878D82A}">
                    <a16:rowId xmlns:a16="http://schemas.microsoft.com/office/drawing/2014/main" xmlns="" val="4236792033"/>
                  </a:ext>
                </a:extLst>
              </a:tr>
              <a:tr h="37084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print(</a:t>
                      </a:r>
                      <a:r>
                        <a:rPr kumimoji="0" lang="en-US" altLang="en-US" sz="24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"I have {0:d} </a:t>
                      </a:r>
                      <a:r>
                        <a:rPr kumimoji="0" lang="en-US" altLang="en-US" sz="24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cats"</a:t>
                      </a:r>
                      <a:r>
                        <a:rPr kumimoji="0" lang="en-US" altLang="en-US" sz="24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.format</a:t>
                      </a:r>
                      <a:r>
                        <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(6)) </a:t>
                      </a:r>
                      <a:endParaRPr kumimoji="0" lang="en-US" altLang="en-US" sz="5400" b="0" i="0" u="none" strike="noStrike" cap="none" normalizeH="0" baseline="0" dirty="0" smtClean="0">
                        <a:ln>
                          <a:noFill/>
                        </a:ln>
                        <a:solidFill>
                          <a:schemeClr val="tx1"/>
                        </a:solidFill>
                        <a:effectLst/>
                        <a:latin typeface="Arial" panose="020B0604020202020204" pitchFamily="34" charset="0"/>
                      </a:endParaRPr>
                    </a:p>
                  </a:txBody>
                  <a:tcPr/>
                </a:tc>
                <a:tc>
                  <a:txBody>
                    <a:bodyPr/>
                    <a:lstStyle/>
                    <a:p>
                      <a:pPr marL="0" marR="0" indent="0" algn="l" defTabSz="914088" rtl="0" eaLnBrk="1" fontAlgn="auto" latinLnBrk="0" hangingPunct="1">
                        <a:lnSpc>
                          <a:spcPct val="100000"/>
                        </a:lnSpc>
                        <a:spcBef>
                          <a:spcPts val="0"/>
                        </a:spcBef>
                        <a:spcAft>
                          <a:spcPts val="0"/>
                        </a:spcAft>
                        <a:buClrTx/>
                        <a:buSzTx/>
                        <a:buFontTx/>
                        <a:buNone/>
                        <a:tabLst/>
                        <a:defRPr/>
                      </a:pPr>
                      <a:r>
                        <a:rPr lang="en-CA" sz="2400" dirty="0" smtClean="0"/>
                        <a:t>I have 6 cats</a:t>
                      </a:r>
                    </a:p>
                  </a:txBody>
                  <a:tcPr/>
                </a:tc>
                <a:extLst>
                  <a:ext uri="{0D108BD9-81ED-4DB2-BD59-A6C34878D82A}">
                    <a16:rowId xmlns:a16="http://schemas.microsoft.com/office/drawing/2014/main" xmlns="" val="173323767"/>
                  </a:ext>
                </a:extLst>
              </a:tr>
              <a:tr h="37084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print(</a:t>
                      </a:r>
                      <a:r>
                        <a:rPr kumimoji="0" lang="en-US" altLang="en-US" sz="24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"I have {0:3d} </a:t>
                      </a:r>
                      <a:r>
                        <a:rPr kumimoji="0" lang="en-US" altLang="en-US" sz="24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cats"</a:t>
                      </a:r>
                      <a:r>
                        <a:rPr kumimoji="0" lang="en-US" altLang="en-US" sz="24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.format</a:t>
                      </a:r>
                      <a:r>
                        <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(6)) </a:t>
                      </a:r>
                      <a:endParaRPr kumimoji="0" lang="en-US" altLang="en-US" sz="5400" b="0" i="0" u="none" strike="noStrike" cap="none" normalizeH="0" baseline="0" dirty="0" smtClean="0">
                        <a:ln>
                          <a:noFill/>
                        </a:ln>
                        <a:solidFill>
                          <a:schemeClr val="tx1"/>
                        </a:solidFill>
                        <a:effectLst/>
                        <a:latin typeface="Arial" panose="020B0604020202020204" pitchFamily="34" charset="0"/>
                      </a:endParaRPr>
                    </a:p>
                  </a:txBody>
                  <a:tcPr/>
                </a:tc>
                <a:tc>
                  <a:txBody>
                    <a:bodyPr/>
                    <a:lstStyle/>
                    <a:p>
                      <a:pPr marL="0" marR="0" indent="0" algn="l" defTabSz="914088" rtl="0" eaLnBrk="1" fontAlgn="auto" latinLnBrk="0" hangingPunct="1">
                        <a:lnSpc>
                          <a:spcPct val="100000"/>
                        </a:lnSpc>
                        <a:spcBef>
                          <a:spcPts val="0"/>
                        </a:spcBef>
                        <a:spcAft>
                          <a:spcPts val="0"/>
                        </a:spcAft>
                        <a:buClrTx/>
                        <a:buSzTx/>
                        <a:buFontTx/>
                        <a:buNone/>
                        <a:tabLst/>
                        <a:defRPr/>
                      </a:pPr>
                      <a:r>
                        <a:rPr lang="en-CA" sz="2400" dirty="0" smtClean="0"/>
                        <a:t>I have    6 cats</a:t>
                      </a:r>
                    </a:p>
                  </a:txBody>
                  <a:tcPr/>
                </a:tc>
                <a:extLst>
                  <a:ext uri="{0D108BD9-81ED-4DB2-BD59-A6C34878D82A}">
                    <a16:rowId xmlns:a16="http://schemas.microsoft.com/office/drawing/2014/main" xmlns="" val="3917988680"/>
                  </a:ext>
                </a:extLst>
              </a:tr>
              <a:tr h="37084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print(</a:t>
                      </a:r>
                      <a:r>
                        <a:rPr kumimoji="0" lang="en-US" altLang="en-US" sz="24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"I have {0:03d} </a:t>
                      </a:r>
                      <a:r>
                        <a:rPr kumimoji="0" lang="en-US" altLang="en-US" sz="24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cats"</a:t>
                      </a:r>
                      <a:r>
                        <a:rPr kumimoji="0" lang="en-US" altLang="en-US" sz="24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.format</a:t>
                      </a:r>
                      <a:r>
                        <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(6)) </a:t>
                      </a:r>
                      <a:endParaRPr kumimoji="0" lang="en-US" altLang="en-US" sz="5400" b="0" i="0" u="none" strike="noStrike" cap="none" normalizeH="0" baseline="0" dirty="0" smtClean="0">
                        <a:ln>
                          <a:noFill/>
                        </a:ln>
                        <a:solidFill>
                          <a:schemeClr val="tx1"/>
                        </a:solidFill>
                        <a:effectLst/>
                        <a:latin typeface="Arial" panose="020B0604020202020204" pitchFamily="34" charset="0"/>
                      </a:endParaRPr>
                    </a:p>
                  </a:txBody>
                  <a:tcPr/>
                </a:tc>
                <a:tc>
                  <a:txBody>
                    <a:bodyPr/>
                    <a:lstStyle/>
                    <a:p>
                      <a:pPr marL="0" marR="0" indent="0" algn="l" defTabSz="914088" rtl="0" eaLnBrk="1" fontAlgn="auto" latinLnBrk="0" hangingPunct="1">
                        <a:lnSpc>
                          <a:spcPct val="100000"/>
                        </a:lnSpc>
                        <a:spcBef>
                          <a:spcPts val="0"/>
                        </a:spcBef>
                        <a:spcAft>
                          <a:spcPts val="0"/>
                        </a:spcAft>
                        <a:buClrTx/>
                        <a:buSzTx/>
                        <a:buFontTx/>
                        <a:buNone/>
                        <a:tabLst/>
                        <a:defRPr/>
                      </a:pPr>
                      <a:r>
                        <a:rPr lang="en-CA" sz="2400" dirty="0" smtClean="0"/>
                        <a:t>I have 006 cats</a:t>
                      </a:r>
                    </a:p>
                  </a:txBody>
                  <a:tcPr/>
                </a:tc>
                <a:extLst>
                  <a:ext uri="{0D108BD9-81ED-4DB2-BD59-A6C34878D82A}">
                    <a16:rowId xmlns:a16="http://schemas.microsoft.com/office/drawing/2014/main" xmlns="" val="3659282646"/>
                  </a:ext>
                </a:extLst>
              </a:tr>
              <a:tr h="37084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print(</a:t>
                      </a:r>
                      <a:r>
                        <a:rPr kumimoji="0" lang="en-US" altLang="en-US" sz="24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"I have {0:f} </a:t>
                      </a:r>
                      <a:r>
                        <a:rPr kumimoji="0" lang="en-US" altLang="en-US" sz="24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cats"</a:t>
                      </a:r>
                      <a:r>
                        <a:rPr kumimoji="0" lang="en-US" altLang="en-US" sz="24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.format</a:t>
                      </a:r>
                      <a:r>
                        <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(6)) </a:t>
                      </a:r>
                      <a:endParaRPr kumimoji="0" lang="en-US" altLang="en-US" sz="5400" b="0" i="0" u="none" strike="noStrike" cap="none" normalizeH="0" baseline="0" dirty="0" smtClean="0">
                        <a:ln>
                          <a:noFill/>
                        </a:ln>
                        <a:solidFill>
                          <a:schemeClr val="tx1"/>
                        </a:solidFill>
                        <a:effectLst/>
                        <a:latin typeface="Arial" panose="020B0604020202020204" pitchFamily="34" charset="0"/>
                      </a:endParaRPr>
                    </a:p>
                  </a:txBody>
                  <a:tcPr/>
                </a:tc>
                <a:tc>
                  <a:txBody>
                    <a:bodyPr/>
                    <a:lstStyle/>
                    <a:p>
                      <a:pPr marL="0" marR="0" indent="0" algn="l" defTabSz="914088" rtl="0" eaLnBrk="1" fontAlgn="auto" latinLnBrk="0" hangingPunct="1">
                        <a:lnSpc>
                          <a:spcPct val="100000"/>
                        </a:lnSpc>
                        <a:spcBef>
                          <a:spcPts val="0"/>
                        </a:spcBef>
                        <a:spcAft>
                          <a:spcPts val="0"/>
                        </a:spcAft>
                        <a:buClrTx/>
                        <a:buSzTx/>
                        <a:buFontTx/>
                        <a:buNone/>
                        <a:tabLst/>
                        <a:defRPr/>
                      </a:pPr>
                      <a:r>
                        <a:rPr lang="en-CA" sz="2400" dirty="0" smtClean="0"/>
                        <a:t>I have 6.000000 cats</a:t>
                      </a:r>
                    </a:p>
                  </a:txBody>
                  <a:tcPr/>
                </a:tc>
                <a:extLst>
                  <a:ext uri="{0D108BD9-81ED-4DB2-BD59-A6C34878D82A}">
                    <a16:rowId xmlns:a16="http://schemas.microsoft.com/office/drawing/2014/main" xmlns="" val="3087695988"/>
                  </a:ext>
                </a:extLst>
              </a:tr>
              <a:tr h="37084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print(</a:t>
                      </a:r>
                      <a:r>
                        <a:rPr kumimoji="0" lang="en-US" altLang="en-US" sz="24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"I have {0:.2f} </a:t>
                      </a:r>
                      <a:r>
                        <a:rPr kumimoji="0" lang="en-US" altLang="en-US" sz="24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cats"</a:t>
                      </a:r>
                      <a:r>
                        <a:rPr kumimoji="0" lang="en-US" altLang="en-US" sz="24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.format</a:t>
                      </a:r>
                      <a:r>
                        <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(6)) </a:t>
                      </a:r>
                      <a:endParaRPr kumimoji="0" lang="en-US" altLang="en-US" sz="5400" b="0" i="0" u="none" strike="noStrike" cap="none" normalizeH="0" baseline="0" dirty="0" smtClean="0">
                        <a:ln>
                          <a:noFill/>
                        </a:ln>
                        <a:solidFill>
                          <a:schemeClr val="tx1"/>
                        </a:solidFill>
                        <a:effectLst/>
                        <a:latin typeface="Arial" panose="020B0604020202020204" pitchFamily="34" charset="0"/>
                      </a:endParaRPr>
                    </a:p>
                  </a:txBody>
                  <a:tcPr/>
                </a:tc>
                <a:tc>
                  <a:txBody>
                    <a:bodyPr/>
                    <a:lstStyle/>
                    <a:p>
                      <a:pPr marL="0" marR="0" indent="0" algn="l" defTabSz="914088" rtl="0" eaLnBrk="1" fontAlgn="auto" latinLnBrk="0" hangingPunct="1">
                        <a:lnSpc>
                          <a:spcPct val="100000"/>
                        </a:lnSpc>
                        <a:spcBef>
                          <a:spcPts val="0"/>
                        </a:spcBef>
                        <a:spcAft>
                          <a:spcPts val="0"/>
                        </a:spcAft>
                        <a:buClrTx/>
                        <a:buSzTx/>
                        <a:buFontTx/>
                        <a:buNone/>
                        <a:tabLst/>
                        <a:defRPr/>
                      </a:pPr>
                      <a:r>
                        <a:rPr lang="en-CA" sz="2400" dirty="0" smtClean="0"/>
                        <a:t>I have 6.00 cats</a:t>
                      </a:r>
                    </a:p>
                  </a:txBody>
                  <a:tcPr/>
                </a:tc>
                <a:extLst>
                  <a:ext uri="{0D108BD9-81ED-4DB2-BD59-A6C34878D82A}">
                    <a16:rowId xmlns:a16="http://schemas.microsoft.com/office/drawing/2014/main" xmlns="" val="1983132832"/>
                  </a:ext>
                </a:extLst>
              </a:tr>
            </a:tbl>
          </a:graphicData>
        </a:graphic>
      </p:graphicFrame>
      <p:sp>
        <p:nvSpPr>
          <p:cNvPr id="11" name="Title 10"/>
          <p:cNvSpPr>
            <a:spLocks noGrp="1"/>
          </p:cNvSpPr>
          <p:nvPr>
            <p:ph type="title"/>
          </p:nvPr>
        </p:nvSpPr>
        <p:spPr/>
        <p:txBody>
          <a:bodyPr>
            <a:normAutofit fontScale="90000"/>
          </a:bodyPr>
          <a:lstStyle/>
          <a:p>
            <a:r>
              <a:rPr lang="en-CA" dirty="0" smtClean="0"/>
              <a:t>You can also use a format method to format numeric values</a:t>
            </a:r>
            <a:endParaRPr lang="en-US" dirty="0"/>
          </a:p>
        </p:txBody>
      </p:sp>
    </p:spTree>
    <p:extLst>
      <p:ext uri="{BB962C8B-B14F-4D97-AF65-F5344CB8AC3E}">
        <p14:creationId xmlns:p14="http://schemas.microsoft.com/office/powerpoint/2010/main" val="268147026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Formatting numeric values</a:t>
            </a:r>
            <a:endParaRPr lang="en-US" dirty="0"/>
          </a:p>
        </p:txBody>
      </p:sp>
    </p:spTree>
    <p:extLst>
      <p:ext uri="{BB962C8B-B14F-4D97-AF65-F5344CB8AC3E}">
        <p14:creationId xmlns:p14="http://schemas.microsoft.com/office/powerpoint/2010/main" val="20021887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1485901" y="1930400"/>
            <a:ext cx="3162300" cy="3598780"/>
          </a:xfrm>
        </p:spPr>
      </p:pic>
      <p:sp>
        <p:nvSpPr>
          <p:cNvPr id="6" name="Content Placeholder 5"/>
          <p:cNvSpPr>
            <a:spLocks noGrp="1"/>
          </p:cNvSpPr>
          <p:nvPr>
            <p:ph sz="quarter" idx="4"/>
          </p:nvPr>
        </p:nvSpPr>
        <p:spPr/>
        <p:txBody>
          <a:bodyPr/>
          <a:lstStyle/>
          <a:p>
            <a:r>
              <a:rPr lang="en-CA" dirty="0" smtClean="0"/>
              <a:t>Sometimes commands are too long to fit on a single line</a:t>
            </a:r>
          </a:p>
          <a:p>
            <a:r>
              <a:rPr lang="en-CA" dirty="0" smtClean="0"/>
              <a:t>You can use a “\” to indicate a command continues on the next line</a:t>
            </a:r>
          </a:p>
          <a:p>
            <a:pPr marL="0" lvl="0" indent="0">
              <a:buNone/>
            </a:pPr>
            <a:endParaRPr lang="en-US" altLang="en-US" b="0" dirty="0" smtClean="0">
              <a:solidFill>
                <a:srgbClr val="000000"/>
              </a:solidFill>
              <a:latin typeface="Consolas" panose="020B0609020204030204" pitchFamily="49" charset="0"/>
              <a:cs typeface="Consolas" panose="020B0609020204030204" pitchFamily="49" charset="0"/>
            </a:endParaRPr>
          </a:p>
          <a:p>
            <a:pPr marL="0" lvl="0" indent="0">
              <a:buNone/>
            </a:pPr>
            <a:r>
              <a:rPr lang="en-US" altLang="en-US" b="0" dirty="0" smtClean="0">
                <a:solidFill>
                  <a:srgbClr val="000000"/>
                </a:solidFill>
                <a:latin typeface="Consolas" panose="020B0609020204030204" pitchFamily="49" charset="0"/>
                <a:cs typeface="Consolas" panose="020B0609020204030204" pitchFamily="49" charset="0"/>
              </a:rPr>
              <a:t>total</a:t>
            </a:r>
            <a:r>
              <a:rPr lang="en-US" altLang="en-US" b="0" dirty="0">
                <a:solidFill>
                  <a:srgbClr val="000000"/>
                </a:solidFill>
                <a:latin typeface="Consolas" panose="020B0609020204030204" pitchFamily="49" charset="0"/>
                <a:cs typeface="Consolas" panose="020B0609020204030204" pitchFamily="49" charset="0"/>
              </a:rPr>
              <a:t> = 5 + 6 + 8 \     </a:t>
            </a:r>
            <a:r>
              <a:rPr lang="en-US" altLang="en-US" b="0" dirty="0" smtClean="0">
                <a:solidFill>
                  <a:srgbClr val="000000"/>
                </a:solidFill>
                <a:latin typeface="Consolas" panose="020B0609020204030204" pitchFamily="49" charset="0"/>
                <a:cs typeface="Consolas" panose="020B0609020204030204" pitchFamily="49" charset="0"/>
              </a:rPr>
              <a:t>	+</a:t>
            </a:r>
            <a:r>
              <a:rPr lang="en-US" altLang="en-US" b="0" dirty="0">
                <a:solidFill>
                  <a:srgbClr val="000000"/>
                </a:solidFill>
                <a:latin typeface="Consolas" panose="020B0609020204030204" pitchFamily="49" charset="0"/>
                <a:cs typeface="Consolas" panose="020B0609020204030204" pitchFamily="49" charset="0"/>
              </a:rPr>
              <a:t> 6 + 2</a:t>
            </a:r>
            <a:endParaRPr lang="en-US" altLang="en-US" sz="6600" b="0" dirty="0">
              <a:latin typeface="Arial" panose="020B0604020202020204" pitchFamily="34" charset="0"/>
            </a:endParaRPr>
          </a:p>
          <a:p>
            <a:endParaRPr lang="en-US" dirty="0"/>
          </a:p>
        </p:txBody>
      </p:sp>
      <p:sp>
        <p:nvSpPr>
          <p:cNvPr id="4" name="Title 3"/>
          <p:cNvSpPr>
            <a:spLocks noGrp="1"/>
          </p:cNvSpPr>
          <p:nvPr>
            <p:ph type="title"/>
          </p:nvPr>
        </p:nvSpPr>
        <p:spPr/>
        <p:txBody>
          <a:bodyPr/>
          <a:lstStyle/>
          <a:p>
            <a:r>
              <a:rPr lang="en-CA" dirty="0" smtClean="0"/>
              <a:t>Geek Tip!</a:t>
            </a:r>
            <a:endParaRPr lang="en-US" dirty="0"/>
          </a:p>
        </p:txBody>
      </p:sp>
    </p:spTree>
    <p:extLst>
      <p:ext uri="{BB962C8B-B14F-4D97-AF65-F5344CB8AC3E}">
        <p14:creationId xmlns:p14="http://schemas.microsoft.com/office/powerpoint/2010/main" val="23714869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p:txBody>
          <a:bodyPr/>
          <a:lstStyle/>
          <a:p>
            <a:r>
              <a:rPr lang="en-US" dirty="0" smtClean="0"/>
              <a:t>Inputting numbers</a:t>
            </a:r>
            <a:endParaRPr lang="en-US" dirty="0"/>
          </a:p>
        </p:txBody>
      </p:sp>
      <p:sp>
        <p:nvSpPr>
          <p:cNvPr id="5" name="Subtitle 4"/>
          <p:cNvSpPr>
            <a:spLocks noGrp="1"/>
          </p:cNvSpPr>
          <p:nvPr>
            <p:ph type="subTitle" idx="1"/>
          </p:nvPr>
        </p:nvSpPr>
        <p:spPr/>
        <p:txBody>
          <a:bodyPr/>
          <a:lstStyle/>
          <a:p>
            <a:endParaRPr lang="en-US"/>
          </a:p>
        </p:txBody>
      </p:sp>
    </p:spTree>
    <p:extLst>
      <p:ext uri="{BB962C8B-B14F-4D97-AF65-F5344CB8AC3E}">
        <p14:creationId xmlns:p14="http://schemas.microsoft.com/office/powerpoint/2010/main" val="11590362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CA" dirty="0" smtClean="0"/>
              <a:t>Asking a user to enter the numbers</a:t>
            </a:r>
            <a:endParaRPr lang="en-US" dirty="0"/>
          </a:p>
        </p:txBody>
      </p:sp>
    </p:spTree>
    <p:extLst>
      <p:ext uri="{BB962C8B-B14F-4D97-AF65-F5344CB8AC3E}">
        <p14:creationId xmlns:p14="http://schemas.microsoft.com/office/powerpoint/2010/main" val="40441623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Why did we get the wrong answer when we ask the user to enter their bonus and salary values?</a:t>
            </a:r>
            <a:endParaRPr lang="en-US" dirty="0"/>
          </a:p>
        </p:txBody>
      </p:sp>
      <p:sp>
        <p:nvSpPr>
          <p:cNvPr id="5" name="Rectangle 1"/>
          <p:cNvSpPr>
            <a:spLocks noChangeArrowheads="1"/>
          </p:cNvSpPr>
          <p:nvPr/>
        </p:nvSpPr>
        <p:spPr bwMode="auto">
          <a:xfrm>
            <a:off x="838200" y="2256512"/>
            <a:ext cx="184731" cy="52322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
        <p:nvSpPr>
          <p:cNvPr id="4" name="Rectangle 1"/>
          <p:cNvSpPr>
            <a:spLocks noChangeArrowheads="1"/>
          </p:cNvSpPr>
          <p:nvPr/>
        </p:nvSpPr>
        <p:spPr bwMode="auto">
          <a:xfrm>
            <a:off x="838200" y="1953355"/>
            <a:ext cx="9819861" cy="181588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salary = input(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"Please enter your salary: "</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bonus = input(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"Please enter your bonus: "</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payCheck</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salary + bonus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payCheck</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pic>
        <p:nvPicPr>
          <p:cNvPr id="7" name="Picture 6"/>
          <p:cNvPicPr>
            <a:picLocks noChangeAspect="1"/>
          </p:cNvPicPr>
          <p:nvPr/>
        </p:nvPicPr>
        <p:blipFill>
          <a:blip r:embed="rId3"/>
          <a:stretch>
            <a:fillRect/>
          </a:stretch>
        </p:blipFill>
        <p:spPr>
          <a:xfrm>
            <a:off x="838201" y="4031905"/>
            <a:ext cx="10515600" cy="2304790"/>
          </a:xfrm>
          <a:prstGeom prst="rect">
            <a:avLst/>
          </a:prstGeom>
        </p:spPr>
      </p:pic>
      <p:sp>
        <p:nvSpPr>
          <p:cNvPr id="8" name="TextBox 7"/>
          <p:cNvSpPr txBox="1"/>
          <p:nvPr/>
        </p:nvSpPr>
        <p:spPr>
          <a:xfrm rot="20036702">
            <a:off x="3075362" y="2974097"/>
            <a:ext cx="7353167" cy="1200329"/>
          </a:xfrm>
          <a:prstGeom prst="rect">
            <a:avLst/>
          </a:prstGeom>
          <a:solidFill>
            <a:schemeClr val="bg1"/>
          </a:solidFill>
        </p:spPr>
        <p:txBody>
          <a:bodyPr wrap="none" rtlCol="0">
            <a:spAutoFit/>
          </a:bodyPr>
          <a:lstStyle/>
          <a:p>
            <a:r>
              <a:rPr lang="en-CA" sz="7200" dirty="0" smtClean="0"/>
              <a:t>What went wrong?</a:t>
            </a:r>
            <a:endParaRPr lang="en-US" sz="7200" dirty="0"/>
          </a:p>
        </p:txBody>
      </p:sp>
    </p:spTree>
    <p:extLst>
      <p:ext uri="{BB962C8B-B14F-4D97-AF65-F5344CB8AC3E}">
        <p14:creationId xmlns:p14="http://schemas.microsoft.com/office/powerpoint/2010/main" val="13295243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Here is a hint: The input statement returns strings</a:t>
            </a:r>
            <a:endParaRPr lang="en-US" dirty="0"/>
          </a:p>
        </p:txBody>
      </p:sp>
      <p:sp>
        <p:nvSpPr>
          <p:cNvPr id="5" name="Rectangle 1"/>
          <p:cNvSpPr>
            <a:spLocks noChangeArrowheads="1"/>
          </p:cNvSpPr>
          <p:nvPr/>
        </p:nvSpPr>
        <p:spPr bwMode="auto">
          <a:xfrm>
            <a:off x="838200" y="2256512"/>
            <a:ext cx="184731" cy="52322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
        <p:nvSpPr>
          <p:cNvPr id="6" name="Rectangle 1"/>
          <p:cNvSpPr>
            <a:spLocks noChangeArrowheads="1"/>
          </p:cNvSpPr>
          <p:nvPr/>
        </p:nvSpPr>
        <p:spPr bwMode="auto">
          <a:xfrm>
            <a:off x="838200" y="1690688"/>
            <a:ext cx="5311069" cy="181588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salary =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'5000'</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bonus =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'500'</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payCheck</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salary + bonus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payCheck</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pic>
        <p:nvPicPr>
          <p:cNvPr id="7" name="Picture 6"/>
          <p:cNvPicPr>
            <a:picLocks noChangeAspect="1"/>
          </p:cNvPicPr>
          <p:nvPr/>
        </p:nvPicPr>
        <p:blipFill>
          <a:blip r:embed="rId3"/>
          <a:stretch>
            <a:fillRect/>
          </a:stretch>
        </p:blipFill>
        <p:spPr>
          <a:xfrm>
            <a:off x="838201" y="4031905"/>
            <a:ext cx="10515600" cy="2304790"/>
          </a:xfrm>
          <a:prstGeom prst="rect">
            <a:avLst/>
          </a:prstGeom>
        </p:spPr>
      </p:pic>
    </p:spTree>
    <p:extLst>
      <p:ext uri="{BB962C8B-B14F-4D97-AF65-F5344CB8AC3E}">
        <p14:creationId xmlns:p14="http://schemas.microsoft.com/office/powerpoint/2010/main" val="33100074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559928"/>
          </a:xfrm>
        </p:spPr>
        <p:txBody>
          <a:bodyPr>
            <a:normAutofit fontScale="90000"/>
          </a:bodyPr>
          <a:lstStyle/>
          <a:p>
            <a:r>
              <a:rPr lang="en-CA" dirty="0" smtClean="0"/>
              <a:t>The program thought salary and bonus were strings so it concatenated instead of adding</a:t>
            </a:r>
            <a:endParaRPr lang="en-US" dirty="0"/>
          </a:p>
        </p:txBody>
      </p:sp>
      <p:sp>
        <p:nvSpPr>
          <p:cNvPr id="5" name="Rectangle 1"/>
          <p:cNvSpPr>
            <a:spLocks noChangeArrowheads="1"/>
          </p:cNvSpPr>
          <p:nvPr/>
        </p:nvSpPr>
        <p:spPr bwMode="auto">
          <a:xfrm>
            <a:off x="838200" y="2256512"/>
            <a:ext cx="184731" cy="52322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
        <p:nvSpPr>
          <p:cNvPr id="6" name="Rectangle 1"/>
          <p:cNvSpPr>
            <a:spLocks noChangeArrowheads="1"/>
          </p:cNvSpPr>
          <p:nvPr/>
        </p:nvSpPr>
        <p:spPr bwMode="auto">
          <a:xfrm>
            <a:off x="838200" y="2070538"/>
            <a:ext cx="5311069" cy="181588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salary =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5000</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bonus =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500</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payCheck</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salary + bonus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payCheck</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pic>
        <p:nvPicPr>
          <p:cNvPr id="3" name="Picture 2"/>
          <p:cNvPicPr>
            <a:picLocks noChangeAspect="1"/>
          </p:cNvPicPr>
          <p:nvPr/>
        </p:nvPicPr>
        <p:blipFill>
          <a:blip r:embed="rId3"/>
          <a:stretch>
            <a:fillRect/>
          </a:stretch>
        </p:blipFill>
        <p:spPr>
          <a:xfrm>
            <a:off x="838200" y="4031905"/>
            <a:ext cx="10211094" cy="2304790"/>
          </a:xfrm>
          <a:prstGeom prst="rect">
            <a:avLst/>
          </a:prstGeom>
        </p:spPr>
      </p:pic>
    </p:spTree>
    <p:extLst>
      <p:ext uri="{BB962C8B-B14F-4D97-AF65-F5344CB8AC3E}">
        <p14:creationId xmlns:p14="http://schemas.microsoft.com/office/powerpoint/2010/main" val="199568134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en-US" dirty="0"/>
          </a:p>
        </p:txBody>
      </p:sp>
      <p:sp>
        <p:nvSpPr>
          <p:cNvPr id="5" name="Rectangle 1"/>
          <p:cNvSpPr>
            <a:spLocks noChangeArrowheads="1"/>
          </p:cNvSpPr>
          <p:nvPr/>
        </p:nvSpPr>
        <p:spPr bwMode="auto">
          <a:xfrm>
            <a:off x="838200" y="2256512"/>
            <a:ext cx="184731" cy="52322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
        <p:nvSpPr>
          <p:cNvPr id="3" name="TextBox 2"/>
          <p:cNvSpPr txBox="1"/>
          <p:nvPr/>
        </p:nvSpPr>
        <p:spPr>
          <a:xfrm>
            <a:off x="1022930" y="1871791"/>
            <a:ext cx="9505369" cy="1200329"/>
          </a:xfrm>
          <a:prstGeom prst="rect">
            <a:avLst/>
          </a:prstGeom>
          <a:noFill/>
        </p:spPr>
        <p:txBody>
          <a:bodyPr wrap="square" rtlCol="0">
            <a:spAutoFit/>
          </a:bodyPr>
          <a:lstStyle/>
          <a:p>
            <a:r>
              <a:rPr lang="en-CA" sz="3600" dirty="0" smtClean="0">
                <a:latin typeface="Segoe UI Light" panose="020B0502040204020203" pitchFamily="34" charset="0"/>
                <a:cs typeface="Segoe UI Light" panose="020B0502040204020203" pitchFamily="34" charset="0"/>
              </a:rPr>
              <a:t>We need a way to tell our program we want to treat values as a number instead of a string</a:t>
            </a:r>
            <a:endParaRPr lang="en-US" sz="3600" dirty="0">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val="14849205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CA" dirty="0" smtClean="0"/>
              <a:t>There are functions to convert from one </a:t>
            </a:r>
            <a:r>
              <a:rPr lang="en-CA" dirty="0" err="1" smtClean="0"/>
              <a:t>datatype</a:t>
            </a:r>
            <a:r>
              <a:rPr lang="en-CA" dirty="0" smtClean="0"/>
              <a:t> to another.</a:t>
            </a:r>
            <a:endParaRPr lang="en-US" dirty="0"/>
          </a:p>
        </p:txBody>
      </p:sp>
      <p:sp>
        <p:nvSpPr>
          <p:cNvPr id="11" name="TextBox 10"/>
          <p:cNvSpPr txBox="1"/>
          <p:nvPr/>
        </p:nvSpPr>
        <p:spPr>
          <a:xfrm>
            <a:off x="838200" y="3995678"/>
            <a:ext cx="10989364" cy="1200329"/>
          </a:xfrm>
          <a:prstGeom prst="rect">
            <a:avLst/>
          </a:prstGeom>
          <a:noFill/>
        </p:spPr>
        <p:txBody>
          <a:bodyPr wrap="square" rtlCol="0">
            <a:spAutoFit/>
          </a:bodyPr>
          <a:lstStyle/>
          <a:p>
            <a:r>
              <a:rPr lang="en-CA" sz="3600" dirty="0" smtClean="0">
                <a:latin typeface="Segoe UI Light" panose="020B0502040204020203" pitchFamily="34" charset="0"/>
                <a:cs typeface="Segoe UI Light" panose="020B0502040204020203" pitchFamily="34" charset="0"/>
              </a:rPr>
              <a:t>Which function should we use to fix our code?</a:t>
            </a:r>
          </a:p>
          <a:p>
            <a:endParaRPr lang="en-CA" sz="3600" dirty="0" smtClean="0"/>
          </a:p>
        </p:txBody>
      </p:sp>
      <p:sp>
        <p:nvSpPr>
          <p:cNvPr id="2" name="Rectangle 1"/>
          <p:cNvSpPr>
            <a:spLocks noChangeArrowheads="1"/>
          </p:cNvSpPr>
          <p:nvPr/>
        </p:nvSpPr>
        <p:spPr bwMode="auto">
          <a:xfrm>
            <a:off x="838200" y="1475246"/>
            <a:ext cx="10515600" cy="224676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pPr>
            <a:r>
              <a:rPr lang="en-US" altLang="en-US" sz="2800" dirty="0" err="1">
                <a:solidFill>
                  <a:srgbClr val="000000"/>
                </a:solidFill>
                <a:latin typeface="Consolas" panose="020B0609020204030204" pitchFamily="49" charset="0"/>
                <a:cs typeface="Consolas" panose="020B0609020204030204" pitchFamily="49" charset="0"/>
              </a:rPr>
              <a:t>i</a:t>
            </a:r>
            <a:r>
              <a:rPr lang="en-US" altLang="en-US" sz="2800" dirty="0" err="1" smtClean="0">
                <a:solidFill>
                  <a:srgbClr val="000000"/>
                </a:solidFill>
                <a:latin typeface="Consolas" panose="020B0609020204030204" pitchFamily="49" charset="0"/>
                <a:cs typeface="Consolas" panose="020B0609020204030204" pitchFamily="49" charset="0"/>
              </a:rPr>
              <a:t>nt</a:t>
            </a:r>
            <a:r>
              <a:rPr lang="en-US" altLang="en-US" sz="2800" dirty="0" smtClean="0">
                <a:solidFill>
                  <a:srgbClr val="000000"/>
                </a:solidFill>
                <a:latin typeface="Consolas" panose="020B0609020204030204" pitchFamily="49" charset="0"/>
                <a:cs typeface="Consolas" panose="020B0609020204030204" pitchFamily="49" charset="0"/>
              </a:rPr>
              <a:t>(value) 	converts to an integer</a:t>
            </a:r>
          </a:p>
          <a:p>
            <a:pPr lvl="0" eaLnBrk="0" fontAlgn="base" hangingPunct="0">
              <a:spcBef>
                <a:spcPct val="0"/>
              </a:spcBef>
              <a:spcAft>
                <a:spcPct val="0"/>
              </a:spcAft>
            </a:pPr>
            <a:r>
              <a:rPr lang="en-CA" altLang="en-US" sz="2800" dirty="0" smtClean="0">
                <a:solidFill>
                  <a:srgbClr val="000000"/>
                </a:solidFill>
                <a:latin typeface="Consolas" panose="020B0609020204030204" pitchFamily="49" charset="0"/>
                <a:cs typeface="Consolas" panose="020B0609020204030204" pitchFamily="49" charset="0"/>
              </a:rPr>
              <a:t>long(value) 	converts to a long integer</a:t>
            </a:r>
            <a:endParaRPr lang="en-US" altLang="en-US" sz="2800" dirty="0" smtClean="0">
              <a:solidFill>
                <a:srgbClr val="000000"/>
              </a:solidFill>
              <a:latin typeface="Consolas" panose="020B0609020204030204" pitchFamily="49" charset="0"/>
              <a:cs typeface="Consolas" panose="020B0609020204030204" pitchFamily="49" charset="0"/>
            </a:endParaRPr>
          </a:p>
          <a:p>
            <a:pPr lvl="0" eaLnBrk="0" fontAlgn="base" hangingPunct="0">
              <a:spcBef>
                <a:spcPct val="0"/>
              </a:spcBef>
              <a:spcAft>
                <a:spcPct val="0"/>
              </a:spcAft>
            </a:pPr>
            <a:r>
              <a:rPr lang="en-CA" altLang="en-US" sz="2800" dirty="0">
                <a:solidFill>
                  <a:srgbClr val="000000"/>
                </a:solidFill>
                <a:latin typeface="Consolas" panose="020B0609020204030204" pitchFamily="49" charset="0"/>
                <a:cs typeface="Consolas" panose="020B0609020204030204" pitchFamily="49" charset="0"/>
              </a:rPr>
              <a:t>f</a:t>
            </a:r>
            <a:r>
              <a:rPr kumimoji="0" lang="en-CA"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loat(value) 	converts</a:t>
            </a:r>
            <a:r>
              <a:rPr kumimoji="0" lang="en-CA" altLang="en-US" sz="2800" b="0" i="0" u="none" strike="noStrike" cap="none" normalizeH="0" dirty="0" smtClean="0">
                <a:ln>
                  <a:noFill/>
                </a:ln>
                <a:solidFill>
                  <a:srgbClr val="000000"/>
                </a:solidFill>
                <a:effectLst/>
                <a:latin typeface="Consolas" panose="020B0609020204030204" pitchFamily="49" charset="0"/>
                <a:cs typeface="Consolas" panose="020B0609020204030204" pitchFamily="49" charset="0"/>
              </a:rPr>
              <a:t> to a floating number </a:t>
            </a:r>
          </a:p>
          <a:p>
            <a:pPr lvl="0" eaLnBrk="0" fontAlgn="base" hangingPunct="0">
              <a:spcBef>
                <a:spcPct val="0"/>
              </a:spcBef>
              <a:spcAft>
                <a:spcPct val="0"/>
              </a:spcAft>
            </a:pPr>
            <a:r>
              <a:rPr lang="en-CA" altLang="en-US" sz="2800" dirty="0">
                <a:solidFill>
                  <a:srgbClr val="000000"/>
                </a:solidFill>
                <a:latin typeface="Consolas" panose="020B0609020204030204" pitchFamily="49" charset="0"/>
                <a:cs typeface="Consolas" panose="020B0609020204030204" pitchFamily="49" charset="0"/>
              </a:rPr>
              <a:t>	</a:t>
            </a:r>
            <a:r>
              <a:rPr kumimoji="0" lang="en-CA" altLang="en-US" sz="2800" b="0" i="0" u="none" strike="noStrike" cap="none" normalizeH="0" dirty="0" smtClean="0">
                <a:ln>
                  <a:noFill/>
                </a:ln>
                <a:solidFill>
                  <a:srgbClr val="000000"/>
                </a:solidFill>
                <a:effectLst/>
                <a:latin typeface="Consolas" panose="020B0609020204030204" pitchFamily="49" charset="0"/>
                <a:cs typeface="Consolas" panose="020B0609020204030204" pitchFamily="49" charset="0"/>
              </a:rPr>
              <a:t>(i.e. a number that can hold decimal places)</a:t>
            </a:r>
          </a:p>
          <a:p>
            <a:pPr lvl="0" eaLnBrk="0" fontAlgn="base" hangingPunct="0">
              <a:spcBef>
                <a:spcPct val="0"/>
              </a:spcBef>
              <a:spcAft>
                <a:spcPct val="0"/>
              </a:spcAft>
            </a:pPr>
            <a:r>
              <a:rPr lang="en-CA" altLang="en-US" sz="2800" baseline="0" dirty="0" err="1" smtClean="0">
                <a:solidFill>
                  <a:srgbClr val="000000"/>
                </a:solidFill>
                <a:latin typeface="Consolas" panose="020B0609020204030204" pitchFamily="49" charset="0"/>
                <a:cs typeface="Consolas" panose="020B0609020204030204" pitchFamily="49" charset="0"/>
              </a:rPr>
              <a:t>str</a:t>
            </a:r>
            <a:r>
              <a:rPr lang="en-CA" altLang="en-US" sz="2800" baseline="0" dirty="0" smtClean="0">
                <a:solidFill>
                  <a:srgbClr val="000000"/>
                </a:solidFill>
                <a:latin typeface="Consolas" panose="020B0609020204030204" pitchFamily="49" charset="0"/>
                <a:cs typeface="Consolas" panose="020B0609020204030204" pitchFamily="49" charset="0"/>
              </a:rPr>
              <a:t>(value) 	converts</a:t>
            </a:r>
            <a:r>
              <a:rPr lang="en-CA" altLang="en-US" sz="2800" dirty="0" smtClean="0">
                <a:solidFill>
                  <a:srgbClr val="000000"/>
                </a:solidFill>
                <a:latin typeface="Consolas" panose="020B0609020204030204" pitchFamily="49" charset="0"/>
                <a:cs typeface="Consolas" panose="020B0609020204030204" pitchFamily="49" charset="0"/>
              </a:rPr>
              <a:t> to a string</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8271937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smtClean="0"/>
              <a:t>Many problems we have to solve involve math</a:t>
            </a:r>
            <a:endParaRPr lang="en-US" dirty="0"/>
          </a:p>
        </p:txBody>
      </p:sp>
      <p:sp>
        <p:nvSpPr>
          <p:cNvPr id="5" name="Content Placeholder 4"/>
          <p:cNvSpPr>
            <a:spLocks noGrp="1"/>
          </p:cNvSpPr>
          <p:nvPr>
            <p:ph sz="quarter" idx="10"/>
          </p:nvPr>
        </p:nvSpPr>
        <p:spPr/>
        <p:txBody>
          <a:bodyPr/>
          <a:lstStyle/>
          <a:p>
            <a:r>
              <a:rPr lang="en-CA" dirty="0" smtClean="0"/>
              <a:t>How much will I pay monthly on a mortgage?</a:t>
            </a:r>
          </a:p>
          <a:p>
            <a:r>
              <a:rPr lang="en-CA" dirty="0" smtClean="0"/>
              <a:t>How much will this cost when I add taxes?</a:t>
            </a:r>
          </a:p>
          <a:p>
            <a:r>
              <a:rPr lang="en-CA" dirty="0" smtClean="0"/>
              <a:t>How much milk do I need to use in this recipe if I want to double the recipe?</a:t>
            </a:r>
          </a:p>
          <a:p>
            <a:pPr marL="0" indent="0">
              <a:buNone/>
            </a:pPr>
            <a:endParaRPr lang="en-US" dirty="0"/>
          </a:p>
        </p:txBody>
      </p:sp>
    </p:spTree>
    <p:extLst>
      <p:ext uri="{BB962C8B-B14F-4D97-AF65-F5344CB8AC3E}">
        <p14:creationId xmlns:p14="http://schemas.microsoft.com/office/powerpoint/2010/main" val="24492722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CA" dirty="0" smtClean="0"/>
              <a:t>If we convert the string to a float we get the desired result</a:t>
            </a:r>
            <a:endParaRPr lang="en-US" dirty="0"/>
          </a:p>
        </p:txBody>
      </p:sp>
      <p:sp>
        <p:nvSpPr>
          <p:cNvPr id="11" name="TextBox 10"/>
          <p:cNvSpPr txBox="1"/>
          <p:nvPr/>
        </p:nvSpPr>
        <p:spPr>
          <a:xfrm>
            <a:off x="838200" y="3995678"/>
            <a:ext cx="10989364" cy="1200329"/>
          </a:xfrm>
          <a:prstGeom prst="rect">
            <a:avLst/>
          </a:prstGeom>
          <a:noFill/>
        </p:spPr>
        <p:txBody>
          <a:bodyPr wrap="square" rtlCol="0">
            <a:spAutoFit/>
          </a:bodyPr>
          <a:lstStyle/>
          <a:p>
            <a:r>
              <a:rPr lang="en-CA" sz="3600" dirty="0" smtClean="0"/>
              <a:t>What do you think will happen if someone types “BOB” as their salary?</a:t>
            </a:r>
          </a:p>
        </p:txBody>
      </p:sp>
      <p:sp>
        <p:nvSpPr>
          <p:cNvPr id="2" name="Rectangle 1"/>
          <p:cNvSpPr>
            <a:spLocks noChangeArrowheads="1"/>
          </p:cNvSpPr>
          <p:nvPr/>
        </p:nvSpPr>
        <p:spPr bwMode="auto">
          <a:xfrm>
            <a:off x="838200" y="1475245"/>
            <a:ext cx="10770704" cy="224676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pPr>
            <a:r>
              <a:rPr lang="en-US" altLang="en-US" sz="2800" dirty="0">
                <a:solidFill>
                  <a:srgbClr val="000000"/>
                </a:solidFill>
                <a:latin typeface="Consolas" panose="020B0609020204030204" pitchFamily="49" charset="0"/>
                <a:cs typeface="Consolas" panose="020B0609020204030204" pitchFamily="49" charset="0"/>
              </a:rPr>
              <a:t>salary = input(</a:t>
            </a:r>
            <a:r>
              <a:rPr lang="en-US" altLang="en-US" sz="2800" dirty="0">
                <a:solidFill>
                  <a:srgbClr val="A31515"/>
                </a:solidFill>
                <a:latin typeface="Consolas" panose="020B0609020204030204" pitchFamily="49" charset="0"/>
                <a:cs typeface="Consolas" panose="020B0609020204030204" pitchFamily="49" charset="0"/>
              </a:rPr>
              <a:t>"Please enter your salary: "</a:t>
            </a:r>
            <a:r>
              <a:rPr lang="en-US" altLang="en-US" sz="2800" dirty="0">
                <a:solidFill>
                  <a:srgbClr val="000000"/>
                </a:solidFill>
                <a:latin typeface="Consolas" panose="020B0609020204030204" pitchFamily="49" charset="0"/>
                <a:cs typeface="Consolas" panose="020B0609020204030204" pitchFamily="49" charset="0"/>
              </a:rPr>
              <a:t>)</a:t>
            </a:r>
          </a:p>
          <a:p>
            <a:pPr lvl="0" eaLnBrk="0" fontAlgn="base" hangingPunct="0">
              <a:spcBef>
                <a:spcPct val="0"/>
              </a:spcBef>
              <a:spcAft>
                <a:spcPct val="0"/>
              </a:spcAft>
            </a:pPr>
            <a:r>
              <a:rPr lang="en-US" altLang="en-US" sz="2800" dirty="0">
                <a:solidFill>
                  <a:srgbClr val="000000"/>
                </a:solidFill>
                <a:latin typeface="Consolas" panose="020B0609020204030204" pitchFamily="49" charset="0"/>
                <a:cs typeface="Consolas" panose="020B0609020204030204" pitchFamily="49" charset="0"/>
              </a:rPr>
              <a:t>bonus = input(</a:t>
            </a:r>
            <a:r>
              <a:rPr lang="en-US" altLang="en-US" sz="2800" dirty="0">
                <a:solidFill>
                  <a:srgbClr val="A31515"/>
                </a:solidFill>
                <a:latin typeface="Consolas" panose="020B0609020204030204" pitchFamily="49" charset="0"/>
                <a:cs typeface="Consolas" panose="020B0609020204030204" pitchFamily="49" charset="0"/>
              </a:rPr>
              <a:t>"Please enter your bonus: </a:t>
            </a:r>
            <a:r>
              <a:rPr lang="en-US" altLang="en-US" sz="2800" dirty="0" smtClean="0">
                <a:solidFill>
                  <a:srgbClr val="A31515"/>
                </a:solidFill>
                <a:latin typeface="Consolas" panose="020B0609020204030204" pitchFamily="49" charset="0"/>
                <a:cs typeface="Consolas" panose="020B0609020204030204" pitchFamily="49" charset="0"/>
              </a:rPr>
              <a:t>"</a:t>
            </a:r>
            <a:r>
              <a:rPr lang="en-US" altLang="en-US" sz="2800" dirty="0" smtClean="0">
                <a:solidFill>
                  <a:srgbClr val="000000"/>
                </a:solidFill>
                <a:latin typeface="Consolas" panose="020B0609020204030204" pitchFamily="49" charset="0"/>
                <a:cs typeface="Consolas" panose="020B0609020204030204" pitchFamily="49" charset="0"/>
              </a:rPr>
              <a:t>)</a:t>
            </a:r>
          </a:p>
          <a:p>
            <a:pPr eaLnBrk="0" fontAlgn="base" hangingPunct="0">
              <a:spcBef>
                <a:spcPct val="0"/>
              </a:spcBef>
              <a:spcAft>
                <a:spcPct val="0"/>
              </a:spcAft>
            </a:pPr>
            <a:r>
              <a:rPr lang="en-US" altLang="en-US" sz="2800" dirty="0" err="1">
                <a:solidFill>
                  <a:srgbClr val="000000"/>
                </a:solidFill>
                <a:latin typeface="Consolas" panose="020B0609020204030204" pitchFamily="49" charset="0"/>
                <a:cs typeface="Consolas" panose="020B0609020204030204" pitchFamily="49" charset="0"/>
              </a:rPr>
              <a:t>payCheck</a:t>
            </a:r>
            <a:r>
              <a:rPr lang="en-US" altLang="en-US" sz="2800" dirty="0">
                <a:solidFill>
                  <a:srgbClr val="000000"/>
                </a:solidFill>
                <a:latin typeface="Consolas" panose="020B0609020204030204" pitchFamily="49" charset="0"/>
                <a:cs typeface="Consolas" panose="020B0609020204030204" pitchFamily="49" charset="0"/>
              </a:rPr>
              <a:t> = </a:t>
            </a:r>
            <a:r>
              <a:rPr lang="en-US" altLang="en-US" sz="2800" dirty="0" smtClean="0">
                <a:solidFill>
                  <a:srgbClr val="000000"/>
                </a:solidFill>
                <a:latin typeface="Consolas" panose="020B0609020204030204" pitchFamily="49" charset="0"/>
                <a:cs typeface="Consolas" panose="020B0609020204030204" pitchFamily="49" charset="0"/>
              </a:rPr>
              <a:t>salary</a:t>
            </a:r>
            <a:r>
              <a:rPr lang="en-US" altLang="en-US" sz="2800" dirty="0">
                <a:solidFill>
                  <a:srgbClr val="000000"/>
                </a:solidFill>
                <a:latin typeface="Consolas" panose="020B0609020204030204" pitchFamily="49" charset="0"/>
                <a:cs typeface="Consolas" panose="020B0609020204030204" pitchFamily="49" charset="0"/>
              </a:rPr>
              <a:t> + </a:t>
            </a:r>
            <a:r>
              <a:rPr lang="en-US" altLang="en-US" sz="2800" dirty="0" smtClean="0">
                <a:solidFill>
                  <a:srgbClr val="000000"/>
                </a:solidFill>
                <a:latin typeface="Consolas" panose="020B0609020204030204" pitchFamily="49" charset="0"/>
                <a:cs typeface="Consolas" panose="020B0609020204030204" pitchFamily="49" charset="0"/>
              </a:rPr>
              <a:t>bonus</a:t>
            </a:r>
            <a:endParaRPr lang="en-US" altLang="en-US" sz="2800" dirty="0">
              <a:solidFill>
                <a:srgbClr val="000000"/>
              </a:solidFill>
              <a:latin typeface="Consolas" panose="020B0609020204030204" pitchFamily="49" charset="0"/>
              <a:cs typeface="Consolas" panose="020B0609020204030204" pitchFamily="49" charset="0"/>
            </a:endParaRPr>
          </a:p>
          <a:p>
            <a:pPr lvl="0" eaLnBrk="0" fontAlgn="base" hangingPunct="0">
              <a:spcBef>
                <a:spcPct val="0"/>
              </a:spcBef>
              <a:spcAft>
                <a:spcPct val="0"/>
              </a:spcAft>
            </a:pPr>
            <a:r>
              <a:rPr lang="en-US" altLang="en-US" sz="2800" dirty="0" err="1">
                <a:solidFill>
                  <a:srgbClr val="000000"/>
                </a:solidFill>
                <a:latin typeface="Consolas" panose="020B0609020204030204" pitchFamily="49" charset="0"/>
                <a:cs typeface="Consolas" panose="020B0609020204030204" pitchFamily="49" charset="0"/>
              </a:rPr>
              <a:t>payCheck</a:t>
            </a:r>
            <a:r>
              <a:rPr lang="en-US" altLang="en-US" sz="2800" dirty="0">
                <a:solidFill>
                  <a:srgbClr val="000000"/>
                </a:solidFill>
                <a:latin typeface="Consolas" panose="020B0609020204030204" pitchFamily="49" charset="0"/>
                <a:cs typeface="Consolas" panose="020B0609020204030204" pitchFamily="49" charset="0"/>
              </a:rPr>
              <a:t> = </a:t>
            </a:r>
            <a:r>
              <a:rPr lang="en-US" altLang="en-US" sz="2800" dirty="0" smtClean="0">
                <a:solidFill>
                  <a:srgbClr val="000000"/>
                </a:solidFill>
                <a:latin typeface="Consolas" panose="020B0609020204030204" pitchFamily="49" charset="0"/>
                <a:cs typeface="Consolas" panose="020B0609020204030204" pitchFamily="49" charset="0"/>
              </a:rPr>
              <a:t>float(salary)</a:t>
            </a:r>
            <a:r>
              <a:rPr lang="en-US" altLang="en-US" sz="2800" dirty="0">
                <a:solidFill>
                  <a:srgbClr val="000000"/>
                </a:solidFill>
                <a:latin typeface="Consolas" panose="020B0609020204030204" pitchFamily="49" charset="0"/>
                <a:cs typeface="Consolas" panose="020B0609020204030204" pitchFamily="49" charset="0"/>
              </a:rPr>
              <a:t> + </a:t>
            </a:r>
            <a:r>
              <a:rPr lang="en-US" altLang="en-US" sz="2800" dirty="0" smtClean="0">
                <a:solidFill>
                  <a:srgbClr val="000000"/>
                </a:solidFill>
                <a:latin typeface="Consolas" panose="020B0609020204030204" pitchFamily="49" charset="0"/>
                <a:cs typeface="Consolas" panose="020B0609020204030204" pitchFamily="49" charset="0"/>
              </a:rPr>
              <a:t>float(bonus)</a:t>
            </a:r>
            <a:endParaRPr lang="en-US" altLang="en-US" sz="2800" dirty="0">
              <a:solidFill>
                <a:srgbClr val="000000"/>
              </a:solidFill>
              <a:latin typeface="Consolas" panose="020B0609020204030204" pitchFamily="49" charset="0"/>
              <a:cs typeface="Consolas" panose="020B0609020204030204" pitchFamily="49" charset="0"/>
            </a:endParaRPr>
          </a:p>
          <a:p>
            <a:pPr lvl="0" eaLnBrk="0" fontAlgn="base" hangingPunct="0">
              <a:spcBef>
                <a:spcPct val="0"/>
              </a:spcBef>
              <a:spcAft>
                <a:spcPct val="0"/>
              </a:spcAft>
            </a:pPr>
            <a:r>
              <a:rPr lang="en-US" altLang="en-US" sz="2800" dirty="0">
                <a:solidFill>
                  <a:srgbClr val="0000FF"/>
                </a:solidFill>
                <a:latin typeface="Consolas" panose="020B0609020204030204" pitchFamily="49" charset="0"/>
                <a:cs typeface="Consolas" panose="020B0609020204030204" pitchFamily="49" charset="0"/>
              </a:rPr>
              <a:t>print</a:t>
            </a:r>
            <a:r>
              <a:rPr lang="en-US" altLang="en-US" sz="2800" dirty="0">
                <a:solidFill>
                  <a:srgbClr val="000000"/>
                </a:solidFill>
                <a:latin typeface="Consolas" panose="020B0609020204030204" pitchFamily="49" charset="0"/>
                <a:cs typeface="Consolas" panose="020B0609020204030204" pitchFamily="49" charset="0"/>
              </a:rPr>
              <a:t>(</a:t>
            </a:r>
            <a:r>
              <a:rPr lang="en-US" altLang="en-US" sz="2800" dirty="0" err="1">
                <a:solidFill>
                  <a:srgbClr val="000000"/>
                </a:solidFill>
                <a:latin typeface="Consolas" panose="020B0609020204030204" pitchFamily="49" charset="0"/>
                <a:cs typeface="Consolas" panose="020B0609020204030204" pitchFamily="49" charset="0"/>
              </a:rPr>
              <a:t>payCheck</a:t>
            </a:r>
            <a:r>
              <a:rPr lang="en-US" altLang="en-US" sz="2800" dirty="0">
                <a:solidFill>
                  <a:srgbClr val="000000"/>
                </a:solidFill>
                <a:latin typeface="Consolas" panose="020B0609020204030204" pitchFamily="49" charset="0"/>
                <a:cs typeface="Consolas" panose="020B0609020204030204" pitchFamily="49" charset="0"/>
              </a:rPr>
              <a:t>)</a:t>
            </a:r>
            <a:endParaRPr lang="en-US" altLang="en-US" sz="2800" dirty="0">
              <a:latin typeface="Arial" panose="020B0604020202020204" pitchFamily="34" charset="0"/>
            </a:endParaRPr>
          </a:p>
        </p:txBody>
      </p:sp>
      <p:sp>
        <p:nvSpPr>
          <p:cNvPr id="5" name="TextBox 4"/>
          <p:cNvSpPr txBox="1"/>
          <p:nvPr/>
        </p:nvSpPr>
        <p:spPr>
          <a:xfrm>
            <a:off x="838200" y="5084950"/>
            <a:ext cx="10989364" cy="1754326"/>
          </a:xfrm>
          <a:prstGeom prst="rect">
            <a:avLst/>
          </a:prstGeom>
          <a:noFill/>
        </p:spPr>
        <p:txBody>
          <a:bodyPr wrap="square" rtlCol="0">
            <a:spAutoFit/>
          </a:bodyPr>
          <a:lstStyle/>
          <a:p>
            <a:r>
              <a:rPr lang="en-CA" sz="3600" dirty="0" smtClean="0"/>
              <a:t>The code crashes because we can’t convert the string “BOB” into a numeric value. We will learn how to handle errors later!</a:t>
            </a:r>
          </a:p>
        </p:txBody>
      </p:sp>
    </p:spTree>
    <p:extLst>
      <p:ext uri="{BB962C8B-B14F-4D97-AF65-F5344CB8AC3E}">
        <p14:creationId xmlns:p14="http://schemas.microsoft.com/office/powerpoint/2010/main" val="1649369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3" end="3"/>
                                            </p:txEl>
                                          </p:spTgt>
                                        </p:tgtEl>
                                        <p:attrNameLst>
                                          <p:attrName>style.visibility</p:attrName>
                                        </p:attrNameLst>
                                      </p:cBhvr>
                                      <p:to>
                                        <p:strVal val="visible"/>
                                      </p:to>
                                    </p:set>
                                    <p:animEffect transition="in" filter="fade">
                                      <p:cBhvr>
                                        <p:cTn id="7" dur="500"/>
                                        <p:tgtEl>
                                          <p:spTgt spid="2">
                                            <p:txEl>
                                              <p:pRg st="3" end="3"/>
                                            </p:txEl>
                                          </p:spTgt>
                                        </p:tgtEl>
                                      </p:cBhvr>
                                    </p:animEffect>
                                  </p:childTnLst>
                                </p:cTn>
                              </p:par>
                              <p:par>
                                <p:cTn id="8" presetID="19" presetClass="emph" presetSubtype="0" fill="hold" nodeType="withEffect">
                                  <p:stCondLst>
                                    <p:cond delay="0"/>
                                  </p:stCondLst>
                                  <p:childTnLst>
                                    <p:animClr clrSpc="rgb" dir="cw">
                                      <p:cBhvr override="childStyle">
                                        <p:cTn id="9" dur="500" fill="hold"/>
                                        <p:tgtEl>
                                          <p:spTgt spid="2">
                                            <p:txEl>
                                              <p:pRg st="2" end="2"/>
                                            </p:txEl>
                                          </p:spTgt>
                                        </p:tgtEl>
                                        <p:attrNameLst>
                                          <p:attrName>style.color</p:attrName>
                                        </p:attrNameLst>
                                      </p:cBhvr>
                                      <p:to>
                                        <a:srgbClr val="C0C0C0"/>
                                      </p:to>
                                    </p:animClr>
                                    <p:animClr clrSpc="rgb" dir="cw">
                                      <p:cBhvr>
                                        <p:cTn id="10" dur="500" fill="hold"/>
                                        <p:tgtEl>
                                          <p:spTgt spid="2">
                                            <p:txEl>
                                              <p:pRg st="2" end="2"/>
                                            </p:txEl>
                                          </p:spTgt>
                                        </p:tgtEl>
                                        <p:attrNameLst>
                                          <p:attrName>fillcolor</p:attrName>
                                        </p:attrNameLst>
                                      </p:cBhvr>
                                      <p:to>
                                        <a:srgbClr val="C0C0C0"/>
                                      </p:to>
                                    </p:animClr>
                                    <p:set>
                                      <p:cBhvr>
                                        <p:cTn id="11" dur="500" fill="hold"/>
                                        <p:tgtEl>
                                          <p:spTgt spid="2">
                                            <p:txEl>
                                              <p:pRg st="2" end="2"/>
                                            </p:txEl>
                                          </p:spTgt>
                                        </p:tgtEl>
                                        <p:attrNameLst>
                                          <p:attrName>fill.type</p:attrName>
                                        </p:attrNameLst>
                                      </p:cBhvr>
                                      <p:to>
                                        <p:strVal val="solid"/>
                                      </p:to>
                                    </p:set>
                                    <p:set>
                                      <p:cBhvr>
                                        <p:cTn id="12" dur="500" fill="hold"/>
                                        <p:tgtEl>
                                          <p:spTgt spid="2">
                                            <p:txEl>
                                              <p:pRg st="2" end="2"/>
                                            </p:txEl>
                                          </p:spTgt>
                                        </p:tgtEl>
                                        <p:attrNameLst>
                                          <p:attrName>fill.on</p:attrName>
                                        </p:attrNameLst>
                                      </p:cBhvr>
                                      <p:to>
                                        <p:strVal val="tru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Changing the </a:t>
            </a:r>
            <a:r>
              <a:rPr lang="en-CA" dirty="0" err="1" smtClean="0"/>
              <a:t>datatype</a:t>
            </a:r>
            <a:endParaRPr lang="en-US" dirty="0"/>
          </a:p>
        </p:txBody>
      </p:sp>
    </p:spTree>
    <p:extLst>
      <p:ext uri="{BB962C8B-B14F-4D97-AF65-F5344CB8AC3E}">
        <p14:creationId xmlns:p14="http://schemas.microsoft.com/office/powerpoint/2010/main" val="7767158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Your Challenge – create a loan calculator</a:t>
            </a:r>
            <a:endParaRPr lang="en-US" dirty="0"/>
          </a:p>
        </p:txBody>
      </p:sp>
      <p:sp>
        <p:nvSpPr>
          <p:cNvPr id="3" name="Content Placeholder 2"/>
          <p:cNvSpPr>
            <a:spLocks noGrp="1"/>
          </p:cNvSpPr>
          <p:nvPr>
            <p:ph sz="quarter" idx="10"/>
          </p:nvPr>
        </p:nvSpPr>
        <p:spPr/>
        <p:txBody>
          <a:bodyPr/>
          <a:lstStyle/>
          <a:p>
            <a:r>
              <a:rPr lang="en-CA" dirty="0" smtClean="0"/>
              <a:t>Have the user enter the cost of the loan, the interest rate, and the number of years for the loan</a:t>
            </a:r>
          </a:p>
          <a:p>
            <a:r>
              <a:rPr lang="en-CA" dirty="0" smtClean="0"/>
              <a:t>Calculate monthly payments with the following formula</a:t>
            </a:r>
          </a:p>
          <a:p>
            <a:pPr marL="0" indent="0" algn="ctr">
              <a:buNone/>
            </a:pPr>
            <a:r>
              <a:rPr lang="en-CA" dirty="0" smtClean="0"/>
              <a:t>M = L[</a:t>
            </a:r>
            <a:r>
              <a:rPr lang="en-CA" dirty="0" err="1" smtClean="0"/>
              <a:t>i</a:t>
            </a:r>
            <a:r>
              <a:rPr lang="en-CA" dirty="0" smtClean="0"/>
              <a:t>(1+i)n] / [(1+i)n-1]</a:t>
            </a:r>
          </a:p>
          <a:p>
            <a:r>
              <a:rPr lang="en-CA" dirty="0" smtClean="0"/>
              <a:t>M = monthly payment</a:t>
            </a:r>
          </a:p>
          <a:p>
            <a:r>
              <a:rPr lang="en-CA" dirty="0" smtClean="0"/>
              <a:t>L = Loan amount </a:t>
            </a:r>
          </a:p>
          <a:p>
            <a:r>
              <a:rPr lang="en-CA" dirty="0" err="1" smtClean="0"/>
              <a:t>i</a:t>
            </a:r>
            <a:r>
              <a:rPr lang="en-CA" dirty="0" smtClean="0"/>
              <a:t> = interest rate (for an interest rate of 5%, </a:t>
            </a:r>
            <a:r>
              <a:rPr lang="en-CA" dirty="0" err="1" smtClean="0"/>
              <a:t>i</a:t>
            </a:r>
            <a:r>
              <a:rPr lang="en-CA" dirty="0" smtClean="0"/>
              <a:t> = 0.05)</a:t>
            </a:r>
          </a:p>
          <a:p>
            <a:r>
              <a:rPr lang="en-CA" dirty="0" smtClean="0"/>
              <a:t>n = number of payments</a:t>
            </a:r>
            <a:endParaRPr lang="en-US" dirty="0"/>
          </a:p>
        </p:txBody>
      </p:sp>
    </p:spTree>
    <p:extLst>
      <p:ext uri="{BB962C8B-B14F-4D97-AF65-F5344CB8AC3E}">
        <p14:creationId xmlns:p14="http://schemas.microsoft.com/office/powerpoint/2010/main" val="330309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2"/>
          </p:nvPr>
        </p:nvSpPr>
        <p:spPr/>
        <p:txBody>
          <a:bodyPr/>
          <a:lstStyle/>
          <a:p>
            <a:r>
              <a:rPr lang="en-CA" dirty="0" smtClean="0"/>
              <a:t>You can now solve mathematical problems with code!</a:t>
            </a:r>
            <a:endParaRPr lang="en-US" dirty="0"/>
          </a:p>
        </p:txBody>
      </p:sp>
      <p:pic>
        <p:nvPicPr>
          <p:cNvPr id="6" name="Content Placeholder 5"/>
          <p:cNvPicPr>
            <a:picLocks noGrp="1" noChangeAspect="1"/>
          </p:cNvPicPr>
          <p:nvPr>
            <p:ph sz="quarter" idx="4"/>
          </p:nvPr>
        </p:nvPicPr>
        <p:blipFill>
          <a:blip r:embed="rId3" cstate="print">
            <a:extLst>
              <a:ext uri="{28A0092B-C50C-407E-A947-70E740481C1C}">
                <a14:useLocalDpi xmlns:a14="http://schemas.microsoft.com/office/drawing/2010/main" val="0"/>
              </a:ext>
            </a:extLst>
          </a:blip>
          <a:stretch>
            <a:fillRect/>
          </a:stretch>
        </p:blipFill>
        <p:spPr>
          <a:xfrm>
            <a:off x="6872563" y="2019301"/>
            <a:ext cx="4268368" cy="3797300"/>
          </a:xfrm>
        </p:spPr>
      </p:pic>
      <p:sp>
        <p:nvSpPr>
          <p:cNvPr id="2" name="Title 1"/>
          <p:cNvSpPr>
            <a:spLocks noGrp="1"/>
          </p:cNvSpPr>
          <p:nvPr>
            <p:ph type="title"/>
          </p:nvPr>
        </p:nvSpPr>
        <p:spPr/>
        <p:txBody>
          <a:bodyPr/>
          <a:lstStyle/>
          <a:p>
            <a:r>
              <a:rPr lang="en-CA" dirty="0" smtClean="0"/>
              <a:t>Congratulations!</a:t>
            </a:r>
            <a:endParaRPr lang="en-US" dirty="0"/>
          </a:p>
        </p:txBody>
      </p:sp>
    </p:spTree>
    <p:extLst>
      <p:ext uri="{BB962C8B-B14F-4D97-AF65-F5344CB8AC3E}">
        <p14:creationId xmlns:p14="http://schemas.microsoft.com/office/powerpoint/2010/main" val="98244235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6061712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So it’s important to be able to store and manipulate numbers as well as strings</a:t>
            </a:r>
            <a:endParaRPr lang="en-US" dirty="0"/>
          </a:p>
        </p:txBody>
      </p:sp>
      <p:sp>
        <p:nvSpPr>
          <p:cNvPr id="4" name="Rectangle 1"/>
          <p:cNvSpPr>
            <a:spLocks noChangeArrowheads="1"/>
          </p:cNvSpPr>
          <p:nvPr/>
        </p:nvSpPr>
        <p:spPr bwMode="auto">
          <a:xfrm>
            <a:off x="838200" y="1962150"/>
            <a:ext cx="2353529" cy="95410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age = 42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(age) </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05322223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You can perform math operations on numeric values or on variables containing numeric values</a:t>
            </a:r>
            <a:endParaRPr lang="en-US" dirty="0"/>
          </a:p>
        </p:txBody>
      </p:sp>
      <p:sp>
        <p:nvSpPr>
          <p:cNvPr id="5" name="Rectangle 2"/>
          <p:cNvSpPr>
            <a:spLocks noGrp="1" noChangeArrowheads="1"/>
          </p:cNvSpPr>
          <p:nvPr>
            <p:ph sz="quarter" idx="10"/>
          </p:nvPr>
        </p:nvSpPr>
        <p:spPr bwMode="auto">
          <a:xfrm>
            <a:off x="838200" y="2090797"/>
            <a:ext cx="7191392" cy="4031873"/>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width = 20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height = 5 </a:t>
            </a: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dirty="0">
              <a:solidFill>
                <a:srgbClr val="000000"/>
              </a:solidFill>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area = width * height </a:t>
            </a: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dirty="0">
              <a:solidFill>
                <a:srgbClr val="000000"/>
              </a:solidFill>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perimeter = 2*width + 2*height </a:t>
            </a: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dirty="0">
              <a:solidFill>
                <a:srgbClr val="000000"/>
              </a:solidFill>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perimeter = 2*(</a:t>
            </a:r>
            <a:r>
              <a:rPr kumimoji="0" lang="en-US" altLang="en-US"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width+height</a:t>
            </a:r>
            <a:r>
              <a:rPr kumimoji="0" lang="en-US" altLang="en-US"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p:txBody>
      </p:sp>
    </p:spTree>
    <p:extLst>
      <p:ext uri="{BB962C8B-B14F-4D97-AF65-F5344CB8AC3E}">
        <p14:creationId xmlns:p14="http://schemas.microsoft.com/office/powerpoint/2010/main" val="1647132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smtClean="0"/>
              <a:t>These are the most common math operations</a:t>
            </a:r>
            <a:endParaRPr lang="en-US" dirty="0"/>
          </a:p>
        </p:txBody>
      </p:sp>
      <p:graphicFrame>
        <p:nvGraphicFramePr>
          <p:cNvPr id="4" name="Content Placeholder 3"/>
          <p:cNvGraphicFramePr>
            <a:graphicFrameLocks noGrp="1"/>
          </p:cNvGraphicFramePr>
          <p:nvPr>
            <p:ph sz="quarter" idx="10"/>
            <p:extLst>
              <p:ext uri="{D42A27DB-BD31-4B8C-83A1-F6EECF244321}">
                <p14:modId xmlns:p14="http://schemas.microsoft.com/office/powerpoint/2010/main" val="3054065395"/>
              </p:ext>
            </p:extLst>
          </p:nvPr>
        </p:nvGraphicFramePr>
        <p:xfrm>
          <a:off x="2171700" y="1824355"/>
          <a:ext cx="7150099" cy="3200400"/>
        </p:xfrm>
        <a:graphic>
          <a:graphicData uri="http://schemas.openxmlformats.org/drawingml/2006/table">
            <a:tbl>
              <a:tblPr firstRow="1" bandRow="1">
                <a:tableStyleId>{5C22544A-7EE6-4342-B048-85BDC9FD1C3A}</a:tableStyleId>
              </a:tblPr>
              <a:tblGrid>
                <a:gridCol w="1463147">
                  <a:extLst>
                    <a:ext uri="{9D8B030D-6E8A-4147-A177-3AD203B41FA5}">
                      <a16:colId xmlns:a16="http://schemas.microsoft.com/office/drawing/2014/main" xmlns="" val="3302812797"/>
                    </a:ext>
                  </a:extLst>
                </a:gridCol>
                <a:gridCol w="3078131">
                  <a:extLst>
                    <a:ext uri="{9D8B030D-6E8A-4147-A177-3AD203B41FA5}">
                      <a16:colId xmlns:a16="http://schemas.microsoft.com/office/drawing/2014/main" xmlns="" val="726788657"/>
                    </a:ext>
                  </a:extLst>
                </a:gridCol>
                <a:gridCol w="2608821">
                  <a:extLst>
                    <a:ext uri="{9D8B030D-6E8A-4147-A177-3AD203B41FA5}">
                      <a16:colId xmlns:a16="http://schemas.microsoft.com/office/drawing/2014/main" xmlns="" val="479426941"/>
                    </a:ext>
                  </a:extLst>
                </a:gridCol>
              </a:tblGrid>
              <a:tr h="370840">
                <a:tc>
                  <a:txBody>
                    <a:bodyPr/>
                    <a:lstStyle/>
                    <a:p>
                      <a:pPr algn="ctr"/>
                      <a:r>
                        <a:rPr lang="en-CA" sz="2400" dirty="0" smtClean="0"/>
                        <a:t>Symbol</a:t>
                      </a:r>
                      <a:endParaRPr lang="en-US" sz="2400" dirty="0"/>
                    </a:p>
                  </a:txBody>
                  <a:tcPr/>
                </a:tc>
                <a:tc>
                  <a:txBody>
                    <a:bodyPr/>
                    <a:lstStyle/>
                    <a:p>
                      <a:pPr algn="ctr"/>
                      <a:r>
                        <a:rPr lang="en-CA" sz="2400" dirty="0" smtClean="0"/>
                        <a:t>Operation</a:t>
                      </a:r>
                      <a:endParaRPr lang="en-US" sz="2400" dirty="0"/>
                    </a:p>
                  </a:txBody>
                  <a:tcPr/>
                </a:tc>
                <a:tc>
                  <a:txBody>
                    <a:bodyPr/>
                    <a:lstStyle/>
                    <a:p>
                      <a:pPr algn="ctr"/>
                      <a:r>
                        <a:rPr lang="en-CA" sz="2400" dirty="0" smtClean="0"/>
                        <a:t>Example</a:t>
                      </a:r>
                      <a:endParaRPr lang="en-US" sz="2400" dirty="0"/>
                    </a:p>
                  </a:txBody>
                  <a:tcPr/>
                </a:tc>
                <a:extLst>
                  <a:ext uri="{0D108BD9-81ED-4DB2-BD59-A6C34878D82A}">
                    <a16:rowId xmlns:a16="http://schemas.microsoft.com/office/drawing/2014/main" xmlns="" val="1522480120"/>
                  </a:ext>
                </a:extLst>
              </a:tr>
              <a:tr h="370840">
                <a:tc>
                  <a:txBody>
                    <a:bodyPr/>
                    <a:lstStyle/>
                    <a:p>
                      <a:r>
                        <a:rPr lang="en-CA" sz="2400" dirty="0" smtClean="0"/>
                        <a:t>+</a:t>
                      </a:r>
                      <a:endParaRPr lang="en-US" sz="2400" dirty="0"/>
                    </a:p>
                  </a:txBody>
                  <a:tcPr/>
                </a:tc>
                <a:tc>
                  <a:txBody>
                    <a:bodyPr/>
                    <a:lstStyle/>
                    <a:p>
                      <a:r>
                        <a:rPr lang="en-CA" sz="2400" dirty="0" smtClean="0"/>
                        <a:t>Addition</a:t>
                      </a:r>
                      <a:endParaRPr lang="en-US" sz="2400" dirty="0"/>
                    </a:p>
                  </a:txBody>
                  <a:tcPr/>
                </a:tc>
                <a:tc>
                  <a:txBody>
                    <a:bodyPr/>
                    <a:lstStyle/>
                    <a:p>
                      <a:r>
                        <a:rPr lang="en-CA" sz="2400" dirty="0" smtClean="0"/>
                        <a:t>5+2 =</a:t>
                      </a:r>
                      <a:r>
                        <a:rPr lang="en-CA" sz="2400" baseline="0" dirty="0" smtClean="0"/>
                        <a:t> 7</a:t>
                      </a:r>
                      <a:endParaRPr lang="en-US" sz="2400" dirty="0"/>
                    </a:p>
                  </a:txBody>
                  <a:tcPr/>
                </a:tc>
                <a:extLst>
                  <a:ext uri="{0D108BD9-81ED-4DB2-BD59-A6C34878D82A}">
                    <a16:rowId xmlns:a16="http://schemas.microsoft.com/office/drawing/2014/main" xmlns="" val="3206670584"/>
                  </a:ext>
                </a:extLst>
              </a:tr>
              <a:tr h="370840">
                <a:tc>
                  <a:txBody>
                    <a:bodyPr/>
                    <a:lstStyle/>
                    <a:p>
                      <a:r>
                        <a:rPr lang="en-CA" sz="2400" dirty="0" smtClean="0"/>
                        <a:t>-</a:t>
                      </a:r>
                      <a:endParaRPr lang="en-US" sz="2400" dirty="0"/>
                    </a:p>
                  </a:txBody>
                  <a:tcPr/>
                </a:tc>
                <a:tc>
                  <a:txBody>
                    <a:bodyPr/>
                    <a:lstStyle/>
                    <a:p>
                      <a:r>
                        <a:rPr lang="en-CA" sz="2400" dirty="0" smtClean="0"/>
                        <a:t>Subtraction</a:t>
                      </a:r>
                      <a:endParaRPr lang="en-US" sz="2400" dirty="0"/>
                    </a:p>
                  </a:txBody>
                  <a:tcPr/>
                </a:tc>
                <a:tc>
                  <a:txBody>
                    <a:bodyPr/>
                    <a:lstStyle/>
                    <a:p>
                      <a:r>
                        <a:rPr lang="en-CA" sz="2400" dirty="0" smtClean="0"/>
                        <a:t>5-2</a:t>
                      </a:r>
                      <a:r>
                        <a:rPr lang="en-CA" sz="2400" baseline="0" dirty="0" smtClean="0"/>
                        <a:t> = 3</a:t>
                      </a:r>
                      <a:endParaRPr lang="en-US" sz="2400" dirty="0"/>
                    </a:p>
                  </a:txBody>
                  <a:tcPr/>
                </a:tc>
                <a:extLst>
                  <a:ext uri="{0D108BD9-81ED-4DB2-BD59-A6C34878D82A}">
                    <a16:rowId xmlns:a16="http://schemas.microsoft.com/office/drawing/2014/main" xmlns="" val="1688054447"/>
                  </a:ext>
                </a:extLst>
              </a:tr>
              <a:tr h="370840">
                <a:tc>
                  <a:txBody>
                    <a:bodyPr/>
                    <a:lstStyle/>
                    <a:p>
                      <a:r>
                        <a:rPr lang="en-CA" sz="2400" dirty="0" smtClean="0"/>
                        <a:t>*</a:t>
                      </a:r>
                      <a:endParaRPr lang="en-US" sz="2400" dirty="0"/>
                    </a:p>
                  </a:txBody>
                  <a:tcPr/>
                </a:tc>
                <a:tc>
                  <a:txBody>
                    <a:bodyPr/>
                    <a:lstStyle/>
                    <a:p>
                      <a:r>
                        <a:rPr lang="en-CA" sz="2400" dirty="0" smtClean="0"/>
                        <a:t>Multiplication</a:t>
                      </a:r>
                      <a:endParaRPr lang="en-US" sz="2400" dirty="0"/>
                    </a:p>
                  </a:txBody>
                  <a:tcPr/>
                </a:tc>
                <a:tc>
                  <a:txBody>
                    <a:bodyPr/>
                    <a:lstStyle/>
                    <a:p>
                      <a:r>
                        <a:rPr lang="en-CA" sz="2400" dirty="0" smtClean="0"/>
                        <a:t>5*2 = 10</a:t>
                      </a:r>
                      <a:endParaRPr lang="en-US" sz="2400" dirty="0"/>
                    </a:p>
                  </a:txBody>
                  <a:tcPr/>
                </a:tc>
                <a:extLst>
                  <a:ext uri="{0D108BD9-81ED-4DB2-BD59-A6C34878D82A}">
                    <a16:rowId xmlns:a16="http://schemas.microsoft.com/office/drawing/2014/main" xmlns="" val="549480022"/>
                  </a:ext>
                </a:extLst>
              </a:tr>
              <a:tr h="370840">
                <a:tc>
                  <a:txBody>
                    <a:bodyPr/>
                    <a:lstStyle/>
                    <a:p>
                      <a:r>
                        <a:rPr lang="en-CA" sz="2400" dirty="0" smtClean="0"/>
                        <a:t>/</a:t>
                      </a:r>
                      <a:endParaRPr lang="en-US" sz="2400" dirty="0"/>
                    </a:p>
                  </a:txBody>
                  <a:tcPr/>
                </a:tc>
                <a:tc>
                  <a:txBody>
                    <a:bodyPr/>
                    <a:lstStyle/>
                    <a:p>
                      <a:r>
                        <a:rPr lang="en-CA" sz="2400" dirty="0" smtClean="0"/>
                        <a:t>Division</a:t>
                      </a:r>
                      <a:endParaRPr lang="en-US" sz="2400" dirty="0"/>
                    </a:p>
                  </a:txBody>
                  <a:tcPr/>
                </a:tc>
                <a:tc>
                  <a:txBody>
                    <a:bodyPr/>
                    <a:lstStyle/>
                    <a:p>
                      <a:r>
                        <a:rPr lang="en-CA" sz="2400" dirty="0" smtClean="0"/>
                        <a:t>5/2 = 2.5</a:t>
                      </a:r>
                      <a:endParaRPr lang="en-US" sz="2400" dirty="0"/>
                    </a:p>
                  </a:txBody>
                  <a:tcPr/>
                </a:tc>
                <a:extLst>
                  <a:ext uri="{0D108BD9-81ED-4DB2-BD59-A6C34878D82A}">
                    <a16:rowId xmlns:a16="http://schemas.microsoft.com/office/drawing/2014/main" xmlns="" val="3885486608"/>
                  </a:ext>
                </a:extLst>
              </a:tr>
              <a:tr h="370840">
                <a:tc>
                  <a:txBody>
                    <a:bodyPr/>
                    <a:lstStyle/>
                    <a:p>
                      <a:r>
                        <a:rPr lang="en-CA" sz="2400" dirty="0" smtClean="0"/>
                        <a:t>**</a:t>
                      </a:r>
                      <a:endParaRPr lang="en-US" sz="2400" dirty="0"/>
                    </a:p>
                  </a:txBody>
                  <a:tcPr/>
                </a:tc>
                <a:tc>
                  <a:txBody>
                    <a:bodyPr/>
                    <a:lstStyle/>
                    <a:p>
                      <a:r>
                        <a:rPr lang="en-CA" sz="2400" dirty="0" smtClean="0"/>
                        <a:t>Exponent</a:t>
                      </a:r>
                      <a:endParaRPr lang="en-US" sz="2400" dirty="0"/>
                    </a:p>
                  </a:txBody>
                  <a:tcPr/>
                </a:tc>
                <a:tc>
                  <a:txBody>
                    <a:bodyPr/>
                    <a:lstStyle/>
                    <a:p>
                      <a:r>
                        <a:rPr lang="en-CA" sz="2400" dirty="0" smtClean="0"/>
                        <a:t>5**2 = 25</a:t>
                      </a:r>
                      <a:endParaRPr lang="en-US" sz="2400" dirty="0"/>
                    </a:p>
                  </a:txBody>
                  <a:tcPr/>
                </a:tc>
                <a:extLst>
                  <a:ext uri="{0D108BD9-81ED-4DB2-BD59-A6C34878D82A}">
                    <a16:rowId xmlns:a16="http://schemas.microsoft.com/office/drawing/2014/main" xmlns="" val="4020642671"/>
                  </a:ext>
                </a:extLst>
              </a:tr>
              <a:tr h="0">
                <a:tc>
                  <a:txBody>
                    <a:bodyPr/>
                    <a:lstStyle/>
                    <a:p>
                      <a:r>
                        <a:rPr lang="en-CA" sz="2400" dirty="0" smtClean="0"/>
                        <a:t>%</a:t>
                      </a:r>
                      <a:endParaRPr lang="en-US" sz="2400" dirty="0"/>
                    </a:p>
                  </a:txBody>
                  <a:tcPr/>
                </a:tc>
                <a:tc>
                  <a:txBody>
                    <a:bodyPr/>
                    <a:lstStyle/>
                    <a:p>
                      <a:r>
                        <a:rPr lang="en-CA" sz="2400" dirty="0" smtClean="0"/>
                        <a:t>Modulo</a:t>
                      </a:r>
                      <a:endParaRPr lang="en-US" sz="2400" dirty="0"/>
                    </a:p>
                  </a:txBody>
                  <a:tcPr/>
                </a:tc>
                <a:tc>
                  <a:txBody>
                    <a:bodyPr/>
                    <a:lstStyle/>
                    <a:p>
                      <a:r>
                        <a:rPr lang="en-CA" sz="2400" dirty="0" smtClean="0"/>
                        <a:t>5%2 = 1</a:t>
                      </a:r>
                      <a:endParaRPr lang="en-US" sz="2400" dirty="0"/>
                    </a:p>
                  </a:txBody>
                  <a:tcPr/>
                </a:tc>
                <a:extLst>
                  <a:ext uri="{0D108BD9-81ED-4DB2-BD59-A6C34878D82A}">
                    <a16:rowId xmlns:a16="http://schemas.microsoft.com/office/drawing/2014/main" xmlns="" val="2247788632"/>
                  </a:ext>
                </a:extLst>
              </a:tr>
            </a:tbl>
          </a:graphicData>
        </a:graphic>
      </p:graphicFrame>
    </p:spTree>
    <p:extLst>
      <p:ext uri="{BB962C8B-B14F-4D97-AF65-F5344CB8AC3E}">
        <p14:creationId xmlns:p14="http://schemas.microsoft.com/office/powerpoint/2010/main" val="393816494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smtClean="0"/>
              <a:t>Math rules haven’t changed since school</a:t>
            </a:r>
            <a:endParaRPr lang="en-US" dirty="0"/>
          </a:p>
        </p:txBody>
      </p:sp>
      <p:sp>
        <p:nvSpPr>
          <p:cNvPr id="5" name="Rectangle 2"/>
          <p:cNvSpPr>
            <a:spLocks noGrp="1" noChangeArrowheads="1"/>
          </p:cNvSpPr>
          <p:nvPr>
            <p:ph sz="quarter" idx="10"/>
          </p:nvPr>
        </p:nvSpPr>
        <p:spPr bwMode="auto">
          <a:xfrm>
            <a:off x="379514" y="1430426"/>
            <a:ext cx="9470862" cy="3046988"/>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lang="en-US" altLang="en-US" dirty="0">
                <a:solidFill>
                  <a:srgbClr val="000000"/>
                </a:solidFill>
              </a:rPr>
              <a:t>O</a:t>
            </a:r>
            <a:r>
              <a:rPr kumimoji="0" lang="en-US" altLang="en-US" b="0" i="0" u="none" strike="noStrike" cap="none" normalizeH="0" baseline="0" dirty="0" smtClean="0">
                <a:ln>
                  <a:noFill/>
                </a:ln>
                <a:solidFill>
                  <a:srgbClr val="000000"/>
                </a:solidFill>
                <a:effectLst/>
              </a:rPr>
              <a:t>rder of operations</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b="0" i="0" u="none" strike="noStrike" cap="none" normalizeH="0" baseline="0" dirty="0" smtClean="0">
              <a:ln>
                <a:noFill/>
              </a:ln>
              <a:solidFill>
                <a:srgbClr val="000000"/>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parentheses</a:t>
            </a:r>
          </a:p>
          <a:p>
            <a:pPr marL="0" marR="0" lvl="0" indent="0" algn="l" defTabSz="914400" rtl="0" eaLnBrk="0" fontAlgn="base" latinLnBrk="0" hangingPunct="0">
              <a:lnSpc>
                <a:spcPct val="100000"/>
              </a:lnSpc>
              <a:spcBef>
                <a:spcPct val="0"/>
              </a:spcBef>
              <a:spcAft>
                <a:spcPct val="0"/>
              </a:spcAft>
              <a:buClrTx/>
              <a:buSzTx/>
              <a:buFontTx/>
              <a:buNone/>
              <a:tabLst/>
            </a:pPr>
            <a:r>
              <a:rPr lang="en-CA" altLang="en-US" dirty="0" smtClean="0">
                <a:solidFill>
                  <a:srgbClr val="000000"/>
                </a:solidFill>
                <a:latin typeface="Consolas" panose="020B0609020204030204" pitchFamily="49" charset="0"/>
                <a:cs typeface="Consolas" panose="020B0609020204030204" pitchFamily="49" charset="0"/>
              </a:rPr>
              <a:t>** 	exponent (e.g. **2 squared **3 cubed)</a:t>
            </a:r>
            <a:endParaRPr kumimoji="0" lang="en-US" altLang="en-US" b="0" i="0" u="none" strike="noStrike" cap="none" normalizeH="0" dirty="0" smtClean="0">
              <a:ln>
                <a:noFill/>
              </a:ln>
              <a:solidFill>
                <a:srgbClr val="000000"/>
              </a:solidFill>
              <a:effectLst/>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None/>
              <a:tabLst/>
            </a:pPr>
            <a:r>
              <a:rPr lang="en-CA" altLang="en-US" dirty="0" smtClean="0">
                <a:solidFill>
                  <a:srgbClr val="000000"/>
                </a:solidFill>
                <a:latin typeface="Consolas" panose="020B0609020204030204" pitchFamily="49" charset="0"/>
                <a:cs typeface="Consolas" panose="020B0609020204030204" pitchFamily="49" charset="0"/>
              </a:rPr>
              <a:t>*/ 	multiplication and division</a:t>
            </a:r>
          </a:p>
          <a:p>
            <a:pPr marL="0" marR="0" lvl="0" indent="0" algn="l" defTabSz="914400" rtl="0" eaLnBrk="0" fontAlgn="base" latinLnBrk="0" hangingPunct="0">
              <a:lnSpc>
                <a:spcPct val="100000"/>
              </a:lnSpc>
              <a:spcBef>
                <a:spcPct val="0"/>
              </a:spcBef>
              <a:spcAft>
                <a:spcPct val="0"/>
              </a:spcAft>
              <a:buClrTx/>
              <a:buSzTx/>
              <a:buNone/>
              <a:tabLst/>
            </a:pPr>
            <a:r>
              <a:rPr kumimoji="0" lang="en-CA" altLang="en-US"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addition and</a:t>
            </a:r>
            <a:r>
              <a:rPr kumimoji="0" lang="en-CA" altLang="en-US" b="0" i="0" u="none" strike="noStrike" cap="none" normalizeH="0" dirty="0" smtClean="0">
                <a:ln>
                  <a:noFill/>
                </a:ln>
                <a:solidFill>
                  <a:srgbClr val="000000"/>
                </a:solidFill>
                <a:effectLst/>
                <a:latin typeface="Consolas" panose="020B0609020204030204" pitchFamily="49" charset="0"/>
                <a:cs typeface="Consolas" panose="020B0609020204030204" pitchFamily="49" charset="0"/>
              </a:rPr>
              <a:t> subtraction</a:t>
            </a:r>
            <a:endParaRPr kumimoji="0" lang="en-US" altLang="en-US"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88954840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smtClean="0"/>
              <a:t>Getting a computer to do your math homework</a:t>
            </a:r>
            <a:endParaRPr lang="en-US" dirty="0"/>
          </a:p>
        </p:txBody>
      </p:sp>
    </p:spTree>
    <p:extLst>
      <p:ext uri="{BB962C8B-B14F-4D97-AF65-F5344CB8AC3E}">
        <p14:creationId xmlns:p14="http://schemas.microsoft.com/office/powerpoint/2010/main" val="6024005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dirty="0" smtClean="0"/>
              <a:t>Formatting numbers</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8485900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7"/>
          <p:cNvGraphicFramePr>
            <a:graphicFrameLocks noGrp="1"/>
          </p:cNvGraphicFramePr>
          <p:nvPr>
            <p:extLst>
              <p:ext uri="{D42A27DB-BD31-4B8C-83A1-F6EECF244321}">
                <p14:modId xmlns:p14="http://schemas.microsoft.com/office/powerpoint/2010/main" val="1993308448"/>
              </p:ext>
            </p:extLst>
          </p:nvPr>
        </p:nvGraphicFramePr>
        <p:xfrm>
          <a:off x="1485900" y="2411901"/>
          <a:ext cx="8904726" cy="2743200"/>
        </p:xfrm>
        <a:graphic>
          <a:graphicData uri="http://schemas.openxmlformats.org/drawingml/2006/table">
            <a:tbl>
              <a:tblPr firstRow="1" bandRow="1">
                <a:tableStyleId>{5C22544A-7EE6-4342-B048-85BDC9FD1C3A}</a:tableStyleId>
              </a:tblPr>
              <a:tblGrid>
                <a:gridCol w="5702300">
                  <a:extLst>
                    <a:ext uri="{9D8B030D-6E8A-4147-A177-3AD203B41FA5}">
                      <a16:colId xmlns:a16="http://schemas.microsoft.com/office/drawing/2014/main" xmlns="" val="961687235"/>
                    </a:ext>
                  </a:extLst>
                </a:gridCol>
                <a:gridCol w="3202426">
                  <a:extLst>
                    <a:ext uri="{9D8B030D-6E8A-4147-A177-3AD203B41FA5}">
                      <a16:colId xmlns:a16="http://schemas.microsoft.com/office/drawing/2014/main" xmlns="" val="1769846214"/>
                    </a:ext>
                  </a:extLst>
                </a:gridCol>
              </a:tblGrid>
              <a:tr h="239606">
                <a:tc>
                  <a:txBody>
                    <a:bodyPr/>
                    <a:lstStyle/>
                    <a:p>
                      <a:pPr algn="ctr"/>
                      <a:r>
                        <a:rPr lang="en-CA" sz="2400" dirty="0" smtClean="0"/>
                        <a:t>Syntax</a:t>
                      </a:r>
                      <a:endParaRPr lang="en-US" sz="2400" dirty="0"/>
                    </a:p>
                  </a:txBody>
                  <a:tcPr/>
                </a:tc>
                <a:tc>
                  <a:txBody>
                    <a:bodyPr/>
                    <a:lstStyle/>
                    <a:p>
                      <a:pPr algn="ctr"/>
                      <a:r>
                        <a:rPr lang="en-CA" sz="2400" dirty="0" smtClean="0"/>
                        <a:t>Output</a:t>
                      </a:r>
                      <a:endParaRPr lang="en-US" sz="2400" dirty="0"/>
                    </a:p>
                  </a:txBody>
                  <a:tcPr/>
                </a:tc>
                <a:extLst>
                  <a:ext uri="{0D108BD9-81ED-4DB2-BD59-A6C34878D82A}">
                    <a16:rowId xmlns:a16="http://schemas.microsoft.com/office/drawing/2014/main" xmlns="" val="4236792033"/>
                  </a:ext>
                </a:extLst>
              </a:tr>
              <a:tr h="370840">
                <a:tc>
                  <a:txBody>
                    <a:bodyPr/>
                    <a:lstStyle/>
                    <a:p>
                      <a:pPr marL="0" marR="0" indent="0" algn="l" defTabSz="914088" rtl="0" eaLnBrk="1" fontAlgn="auto" latinLnBrk="0" hangingPunct="1">
                        <a:lnSpc>
                          <a:spcPct val="100000"/>
                        </a:lnSpc>
                        <a:spcBef>
                          <a:spcPts val="0"/>
                        </a:spcBef>
                        <a:spcAft>
                          <a:spcPts val="0"/>
                        </a:spcAft>
                        <a:buClrTx/>
                        <a:buSzTx/>
                        <a:buFontTx/>
                        <a:buNone/>
                        <a:tabLst/>
                        <a:defRPr/>
                      </a:pPr>
                      <a:r>
                        <a:rPr lang="en-US" altLang="en-US" sz="2400" b="0" dirty="0" smtClean="0">
                          <a:solidFill>
                            <a:srgbClr val="000000"/>
                          </a:solidFill>
                          <a:latin typeface="Consolas" panose="020B0609020204030204" pitchFamily="49" charset="0"/>
                          <a:cs typeface="Consolas" panose="020B0609020204030204" pitchFamily="49" charset="0"/>
                        </a:rPr>
                        <a:t>print(</a:t>
                      </a:r>
                      <a:r>
                        <a:rPr lang="en-US" altLang="en-US" sz="2400" b="0" dirty="0" smtClean="0">
                          <a:solidFill>
                            <a:srgbClr val="A31515"/>
                          </a:solidFill>
                          <a:latin typeface="Consolas" panose="020B0609020204030204" pitchFamily="49" charset="0"/>
                          <a:cs typeface="Consolas" panose="020B0609020204030204" pitchFamily="49" charset="0"/>
                        </a:rPr>
                        <a:t>'I have %d cats'</a:t>
                      </a:r>
                      <a:r>
                        <a:rPr lang="en-US" altLang="en-US" sz="2400" b="0" dirty="0" smtClean="0">
                          <a:solidFill>
                            <a:srgbClr val="000000"/>
                          </a:solidFill>
                          <a:latin typeface="Consolas" panose="020B0609020204030204" pitchFamily="49" charset="0"/>
                          <a:cs typeface="Consolas" panose="020B0609020204030204" pitchFamily="49" charset="0"/>
                        </a:rPr>
                        <a:t> % 6)</a:t>
                      </a:r>
                    </a:p>
                  </a:txBody>
                  <a:tcPr/>
                </a:tc>
                <a:tc>
                  <a:txBody>
                    <a:bodyPr/>
                    <a:lstStyle/>
                    <a:p>
                      <a:pPr marL="0" marR="0" indent="0" algn="l" defTabSz="914088" rtl="0" eaLnBrk="1" fontAlgn="auto" latinLnBrk="0" hangingPunct="1">
                        <a:lnSpc>
                          <a:spcPct val="100000"/>
                        </a:lnSpc>
                        <a:spcBef>
                          <a:spcPts val="0"/>
                        </a:spcBef>
                        <a:spcAft>
                          <a:spcPts val="0"/>
                        </a:spcAft>
                        <a:buClrTx/>
                        <a:buSzTx/>
                        <a:buFontTx/>
                        <a:buNone/>
                        <a:tabLst/>
                        <a:defRPr/>
                      </a:pPr>
                      <a:r>
                        <a:rPr lang="en-CA" sz="2400" dirty="0" smtClean="0"/>
                        <a:t>I have 6 cats</a:t>
                      </a:r>
                    </a:p>
                  </a:txBody>
                  <a:tcPr/>
                </a:tc>
                <a:extLst>
                  <a:ext uri="{0D108BD9-81ED-4DB2-BD59-A6C34878D82A}">
                    <a16:rowId xmlns:a16="http://schemas.microsoft.com/office/drawing/2014/main" xmlns="" val="173323767"/>
                  </a:ext>
                </a:extLst>
              </a:tr>
              <a:tr h="370840">
                <a:tc>
                  <a:txBody>
                    <a:bodyPr/>
                    <a:lstStyle/>
                    <a:p>
                      <a:pPr marL="0" marR="0" indent="0" algn="l" defTabSz="914088" rtl="0" eaLnBrk="1" fontAlgn="auto" latinLnBrk="0" hangingPunct="1">
                        <a:lnSpc>
                          <a:spcPct val="100000"/>
                        </a:lnSpc>
                        <a:spcBef>
                          <a:spcPts val="0"/>
                        </a:spcBef>
                        <a:spcAft>
                          <a:spcPts val="0"/>
                        </a:spcAft>
                        <a:buClrTx/>
                        <a:buSzTx/>
                        <a:buFontTx/>
                        <a:buNone/>
                        <a:tabLst/>
                        <a:defRPr/>
                      </a:pPr>
                      <a:r>
                        <a:rPr lang="en-US" altLang="en-US" sz="2400" b="0" dirty="0" smtClean="0">
                          <a:solidFill>
                            <a:srgbClr val="000000"/>
                          </a:solidFill>
                          <a:latin typeface="Consolas" panose="020B0609020204030204" pitchFamily="49" charset="0"/>
                          <a:cs typeface="Consolas" panose="020B0609020204030204" pitchFamily="49" charset="0"/>
                        </a:rPr>
                        <a:t>print(</a:t>
                      </a:r>
                      <a:r>
                        <a:rPr lang="en-US" altLang="en-US" sz="2400" b="0" dirty="0" smtClean="0">
                          <a:solidFill>
                            <a:srgbClr val="A31515"/>
                          </a:solidFill>
                          <a:latin typeface="Consolas" panose="020B0609020204030204" pitchFamily="49" charset="0"/>
                          <a:cs typeface="Consolas" panose="020B0609020204030204" pitchFamily="49" charset="0"/>
                        </a:rPr>
                        <a:t>'I have %3d cats'</a:t>
                      </a:r>
                      <a:r>
                        <a:rPr lang="en-US" altLang="en-US" sz="2400" b="0" dirty="0" smtClean="0">
                          <a:solidFill>
                            <a:srgbClr val="000000"/>
                          </a:solidFill>
                          <a:latin typeface="Consolas" panose="020B0609020204030204" pitchFamily="49" charset="0"/>
                          <a:cs typeface="Consolas" panose="020B0609020204030204" pitchFamily="49" charset="0"/>
                        </a:rPr>
                        <a:t> % 6)</a:t>
                      </a:r>
                    </a:p>
                  </a:txBody>
                  <a:tcPr/>
                </a:tc>
                <a:tc>
                  <a:txBody>
                    <a:bodyPr/>
                    <a:lstStyle/>
                    <a:p>
                      <a:pPr marL="0" marR="0" indent="0" algn="l" defTabSz="914088" rtl="0" eaLnBrk="1" fontAlgn="auto" latinLnBrk="0" hangingPunct="1">
                        <a:lnSpc>
                          <a:spcPct val="100000"/>
                        </a:lnSpc>
                        <a:spcBef>
                          <a:spcPts val="0"/>
                        </a:spcBef>
                        <a:spcAft>
                          <a:spcPts val="0"/>
                        </a:spcAft>
                        <a:buClrTx/>
                        <a:buSzTx/>
                        <a:buFontTx/>
                        <a:buNone/>
                        <a:tabLst/>
                        <a:defRPr/>
                      </a:pPr>
                      <a:r>
                        <a:rPr lang="en-CA" sz="2400" dirty="0" smtClean="0"/>
                        <a:t>I have    6 cats</a:t>
                      </a:r>
                    </a:p>
                  </a:txBody>
                  <a:tcPr/>
                </a:tc>
                <a:extLst>
                  <a:ext uri="{0D108BD9-81ED-4DB2-BD59-A6C34878D82A}">
                    <a16:rowId xmlns:a16="http://schemas.microsoft.com/office/drawing/2014/main" xmlns="" val="3917988680"/>
                  </a:ext>
                </a:extLst>
              </a:tr>
              <a:tr h="370840">
                <a:tc>
                  <a:txBody>
                    <a:bodyPr/>
                    <a:lstStyle/>
                    <a:p>
                      <a:pPr marL="0" marR="0" indent="0" algn="l" defTabSz="914088" rtl="0" eaLnBrk="1" fontAlgn="auto" latinLnBrk="0" hangingPunct="1">
                        <a:lnSpc>
                          <a:spcPct val="100000"/>
                        </a:lnSpc>
                        <a:spcBef>
                          <a:spcPts val="0"/>
                        </a:spcBef>
                        <a:spcAft>
                          <a:spcPts val="0"/>
                        </a:spcAft>
                        <a:buClrTx/>
                        <a:buSzTx/>
                        <a:buFontTx/>
                        <a:buNone/>
                        <a:tabLst/>
                        <a:defRPr/>
                      </a:pPr>
                      <a:r>
                        <a:rPr lang="en-US" altLang="en-US" sz="2400" b="0" dirty="0" smtClean="0">
                          <a:solidFill>
                            <a:srgbClr val="000000"/>
                          </a:solidFill>
                          <a:latin typeface="Consolas" panose="020B0609020204030204" pitchFamily="49" charset="0"/>
                          <a:cs typeface="Consolas" panose="020B0609020204030204" pitchFamily="49" charset="0"/>
                        </a:rPr>
                        <a:t>print(</a:t>
                      </a:r>
                      <a:r>
                        <a:rPr lang="en-US" altLang="en-US" sz="2400" b="0" dirty="0" smtClean="0">
                          <a:solidFill>
                            <a:srgbClr val="A31515"/>
                          </a:solidFill>
                          <a:latin typeface="Consolas" panose="020B0609020204030204" pitchFamily="49" charset="0"/>
                          <a:cs typeface="Consolas" panose="020B0609020204030204" pitchFamily="49" charset="0"/>
                        </a:rPr>
                        <a:t>'I have %03d cats'</a:t>
                      </a:r>
                      <a:r>
                        <a:rPr lang="en-US" altLang="en-US" sz="2400" b="0" dirty="0" smtClean="0">
                          <a:solidFill>
                            <a:srgbClr val="000000"/>
                          </a:solidFill>
                          <a:latin typeface="Consolas" panose="020B0609020204030204" pitchFamily="49" charset="0"/>
                          <a:cs typeface="Consolas" panose="020B0609020204030204" pitchFamily="49" charset="0"/>
                        </a:rPr>
                        <a:t> % 6)</a:t>
                      </a:r>
                    </a:p>
                  </a:txBody>
                  <a:tcPr/>
                </a:tc>
                <a:tc>
                  <a:txBody>
                    <a:bodyPr/>
                    <a:lstStyle/>
                    <a:p>
                      <a:pPr marL="0" marR="0" indent="0" algn="l" defTabSz="914088" rtl="0" eaLnBrk="1" fontAlgn="auto" latinLnBrk="0" hangingPunct="1">
                        <a:lnSpc>
                          <a:spcPct val="100000"/>
                        </a:lnSpc>
                        <a:spcBef>
                          <a:spcPts val="0"/>
                        </a:spcBef>
                        <a:spcAft>
                          <a:spcPts val="0"/>
                        </a:spcAft>
                        <a:buClrTx/>
                        <a:buSzTx/>
                        <a:buFontTx/>
                        <a:buNone/>
                        <a:tabLst/>
                        <a:defRPr/>
                      </a:pPr>
                      <a:r>
                        <a:rPr lang="en-CA" sz="2400" dirty="0" smtClean="0"/>
                        <a:t>I have 006 cats</a:t>
                      </a:r>
                    </a:p>
                  </a:txBody>
                  <a:tcPr/>
                </a:tc>
                <a:extLst>
                  <a:ext uri="{0D108BD9-81ED-4DB2-BD59-A6C34878D82A}">
                    <a16:rowId xmlns:a16="http://schemas.microsoft.com/office/drawing/2014/main" xmlns="" val="3659282646"/>
                  </a:ext>
                </a:extLst>
              </a:tr>
              <a:tr h="370840">
                <a:tc>
                  <a:txBody>
                    <a:bodyPr/>
                    <a:lstStyle/>
                    <a:p>
                      <a:pPr marL="0" marR="0" indent="0" algn="l" defTabSz="914088" rtl="0" eaLnBrk="1" fontAlgn="auto" latinLnBrk="0" hangingPunct="1">
                        <a:lnSpc>
                          <a:spcPct val="100000"/>
                        </a:lnSpc>
                        <a:spcBef>
                          <a:spcPts val="0"/>
                        </a:spcBef>
                        <a:spcAft>
                          <a:spcPts val="0"/>
                        </a:spcAft>
                        <a:buClrTx/>
                        <a:buSzTx/>
                        <a:buFontTx/>
                        <a:buNone/>
                        <a:tabLst/>
                        <a:defRPr/>
                      </a:pPr>
                      <a:r>
                        <a:rPr lang="en-US" altLang="en-US" sz="2400" b="0" dirty="0" smtClean="0">
                          <a:solidFill>
                            <a:srgbClr val="000000"/>
                          </a:solidFill>
                          <a:latin typeface="Consolas" panose="020B0609020204030204" pitchFamily="49" charset="0"/>
                          <a:cs typeface="Consolas" panose="020B0609020204030204" pitchFamily="49" charset="0"/>
                        </a:rPr>
                        <a:t>print(</a:t>
                      </a:r>
                      <a:r>
                        <a:rPr lang="en-US" altLang="en-US" sz="2400" b="0" dirty="0" smtClean="0">
                          <a:solidFill>
                            <a:srgbClr val="A31515"/>
                          </a:solidFill>
                          <a:latin typeface="Consolas" panose="020B0609020204030204" pitchFamily="49" charset="0"/>
                          <a:cs typeface="Consolas" panose="020B0609020204030204" pitchFamily="49" charset="0"/>
                        </a:rPr>
                        <a:t>'I have %f cats'</a:t>
                      </a:r>
                      <a:r>
                        <a:rPr lang="en-US" altLang="en-US" sz="2400" b="0" dirty="0" smtClean="0">
                          <a:solidFill>
                            <a:srgbClr val="000000"/>
                          </a:solidFill>
                          <a:latin typeface="Consolas" panose="020B0609020204030204" pitchFamily="49" charset="0"/>
                          <a:cs typeface="Consolas" panose="020B0609020204030204" pitchFamily="49" charset="0"/>
                        </a:rPr>
                        <a:t> % 6)</a:t>
                      </a:r>
                    </a:p>
                  </a:txBody>
                  <a:tcPr/>
                </a:tc>
                <a:tc>
                  <a:txBody>
                    <a:bodyPr/>
                    <a:lstStyle/>
                    <a:p>
                      <a:pPr marL="0" marR="0" indent="0" algn="l" defTabSz="914088" rtl="0" eaLnBrk="1" fontAlgn="auto" latinLnBrk="0" hangingPunct="1">
                        <a:lnSpc>
                          <a:spcPct val="100000"/>
                        </a:lnSpc>
                        <a:spcBef>
                          <a:spcPts val="0"/>
                        </a:spcBef>
                        <a:spcAft>
                          <a:spcPts val="0"/>
                        </a:spcAft>
                        <a:buClrTx/>
                        <a:buSzTx/>
                        <a:buFontTx/>
                        <a:buNone/>
                        <a:tabLst/>
                        <a:defRPr/>
                      </a:pPr>
                      <a:r>
                        <a:rPr lang="en-CA" sz="2400" dirty="0" smtClean="0"/>
                        <a:t>I have 6.000000 cats</a:t>
                      </a:r>
                    </a:p>
                  </a:txBody>
                  <a:tcPr/>
                </a:tc>
                <a:extLst>
                  <a:ext uri="{0D108BD9-81ED-4DB2-BD59-A6C34878D82A}">
                    <a16:rowId xmlns:a16="http://schemas.microsoft.com/office/drawing/2014/main" xmlns="" val="3087695988"/>
                  </a:ext>
                </a:extLst>
              </a:tr>
              <a:tr h="370840">
                <a:tc>
                  <a:txBody>
                    <a:bodyPr/>
                    <a:lstStyle/>
                    <a:p>
                      <a:pPr marL="0" marR="0" indent="0" algn="l" defTabSz="914088" rtl="0" eaLnBrk="1" fontAlgn="auto" latinLnBrk="0" hangingPunct="1">
                        <a:lnSpc>
                          <a:spcPct val="100000"/>
                        </a:lnSpc>
                        <a:spcBef>
                          <a:spcPts val="0"/>
                        </a:spcBef>
                        <a:spcAft>
                          <a:spcPts val="0"/>
                        </a:spcAft>
                        <a:buClrTx/>
                        <a:buSzTx/>
                        <a:buFontTx/>
                        <a:buNone/>
                        <a:tabLst/>
                        <a:defRPr/>
                      </a:pPr>
                      <a:r>
                        <a:rPr lang="en-US" altLang="en-US" sz="2400" b="0" dirty="0" smtClean="0">
                          <a:solidFill>
                            <a:srgbClr val="000000"/>
                          </a:solidFill>
                          <a:latin typeface="Consolas" panose="020B0609020204030204" pitchFamily="49" charset="0"/>
                          <a:cs typeface="Consolas" panose="020B0609020204030204" pitchFamily="49" charset="0"/>
                        </a:rPr>
                        <a:t>print(</a:t>
                      </a:r>
                      <a:r>
                        <a:rPr lang="en-US" altLang="en-US" sz="2400" b="0" dirty="0" smtClean="0">
                          <a:solidFill>
                            <a:srgbClr val="A31515"/>
                          </a:solidFill>
                          <a:latin typeface="Consolas" panose="020B0609020204030204" pitchFamily="49" charset="0"/>
                          <a:cs typeface="Consolas" panose="020B0609020204030204" pitchFamily="49" charset="0"/>
                        </a:rPr>
                        <a:t>'I have %.2f cats'</a:t>
                      </a:r>
                      <a:r>
                        <a:rPr lang="en-US" altLang="en-US" sz="2400" b="0" dirty="0" smtClean="0">
                          <a:solidFill>
                            <a:srgbClr val="000000"/>
                          </a:solidFill>
                          <a:latin typeface="Consolas" panose="020B0609020204030204" pitchFamily="49" charset="0"/>
                          <a:cs typeface="Consolas" panose="020B0609020204030204" pitchFamily="49" charset="0"/>
                        </a:rPr>
                        <a:t> % 6)</a:t>
                      </a:r>
                      <a:endParaRPr lang="en-US" altLang="en-US" sz="5400" b="0" dirty="0" smtClean="0">
                        <a:latin typeface="Arial" panose="020B0604020202020204" pitchFamily="34" charset="0"/>
                      </a:endParaRPr>
                    </a:p>
                  </a:txBody>
                  <a:tcPr/>
                </a:tc>
                <a:tc>
                  <a:txBody>
                    <a:bodyPr/>
                    <a:lstStyle/>
                    <a:p>
                      <a:pPr marL="0" marR="0" indent="0" algn="l" defTabSz="914088" rtl="0" eaLnBrk="1" fontAlgn="auto" latinLnBrk="0" hangingPunct="1">
                        <a:lnSpc>
                          <a:spcPct val="100000"/>
                        </a:lnSpc>
                        <a:spcBef>
                          <a:spcPts val="0"/>
                        </a:spcBef>
                        <a:spcAft>
                          <a:spcPts val="0"/>
                        </a:spcAft>
                        <a:buClrTx/>
                        <a:buSzTx/>
                        <a:buFontTx/>
                        <a:buNone/>
                        <a:tabLst/>
                        <a:defRPr/>
                      </a:pPr>
                      <a:r>
                        <a:rPr lang="en-CA" sz="2400" dirty="0" smtClean="0"/>
                        <a:t>I have 6.00 cats</a:t>
                      </a:r>
                    </a:p>
                  </a:txBody>
                  <a:tcPr/>
                </a:tc>
                <a:extLst>
                  <a:ext uri="{0D108BD9-81ED-4DB2-BD59-A6C34878D82A}">
                    <a16:rowId xmlns:a16="http://schemas.microsoft.com/office/drawing/2014/main" xmlns="" val="1983132832"/>
                  </a:ext>
                </a:extLst>
              </a:tr>
            </a:tbl>
          </a:graphicData>
        </a:graphic>
      </p:graphicFrame>
      <p:sp>
        <p:nvSpPr>
          <p:cNvPr id="11" name="Title 10"/>
          <p:cNvSpPr>
            <a:spLocks noGrp="1"/>
          </p:cNvSpPr>
          <p:nvPr>
            <p:ph type="title"/>
          </p:nvPr>
        </p:nvSpPr>
        <p:spPr/>
        <p:txBody>
          <a:bodyPr>
            <a:normAutofit fontScale="90000"/>
          </a:bodyPr>
          <a:lstStyle/>
          <a:p>
            <a:r>
              <a:rPr lang="en-CA" dirty="0" smtClean="0"/>
              <a:t>Sometimes you will need to format the numbers when you display them to users</a:t>
            </a:r>
            <a:endParaRPr lang="en-US" dirty="0"/>
          </a:p>
        </p:txBody>
      </p:sp>
    </p:spTree>
    <p:extLst>
      <p:ext uri="{BB962C8B-B14F-4D97-AF65-F5344CB8AC3E}">
        <p14:creationId xmlns:p14="http://schemas.microsoft.com/office/powerpoint/2010/main" val="2519918180"/>
      </p:ext>
    </p:extLst>
  </p:cSld>
  <p:clrMapOvr>
    <a:masterClrMapping/>
  </p:clrMapOvr>
  <p:timing>
    <p:tnLst>
      <p:par>
        <p:cTn id="1" dur="indefinite" restart="never" nodeType="tmRoot"/>
      </p:par>
    </p:tnLst>
  </p:timing>
</p:sld>
</file>

<file path=ppt/theme/theme1.xml><?xml version="1.0" encoding="utf-8"?>
<a:theme xmlns:a="http://schemas.openxmlformats.org/drawingml/2006/main" name="MV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MVA" id="{D19B8CF3-B2DF-463C-B63F-F022CD61B509}" vid="{48A9A4B1-BA84-4ACC-ABD0-6A3F367ABF6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MVA</Template>
  <TotalTime>5812</TotalTime>
  <Words>565</Words>
  <Application>Microsoft Office PowerPoint</Application>
  <PresentationFormat>Widescreen</PresentationFormat>
  <Paragraphs>149</Paragraphs>
  <Slides>24</Slides>
  <Notes>19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24</vt:i4>
      </vt:variant>
    </vt:vector>
  </HeadingPairs>
  <TitlesOfParts>
    <vt:vector size="30" baseType="lpstr">
      <vt:lpstr>Arial</vt:lpstr>
      <vt:lpstr>Calibri</vt:lpstr>
      <vt:lpstr>Consolas</vt:lpstr>
      <vt:lpstr>Segoe UI</vt:lpstr>
      <vt:lpstr>Segoe UI Light</vt:lpstr>
      <vt:lpstr>MVA</vt:lpstr>
      <vt:lpstr>PowerPoint Presentation</vt:lpstr>
      <vt:lpstr>Many problems we have to solve involve math</vt:lpstr>
      <vt:lpstr>So it’s important to be able to store and manipulate numbers as well as strings</vt:lpstr>
      <vt:lpstr>You can perform math operations on numeric values or on variables containing numeric values</vt:lpstr>
      <vt:lpstr>These are the most common math operations</vt:lpstr>
      <vt:lpstr>Math rules haven’t changed since school</vt:lpstr>
      <vt:lpstr>Getting a computer to do your math homework</vt:lpstr>
      <vt:lpstr>PowerPoint Presentation</vt:lpstr>
      <vt:lpstr>Sometimes you will need to format the numbers when you display them to users</vt:lpstr>
      <vt:lpstr>You can also use a format method to format numeric values</vt:lpstr>
      <vt:lpstr>Formatting numeric values</vt:lpstr>
      <vt:lpstr>Geek Tip!</vt:lpstr>
      <vt:lpstr>PowerPoint Presentation</vt:lpstr>
      <vt:lpstr>Asking a user to enter the numbers</vt:lpstr>
      <vt:lpstr>Why did we get the wrong answer when we ask the user to enter their bonus and salary values?</vt:lpstr>
      <vt:lpstr>Here is a hint: The input statement returns strings</vt:lpstr>
      <vt:lpstr>The program thought salary and bonus were strings so it concatenated instead of adding</vt:lpstr>
      <vt:lpstr>PowerPoint Presentation</vt:lpstr>
      <vt:lpstr>There are functions to convert from one datatype to another.</vt:lpstr>
      <vt:lpstr>If we convert the string to a float we get the desired result</vt:lpstr>
      <vt:lpstr>Changing the datatype</vt:lpstr>
      <vt:lpstr>Your Challenge – create a loan calculator</vt:lpstr>
      <vt:lpstr>Congratulations!</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Learning to code with Python!</dc:title>
  <dc:creator>Susan Ibach</dc:creator>
  <cp:lastModifiedBy>Christopher Harrison</cp:lastModifiedBy>
  <cp:revision>133</cp:revision>
  <dcterms:created xsi:type="dcterms:W3CDTF">2014-06-11T19:38:55Z</dcterms:created>
  <dcterms:modified xsi:type="dcterms:W3CDTF">2014-09-23T17:37:58Z</dcterms:modified>
</cp:coreProperties>
</file>