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34"/>
  </p:notesMasterIdLst>
  <p:sldIdLst>
    <p:sldId id="256" r:id="rId2"/>
    <p:sldId id="280" r:id="rId3"/>
    <p:sldId id="257" r:id="rId4"/>
    <p:sldId id="316" r:id="rId5"/>
    <p:sldId id="291" r:id="rId6"/>
    <p:sldId id="294" r:id="rId7"/>
    <p:sldId id="295" r:id="rId8"/>
    <p:sldId id="314" r:id="rId9"/>
    <p:sldId id="317" r:id="rId10"/>
    <p:sldId id="293" r:id="rId11"/>
    <p:sldId id="296" r:id="rId12"/>
    <p:sldId id="297" r:id="rId13"/>
    <p:sldId id="315" r:id="rId14"/>
    <p:sldId id="298" r:id="rId15"/>
    <p:sldId id="299" r:id="rId16"/>
    <p:sldId id="300" r:id="rId17"/>
    <p:sldId id="301" r:id="rId18"/>
    <p:sldId id="302" r:id="rId19"/>
    <p:sldId id="303" r:id="rId20"/>
    <p:sldId id="289" r:id="rId21"/>
    <p:sldId id="310" r:id="rId22"/>
    <p:sldId id="311" r:id="rId23"/>
    <p:sldId id="312" r:id="rId24"/>
    <p:sldId id="313" r:id="rId25"/>
    <p:sldId id="304" r:id="rId26"/>
    <p:sldId id="305" r:id="rId27"/>
    <p:sldId id="306" r:id="rId28"/>
    <p:sldId id="307" r:id="rId29"/>
    <p:sldId id="308" r:id="rId30"/>
    <p:sldId id="309" r:id="rId31"/>
    <p:sldId id="287" r:id="rId32"/>
    <p:sldId id="28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san Ibach" initials="SI" lastIdx="4" clrIdx="0">
    <p:extLst>
      <p:ext uri="{19B8F6BF-5375-455C-9EA6-DF929625EA0E}">
        <p15:presenceInfo xmlns:p15="http://schemas.microsoft.com/office/powerpoint/2012/main" userId="S-1-5-21-124525095-708259637-1543119021-1127892" providerId="AD"/>
      </p:ext>
    </p:extLst>
  </p:cmAuthor>
  <p:cmAuthor id="2" name="Keshav Sonal Kharangate" initials="KSK" lastIdx="1" clrIdx="1">
    <p:extLst>
      <p:ext uri="{19B8F6BF-5375-455C-9EA6-DF929625EA0E}">
        <p15:presenceInfo xmlns:p15="http://schemas.microsoft.com/office/powerpoint/2012/main" userId="S-1-5-21-124525095-708259637-1543119021-143505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06" autoAdjust="0"/>
    <p:restoredTop sz="75617" autoAdjust="0"/>
  </p:normalViewPr>
  <p:slideViewPr>
    <p:cSldViewPr snapToGrid="0">
      <p:cViewPr varScale="1">
        <p:scale>
          <a:sx n="60" d="100"/>
          <a:sy n="60" d="100"/>
        </p:scale>
        <p:origin x="1050"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3030"/>
    </p:cViewPr>
  </p:sorter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CEBC7F-02DE-47A2-A407-FDB3BEF83CC0}" type="datetimeFigureOut">
              <a:rPr lang="en-CA" smtClean="0"/>
              <a:t>2014-09-24</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8A4D85-E449-4E7F-8A74-66A26455A406}" type="slidenum">
              <a:rPr lang="en-CA" smtClean="0"/>
              <a:t>‹#›</a:t>
            </a:fld>
            <a:endParaRPr lang="en-CA"/>
          </a:p>
        </p:txBody>
      </p:sp>
    </p:spTree>
    <p:extLst>
      <p:ext uri="{BB962C8B-B14F-4D97-AF65-F5344CB8AC3E}">
        <p14:creationId xmlns:p14="http://schemas.microsoft.com/office/powerpoint/2010/main" val="2861381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p:txBody>
      </p:sp>
      <p:sp>
        <p:nvSpPr>
          <p:cNvPr id="4" name="Slide Number Placeholder 3"/>
          <p:cNvSpPr>
            <a:spLocks noGrp="1"/>
          </p:cNvSpPr>
          <p:nvPr>
            <p:ph type="sldNum" sz="quarter" idx="10"/>
          </p:nvPr>
        </p:nvSpPr>
        <p:spPr/>
        <p:txBody>
          <a:bodyPr/>
          <a:lstStyle/>
          <a:p>
            <a:fld id="{338A4D85-E449-4E7F-8A74-66A26455A406}" type="slidenum">
              <a:rPr lang="en-CA" smtClean="0"/>
              <a:t>3</a:t>
            </a:fld>
            <a:endParaRPr lang="en-CA"/>
          </a:p>
        </p:txBody>
      </p:sp>
    </p:spTree>
    <p:extLst>
      <p:ext uri="{BB962C8B-B14F-4D97-AF65-F5344CB8AC3E}">
        <p14:creationId xmlns:p14="http://schemas.microsoft.com/office/powerpoint/2010/main" val="952528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p:txBody>
      </p:sp>
      <p:sp>
        <p:nvSpPr>
          <p:cNvPr id="4" name="Slide Number Placeholder 3"/>
          <p:cNvSpPr>
            <a:spLocks noGrp="1"/>
          </p:cNvSpPr>
          <p:nvPr>
            <p:ph type="sldNum" sz="quarter" idx="10"/>
          </p:nvPr>
        </p:nvSpPr>
        <p:spPr/>
        <p:txBody>
          <a:bodyPr/>
          <a:lstStyle/>
          <a:p>
            <a:fld id="{338A4D85-E449-4E7F-8A74-66A26455A406}" type="slidenum">
              <a:rPr lang="en-CA" smtClean="0"/>
              <a:t>7</a:t>
            </a:fld>
            <a:endParaRPr lang="en-CA"/>
          </a:p>
        </p:txBody>
      </p:sp>
    </p:spTree>
    <p:extLst>
      <p:ext uri="{BB962C8B-B14F-4D97-AF65-F5344CB8AC3E}">
        <p14:creationId xmlns:p14="http://schemas.microsoft.com/office/powerpoint/2010/main" val="25271671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List of standard Python</a:t>
            </a:r>
            <a:r>
              <a:rPr lang="en-CA" baseline="0" dirty="0" smtClean="0"/>
              <a:t> errors http://www.tutorialspoint.com/python/standard_exceptions.htm</a:t>
            </a:r>
          </a:p>
          <a:p>
            <a:endParaRPr lang="en-US" dirty="0"/>
          </a:p>
        </p:txBody>
      </p:sp>
      <p:sp>
        <p:nvSpPr>
          <p:cNvPr id="4" name="Slide Number Placeholder 3"/>
          <p:cNvSpPr>
            <a:spLocks noGrp="1"/>
          </p:cNvSpPr>
          <p:nvPr>
            <p:ph type="sldNum" sz="quarter" idx="10"/>
          </p:nvPr>
        </p:nvSpPr>
        <p:spPr/>
        <p:txBody>
          <a:bodyPr/>
          <a:lstStyle/>
          <a:p>
            <a:fld id="{338A4D85-E449-4E7F-8A74-66A26455A406}" type="slidenum">
              <a:rPr lang="en-CA" smtClean="0"/>
              <a:t>16</a:t>
            </a:fld>
            <a:endParaRPr lang="en-CA"/>
          </a:p>
        </p:txBody>
      </p:sp>
    </p:spTree>
    <p:extLst>
      <p:ext uri="{BB962C8B-B14F-4D97-AF65-F5344CB8AC3E}">
        <p14:creationId xmlns:p14="http://schemas.microsoft.com/office/powerpoint/2010/main" val="127734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List of </a:t>
            </a:r>
            <a:r>
              <a:rPr lang="en-CA" smtClean="0"/>
              <a:t>standard Python</a:t>
            </a:r>
            <a:r>
              <a:rPr lang="en-CA" baseline="0" smtClean="0"/>
              <a:t> errors http://www.tutorialspoint.com/python/standard_exceptions.htm</a:t>
            </a:r>
          </a:p>
          <a:p>
            <a:endParaRPr lang="en-US"/>
          </a:p>
        </p:txBody>
      </p:sp>
      <p:sp>
        <p:nvSpPr>
          <p:cNvPr id="4" name="Slide Number Placeholder 3"/>
          <p:cNvSpPr>
            <a:spLocks noGrp="1"/>
          </p:cNvSpPr>
          <p:nvPr>
            <p:ph type="sldNum" sz="quarter" idx="10"/>
          </p:nvPr>
        </p:nvSpPr>
        <p:spPr/>
        <p:txBody>
          <a:bodyPr/>
          <a:lstStyle/>
          <a:p>
            <a:fld id="{338A4D85-E449-4E7F-8A74-66A26455A406}" type="slidenum">
              <a:rPr lang="en-CA" smtClean="0"/>
              <a:t>17</a:t>
            </a:fld>
            <a:endParaRPr lang="en-CA"/>
          </a:p>
        </p:txBody>
      </p:sp>
    </p:spTree>
    <p:extLst>
      <p:ext uri="{BB962C8B-B14F-4D97-AF65-F5344CB8AC3E}">
        <p14:creationId xmlns:p14="http://schemas.microsoft.com/office/powerpoint/2010/main" val="2079469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List of standard Python</a:t>
            </a:r>
            <a:r>
              <a:rPr lang="en-CA" baseline="0" dirty="0" smtClean="0"/>
              <a:t> errors http://www.tutorialspoint.com/python/standard_exceptions.htm</a:t>
            </a:r>
          </a:p>
          <a:p>
            <a:endParaRPr lang="en-US" dirty="0"/>
          </a:p>
        </p:txBody>
      </p:sp>
      <p:sp>
        <p:nvSpPr>
          <p:cNvPr id="4" name="Slide Number Placeholder 3"/>
          <p:cNvSpPr>
            <a:spLocks noGrp="1"/>
          </p:cNvSpPr>
          <p:nvPr>
            <p:ph type="sldNum" sz="quarter" idx="10"/>
          </p:nvPr>
        </p:nvSpPr>
        <p:spPr/>
        <p:txBody>
          <a:bodyPr/>
          <a:lstStyle/>
          <a:p>
            <a:fld id="{338A4D85-E449-4E7F-8A74-66A26455A406}" type="slidenum">
              <a:rPr lang="en-CA" smtClean="0"/>
              <a:t>18</a:t>
            </a:fld>
            <a:endParaRPr lang="en-CA"/>
          </a:p>
        </p:txBody>
      </p:sp>
    </p:spTree>
    <p:extLst>
      <p:ext uri="{BB962C8B-B14F-4D97-AF65-F5344CB8AC3E}">
        <p14:creationId xmlns:p14="http://schemas.microsoft.com/office/powerpoint/2010/main" val="3149044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List of standard Python</a:t>
            </a:r>
            <a:r>
              <a:rPr lang="en-CA" baseline="0" dirty="0" smtClean="0"/>
              <a:t> errors http://www.tutorialspoint.com/python/standard_exceptions.htm</a:t>
            </a:r>
          </a:p>
          <a:p>
            <a:endParaRPr lang="en-US" dirty="0"/>
          </a:p>
        </p:txBody>
      </p:sp>
      <p:sp>
        <p:nvSpPr>
          <p:cNvPr id="4" name="Slide Number Placeholder 3"/>
          <p:cNvSpPr>
            <a:spLocks noGrp="1"/>
          </p:cNvSpPr>
          <p:nvPr>
            <p:ph type="sldNum" sz="quarter" idx="10"/>
          </p:nvPr>
        </p:nvSpPr>
        <p:spPr/>
        <p:txBody>
          <a:bodyPr/>
          <a:lstStyle/>
          <a:p>
            <a:fld id="{338A4D85-E449-4E7F-8A74-66A26455A406}" type="slidenum">
              <a:rPr lang="en-CA" smtClean="0"/>
              <a:t>19</a:t>
            </a:fld>
            <a:endParaRPr lang="en-CA"/>
          </a:p>
        </p:txBody>
      </p:sp>
    </p:spTree>
    <p:extLst>
      <p:ext uri="{BB962C8B-B14F-4D97-AF65-F5344CB8AC3E}">
        <p14:creationId xmlns:p14="http://schemas.microsoft.com/office/powerpoint/2010/main" val="25849146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List of standard Python</a:t>
            </a:r>
            <a:r>
              <a:rPr lang="en-CA" baseline="0" dirty="0" smtClean="0"/>
              <a:t> errors http://www.tutorialspoint.com/python/standard_exceptions.htm</a:t>
            </a:r>
          </a:p>
          <a:p>
            <a:endParaRPr lang="en-US" dirty="0"/>
          </a:p>
        </p:txBody>
      </p:sp>
      <p:sp>
        <p:nvSpPr>
          <p:cNvPr id="4" name="Slide Number Placeholder 3"/>
          <p:cNvSpPr>
            <a:spLocks noGrp="1"/>
          </p:cNvSpPr>
          <p:nvPr>
            <p:ph type="sldNum" sz="quarter" idx="10"/>
          </p:nvPr>
        </p:nvSpPr>
        <p:spPr/>
        <p:txBody>
          <a:bodyPr/>
          <a:lstStyle/>
          <a:p>
            <a:fld id="{338A4D85-E449-4E7F-8A74-66A26455A406}" type="slidenum">
              <a:rPr lang="en-CA" smtClean="0"/>
              <a:t>21</a:t>
            </a:fld>
            <a:endParaRPr lang="en-CA"/>
          </a:p>
        </p:txBody>
      </p:sp>
    </p:spTree>
    <p:extLst>
      <p:ext uri="{BB962C8B-B14F-4D97-AF65-F5344CB8AC3E}">
        <p14:creationId xmlns:p14="http://schemas.microsoft.com/office/powerpoint/2010/main" val="31698536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7FBA00"/>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101096622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B8AE8910-8D76-47D3-A240-526DD3CA8A5E}" type="datetimeFigureOut">
              <a:rPr lang="en-CA" smtClean="0"/>
              <a:t>2014-09-24</a:t>
            </a:fld>
            <a:endParaRPr lang="en-CA"/>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CA"/>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6A8EB125-82E8-428B-A6F8-34A7B3DBC78C}" type="slidenum">
              <a:rPr lang="en-CA" smtClean="0"/>
              <a:t>‹#›</a:t>
            </a:fld>
            <a:endParaRPr lang="en-CA"/>
          </a:p>
        </p:txBody>
      </p:sp>
    </p:spTree>
    <p:extLst>
      <p:ext uri="{BB962C8B-B14F-4D97-AF65-F5344CB8AC3E}">
        <p14:creationId xmlns:p14="http://schemas.microsoft.com/office/powerpoint/2010/main" val="3543445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9" name="Subtitle 2"/>
          <p:cNvSpPr txBox="1">
            <a:spLocks/>
          </p:cNvSpPr>
          <p:nvPr/>
        </p:nvSpPr>
        <p:spPr>
          <a:xfrm>
            <a:off x="8738733" y="2685050"/>
            <a:ext cx="2241224" cy="2355337"/>
          </a:xfrm>
          <a:prstGeom prst="rect">
            <a:avLst/>
          </a:prstGeom>
        </p:spPr>
        <p:txBody>
          <a:bodyPr vert="horz" lIns="91409" tIns="45705" rIns="91409" bIns="45705" rtlCol="0" anchor="ctr" anchorCtr="0">
            <a:normAutofit/>
          </a:bodyPr>
          <a:lstStyle>
            <a:lvl1pPr marL="0" indent="0" algn="l" defTabSz="914052" rtl="0" eaLnBrk="1" latinLnBrk="0" hangingPunct="1">
              <a:lnSpc>
                <a:spcPct val="100000"/>
              </a:lnSpc>
              <a:spcBef>
                <a:spcPts val="0"/>
              </a:spcBef>
              <a:buSzPct val="90000"/>
              <a:buFont typeface="Arial" pitchFamily="34" charset="0"/>
              <a:buNone/>
              <a:defRPr lang="en-US" sz="1800" b="1" kern="1200" spc="-30" baseline="0" dirty="0">
                <a:gradFill>
                  <a:gsLst>
                    <a:gs pos="1250">
                      <a:srgbClr val="FFFFFF"/>
                    </a:gs>
                    <a:gs pos="6250">
                      <a:srgbClr val="FFFFFF"/>
                    </a:gs>
                  </a:gsLst>
                  <a:lin ang="5400000" scaled="0"/>
                </a:gradFill>
                <a:latin typeface="Segoe UI" pitchFamily="34" charset="0"/>
                <a:ea typeface="Segoe UI" pitchFamily="34" charset="0"/>
                <a:cs typeface="Segoe UI" pitchFamily="34" charset="0"/>
              </a:defRPr>
            </a:lvl1pPr>
            <a:lvl2pPr marL="457044" indent="0" algn="ctr" defTabSz="914088" rtl="0" eaLnBrk="1" latinLnBrk="0" hangingPunct="1">
              <a:spcBef>
                <a:spcPts val="300"/>
              </a:spcBef>
              <a:spcAft>
                <a:spcPts val="300"/>
              </a:spcAft>
              <a:buFont typeface="Arial" pitchFamily="34" charset="0"/>
              <a:buNone/>
              <a:defRPr sz="2800" kern="1200">
                <a:solidFill>
                  <a:schemeClr val="tx1">
                    <a:tint val="75000"/>
                  </a:schemeClr>
                </a:solidFill>
                <a:latin typeface="Segoe UI" pitchFamily="34" charset="0"/>
                <a:ea typeface="Segoe UI" pitchFamily="34" charset="0"/>
                <a:cs typeface="Segoe UI" pitchFamily="34" charset="0"/>
              </a:defRPr>
            </a:lvl2pPr>
            <a:lvl3pPr marL="914088" indent="0" algn="ctr" defTabSz="914088" rtl="0" eaLnBrk="1" latinLnBrk="0" hangingPunct="1">
              <a:spcBef>
                <a:spcPts val="200"/>
              </a:spcBef>
              <a:spcAft>
                <a:spcPts val="200"/>
              </a:spcAft>
              <a:buFont typeface="Arial" pitchFamily="34" charset="0"/>
              <a:buNone/>
              <a:defRPr sz="2400" kern="1200">
                <a:solidFill>
                  <a:schemeClr val="tx1">
                    <a:tint val="75000"/>
                  </a:schemeClr>
                </a:solidFill>
                <a:latin typeface="Segoe UI" pitchFamily="34" charset="0"/>
                <a:ea typeface="Segoe UI" pitchFamily="34" charset="0"/>
                <a:cs typeface="Segoe UI" pitchFamily="34" charset="0"/>
              </a:defRPr>
            </a:lvl3pPr>
            <a:lvl4pPr marL="1371133"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4pPr>
            <a:lvl5pPr marL="1828178"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5pPr>
            <a:lvl6pPr marL="2285222"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267"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311"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358"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mtClean="0"/>
              <a:t>Click to edit Master subtitle style</a:t>
            </a:r>
            <a:endParaRPr lang="en-US"/>
          </a:p>
        </p:txBody>
      </p:sp>
      <p:sp>
        <p:nvSpPr>
          <p:cNvPr id="13" name="Title 1"/>
          <p:cNvSpPr txBox="1">
            <a:spLocks/>
          </p:cNvSpPr>
          <p:nvPr/>
        </p:nvSpPr>
        <p:spPr>
          <a:xfrm>
            <a:off x="193271" y="3376350"/>
            <a:ext cx="8409867" cy="1692617"/>
          </a:xfrm>
          <a:prstGeom prst="rect">
            <a:avLst/>
          </a:prstGeom>
          <a:solidFill>
            <a:srgbClr val="82BF36"/>
          </a:solidFill>
          <a:effectLst/>
        </p:spPr>
        <p:txBody>
          <a:bodyPr vert="horz" lIns="137160" tIns="137160" rIns="91409" bIns="137160" rtlCol="0" anchor="b" anchorCtr="0">
            <a:noAutofit/>
          </a:bodyPr>
          <a:lstStyle>
            <a:lvl1pPr algn="l" defTabSz="914088" rtl="0" eaLnBrk="1" latinLnBrk="0" hangingPunct="1">
              <a:spcBef>
                <a:spcPct val="0"/>
              </a:spcBef>
              <a:buNone/>
              <a:defRPr lang="en-US" sz="4000" kern="0" dirty="0">
                <a:ln w="3175">
                  <a:noFill/>
                </a:ln>
                <a:gradFill flip="none" rotWithShape="1">
                  <a:gsLst>
                    <a:gs pos="4583">
                      <a:srgbClr val="FFFFFF"/>
                    </a:gs>
                    <a:gs pos="100000">
                      <a:srgbClr val="FFFFFF"/>
                    </a:gs>
                  </a:gsLst>
                  <a:lin ang="5400000" scaled="0"/>
                  <a:tileRect/>
                </a:gradFill>
                <a:latin typeface="Segoe UI" pitchFamily="34" charset="0"/>
                <a:ea typeface="Segoe UI" pitchFamily="34" charset="0"/>
                <a:cs typeface="Segoe UI" pitchFamily="34" charset="0"/>
              </a:defRPr>
            </a:lvl1pPr>
          </a:lstStyle>
          <a:p>
            <a:endParaRPr lang="en-US" sz="4000" dirty="0"/>
          </a:p>
        </p:txBody>
      </p:sp>
      <p:sp>
        <p:nvSpPr>
          <p:cNvPr id="14" name="top right small rectangle"/>
          <p:cNvSpPr/>
          <p:nvPr/>
        </p:nvSpPr>
        <p:spPr bwMode="auto">
          <a:xfrm>
            <a:off x="8682790" y="3374967"/>
            <a:ext cx="3257419" cy="169432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pic>
        <p:nvPicPr>
          <p:cNvPr id="15" name="Picture 14"/>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1181757" y="4821401"/>
            <a:ext cx="740346" cy="218986"/>
          </a:xfrm>
          <a:prstGeom prst="rect">
            <a:avLst/>
          </a:prstGeom>
        </p:spPr>
      </p:pic>
      <p:sp>
        <p:nvSpPr>
          <p:cNvPr id="16" name="Text Placeholder 10"/>
          <p:cNvSpPr>
            <a:spLocks noGrp="1"/>
          </p:cNvSpPr>
          <p:nvPr>
            <p:ph type="body" sz="quarter" idx="10" hasCustomPrompt="1"/>
          </p:nvPr>
        </p:nvSpPr>
        <p:spPr>
          <a:xfrm>
            <a:off x="292101" y="3466407"/>
            <a:ext cx="8215796" cy="1485524"/>
          </a:xfrm>
          <a:prstGeom prst="rect">
            <a:avLst/>
          </a:prstGeom>
        </p:spPr>
        <p:txBody>
          <a:bodyPr anchor="b" anchorCtr="0">
            <a:normAutofit/>
          </a:bodyPr>
          <a:lstStyle>
            <a:lvl1pPr marL="0" indent="0">
              <a:buNone/>
              <a:defRPr sz="3600" b="0" baseline="0">
                <a:solidFill>
                  <a:schemeClr val="bg1"/>
                </a:solidFill>
                <a:latin typeface="Segoe UI Light" panose="020B0502040204020203" pitchFamily="34" charset="0"/>
                <a:cs typeface="Segoe UI Light" panose="020B0502040204020203" pitchFamily="34" charset="0"/>
              </a:defRPr>
            </a:lvl1pPr>
          </a:lstStyle>
          <a:p>
            <a:pPr lvl="0"/>
            <a:r>
              <a:rPr lang="en-US" dirty="0" smtClean="0"/>
              <a:t>Module or Section transition style</a:t>
            </a:r>
          </a:p>
        </p:txBody>
      </p:sp>
      <p:sp>
        <p:nvSpPr>
          <p:cNvPr id="11" name="Subtitle 2"/>
          <p:cNvSpPr>
            <a:spLocks noGrp="1"/>
          </p:cNvSpPr>
          <p:nvPr>
            <p:ph type="subTitle" idx="1"/>
          </p:nvPr>
        </p:nvSpPr>
        <p:spPr>
          <a:xfrm>
            <a:off x="193271" y="5132437"/>
            <a:ext cx="8409867"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406348050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smtClean="0"/>
              <a:t>Click to edit Master title style</a:t>
            </a:r>
            <a:endParaRPr lang="en-US" dirty="0"/>
          </a:p>
        </p:txBody>
      </p:sp>
      <p:sp>
        <p:nvSpPr>
          <p:cNvPr id="2" name="TextBox 1"/>
          <p:cNvSpPr txBox="1"/>
          <p:nvPr/>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77800"/>
            <a:ext cx="2857500" cy="1143000"/>
          </a:xfrm>
          <a:prstGeom prst="rect">
            <a:avLst/>
          </a:prstGeom>
        </p:spPr>
      </p:pic>
    </p:spTree>
    <p:extLst>
      <p:ext uri="{BB962C8B-B14F-4D97-AF65-F5344CB8AC3E}">
        <p14:creationId xmlns:p14="http://schemas.microsoft.com/office/powerpoint/2010/main" val="94870448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lvl1pPr>
            <a:lvl2pPr>
              <a:defRPr>
                <a:solidFill>
                  <a:schemeClr val="tx1">
                    <a:lumMod val="75000"/>
                    <a:lumOff val="2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370810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5975461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0032975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1663049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433048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Blank Color 1 Layout">
    <p:spTree>
      <p:nvGrpSpPr>
        <p:cNvPr id="1" name=""/>
        <p:cNvGrpSpPr/>
        <p:nvPr/>
      </p:nvGrpSpPr>
      <p:grpSpPr>
        <a:xfrm>
          <a:off x="0" y="0"/>
          <a:ext cx="0" cy="0"/>
          <a:chOff x="0" y="0"/>
          <a:chExt cx="0" cy="0"/>
        </a:xfrm>
      </p:grpSpPr>
      <p:sp>
        <p:nvSpPr>
          <p:cNvPr id="6" name="top right small rectangle"/>
          <p:cNvSpPr/>
          <p:nvPr/>
        </p:nvSpPr>
        <p:spPr bwMode="auto">
          <a:xfrm>
            <a:off x="0" y="0"/>
            <a:ext cx="12192000" cy="6858000"/>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©2013 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11796013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78097864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hyperlink" Target="https://docs.python.org/3/c-api/exceptions.html#standard-exceptions" TargetMode="Externa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CA" dirty="0" smtClean="0"/>
              <a:t>Susan Ibach | Technical Evangelist</a:t>
            </a:r>
          </a:p>
          <a:p>
            <a:r>
              <a:rPr lang="en-CA" dirty="0" smtClean="0"/>
              <a:t>Christopher Harrison | Content Developer</a:t>
            </a:r>
            <a:endParaRPr lang="en-CA" dirty="0"/>
          </a:p>
        </p:txBody>
      </p:sp>
      <p:sp>
        <p:nvSpPr>
          <p:cNvPr id="2" name="Title 1"/>
          <p:cNvSpPr>
            <a:spLocks noGrp="1"/>
          </p:cNvSpPr>
          <p:nvPr>
            <p:ph type="ctrTitle"/>
          </p:nvPr>
        </p:nvSpPr>
        <p:spPr/>
        <p:txBody>
          <a:bodyPr/>
          <a:lstStyle/>
          <a:p>
            <a:r>
              <a:rPr lang="en-CA" dirty="0" smtClean="0"/>
              <a:t>Handling errors</a:t>
            </a:r>
            <a:br>
              <a:rPr lang="en-CA" dirty="0" smtClean="0"/>
            </a:br>
            <a:r>
              <a:rPr lang="en-CA" sz="3600" dirty="0" smtClean="0"/>
              <a:t>try except</a:t>
            </a:r>
            <a:endParaRPr lang="en-CA" sz="3600" dirty="0"/>
          </a:p>
        </p:txBody>
      </p:sp>
    </p:spTree>
    <p:extLst>
      <p:ext uri="{BB962C8B-B14F-4D97-AF65-F5344CB8AC3E}">
        <p14:creationId xmlns:p14="http://schemas.microsoft.com/office/powerpoint/2010/main" val="34097503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Runtime errors occur when the code basically works but something out of the ordinary ‘crashes’ the code</a:t>
            </a:r>
            <a:endParaRPr lang="en-US" dirty="0"/>
          </a:p>
        </p:txBody>
      </p:sp>
      <p:sp>
        <p:nvSpPr>
          <p:cNvPr id="3" name="Content Placeholder 2"/>
          <p:cNvSpPr>
            <a:spLocks noGrp="1"/>
          </p:cNvSpPr>
          <p:nvPr>
            <p:ph sz="quarter" idx="10"/>
          </p:nvPr>
        </p:nvSpPr>
        <p:spPr/>
        <p:txBody>
          <a:bodyPr/>
          <a:lstStyle/>
          <a:p>
            <a:r>
              <a:rPr lang="en-CA" dirty="0" smtClean="0"/>
              <a:t>You write a calculator program and a user tries to divide a number by zero</a:t>
            </a:r>
          </a:p>
          <a:p>
            <a:r>
              <a:rPr lang="en-CA" dirty="0" smtClean="0"/>
              <a:t>Your program tries to read a file, and the file is missing</a:t>
            </a:r>
          </a:p>
          <a:p>
            <a:r>
              <a:rPr lang="en-CA" dirty="0" smtClean="0"/>
              <a:t>Your program is trying to perform a date calculation and the date provided is in the wrong format</a:t>
            </a:r>
            <a:endParaRPr lang="en-US" dirty="0"/>
          </a:p>
        </p:txBody>
      </p:sp>
    </p:spTree>
    <p:extLst>
      <p:ext uri="{BB962C8B-B14F-4D97-AF65-F5344CB8AC3E}">
        <p14:creationId xmlns:p14="http://schemas.microsoft.com/office/powerpoint/2010/main" val="3868239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Having your code crash is a very poor experience for the user</a:t>
            </a:r>
            <a:endParaRPr lang="en-US" dirty="0"/>
          </a:p>
        </p:txBody>
      </p:sp>
      <p:sp>
        <p:nvSpPr>
          <p:cNvPr id="3" name="Content Placeholder 2"/>
          <p:cNvSpPr>
            <a:spLocks noGrp="1"/>
          </p:cNvSpPr>
          <p:nvPr>
            <p:ph sz="quarter" idx="10"/>
          </p:nvPr>
        </p:nvSpPr>
        <p:spPr/>
        <p:txBody>
          <a:bodyPr/>
          <a:lstStyle/>
          <a:p>
            <a:r>
              <a:rPr lang="en-CA" dirty="0" smtClean="0"/>
              <a:t>You can add error handling to your code to handle runtime errors gracefully</a:t>
            </a:r>
            <a:endParaRPr lang="en-US" dirty="0"/>
          </a:p>
        </p:txBody>
      </p:sp>
    </p:spTree>
    <p:extLst>
      <p:ext uri="{BB962C8B-B14F-4D97-AF65-F5344CB8AC3E}">
        <p14:creationId xmlns:p14="http://schemas.microsoft.com/office/powerpoint/2010/main" val="3882260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Let’s create a calculator program that will take two numbers and divide them for the user</a:t>
            </a:r>
            <a:endParaRPr lang="en-US" dirty="0"/>
          </a:p>
        </p:txBody>
      </p:sp>
      <p:sp>
        <p:nvSpPr>
          <p:cNvPr id="4" name="Rectangle 1"/>
          <p:cNvSpPr>
            <a:spLocks noGrp="1" noChangeArrowheads="1"/>
          </p:cNvSpPr>
          <p:nvPr>
            <p:ph sz="quarter" idx="10"/>
          </p:nvPr>
        </p:nvSpPr>
        <p:spPr bwMode="auto">
          <a:xfrm>
            <a:off x="524886" y="1604736"/>
            <a:ext cx="7520007" cy="286232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first = input(</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"Enter the first number "</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second = input(</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"Enter the second number "</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firstNumber</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000" b="0" i="0" u="none" strike="noStrike" cap="none" normalizeH="0" baseline="0" dirty="0" smtClean="0">
                <a:ln>
                  <a:noFill/>
                </a:ln>
                <a:solidFill>
                  <a:srgbClr val="2B91AF"/>
                </a:solidFill>
                <a:effectLst/>
                <a:latin typeface="Consolas" panose="020B0609020204030204" pitchFamily="49" charset="0"/>
                <a:cs typeface="Consolas" panose="020B0609020204030204" pitchFamily="49" charset="0"/>
              </a:rPr>
              <a:t>float</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(first)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secondNumber</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000" b="0" i="0" u="none" strike="noStrike" cap="none" normalizeH="0" baseline="0" dirty="0" smtClean="0">
                <a:ln>
                  <a:noFill/>
                </a:ln>
                <a:solidFill>
                  <a:srgbClr val="2B91AF"/>
                </a:solidFill>
                <a:effectLst/>
                <a:latin typeface="Consolas" panose="020B0609020204030204" pitchFamily="49" charset="0"/>
                <a:cs typeface="Consolas" panose="020B0609020204030204" pitchFamily="49" charset="0"/>
              </a:rPr>
              <a:t>float</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(second)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result = </a:t>
            </a:r>
            <a:r>
              <a:rPr kumimoji="0" lang="en-US" altLang="en-US" sz="20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firstNumber</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0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secondNumber</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(first + </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 "</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second + </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 "</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000" b="0" i="0" u="none" strike="noStrike" cap="none" normalizeH="0" baseline="0" dirty="0" err="1" smtClean="0">
                <a:ln>
                  <a:noFill/>
                </a:ln>
                <a:solidFill>
                  <a:srgbClr val="2B91AF"/>
                </a:solidFill>
                <a:effectLst/>
                <a:latin typeface="Consolas" panose="020B0609020204030204" pitchFamily="49" charset="0"/>
                <a:cs typeface="Consolas" panose="020B0609020204030204" pitchFamily="49" charset="0"/>
              </a:rPr>
              <a:t>str</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(result))</a:t>
            </a:r>
            <a:endParaRPr kumimoji="0" lang="en-US" altLang="en-US" sz="4800" b="0" i="0" u="none" strike="noStrike" cap="none" normalizeH="0" baseline="0" dirty="0" smtClean="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2"/>
          <a:stretch>
            <a:fillRect/>
          </a:stretch>
        </p:blipFill>
        <p:spPr>
          <a:xfrm>
            <a:off x="6141730" y="4641705"/>
            <a:ext cx="6244234" cy="2769020"/>
          </a:xfrm>
          <a:prstGeom prst="rect">
            <a:avLst/>
          </a:prstGeom>
        </p:spPr>
      </p:pic>
      <p:sp>
        <p:nvSpPr>
          <p:cNvPr id="6" name="Content Placeholder 2"/>
          <p:cNvSpPr txBox="1">
            <a:spLocks/>
          </p:cNvSpPr>
          <p:nvPr/>
        </p:nvSpPr>
        <p:spPr>
          <a:xfrm>
            <a:off x="379413" y="1388226"/>
            <a:ext cx="4878387" cy="5290388"/>
          </a:xfrm>
          <a:prstGeom prst="rect">
            <a:avLst/>
          </a:prstGeom>
        </p:spPr>
        <p:txBody>
          <a:bodyPr/>
          <a:lstStyle>
            <a:lvl1pPr marL="342783" indent="-342783" algn="l" defTabSz="914088" rtl="0" eaLnBrk="1" latinLnBrk="0" hangingPunct="1">
              <a:spcBef>
                <a:spcPts val="1400"/>
              </a:spcBef>
              <a:buFont typeface="Arial" pitchFamily="34" charset="0"/>
              <a:buChar char="•"/>
              <a:defRPr sz="3200" b="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lumMod val="75000"/>
                    <a:lumOff val="25000"/>
                  </a:schemeClr>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CA" dirty="0" smtClean="0"/>
          </a:p>
          <a:p>
            <a:endParaRPr lang="en-CA" dirty="0"/>
          </a:p>
          <a:p>
            <a:endParaRPr lang="en-CA" dirty="0" smtClean="0"/>
          </a:p>
          <a:p>
            <a:endParaRPr lang="en-CA" dirty="0"/>
          </a:p>
          <a:p>
            <a:endParaRPr lang="en-CA" dirty="0" smtClean="0"/>
          </a:p>
          <a:p>
            <a:endParaRPr lang="en-CA" dirty="0"/>
          </a:p>
          <a:p>
            <a:r>
              <a:rPr lang="en-CA" dirty="0" smtClean="0"/>
              <a:t>We test it and it works!</a:t>
            </a:r>
            <a:endParaRPr lang="en-US" dirty="0"/>
          </a:p>
        </p:txBody>
      </p:sp>
    </p:spTree>
    <p:extLst>
      <p:ext uri="{BB962C8B-B14F-4D97-AF65-F5344CB8AC3E}">
        <p14:creationId xmlns:p14="http://schemas.microsoft.com/office/powerpoint/2010/main" val="2785529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Create a calculator</a:t>
            </a:r>
            <a:endParaRPr lang="en-US" dirty="0"/>
          </a:p>
        </p:txBody>
      </p:sp>
    </p:spTree>
    <p:extLst>
      <p:ext uri="{BB962C8B-B14F-4D97-AF65-F5344CB8AC3E}">
        <p14:creationId xmlns:p14="http://schemas.microsoft.com/office/powerpoint/2010/main" val="2885473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What happens you enter 0 as the second number</a:t>
            </a:r>
            <a:endParaRPr lang="en-US" dirty="0"/>
          </a:p>
        </p:txBody>
      </p:sp>
      <p:pic>
        <p:nvPicPr>
          <p:cNvPr id="4" name="Content Placeholder 3"/>
          <p:cNvPicPr>
            <a:picLocks noGrp="1" noChangeAspect="1"/>
          </p:cNvPicPr>
          <p:nvPr>
            <p:ph sz="quarter" idx="10"/>
          </p:nvPr>
        </p:nvPicPr>
        <p:blipFill>
          <a:blip r:embed="rId2"/>
          <a:stretch>
            <a:fillRect/>
          </a:stretch>
        </p:blipFill>
        <p:spPr>
          <a:xfrm>
            <a:off x="6003518" y="2785904"/>
            <a:ext cx="5164448" cy="3515975"/>
          </a:xfrm>
          <a:prstGeom prst="rect">
            <a:avLst/>
          </a:prstGeom>
        </p:spPr>
      </p:pic>
      <p:sp>
        <p:nvSpPr>
          <p:cNvPr id="5" name="Content Placeholder 2"/>
          <p:cNvSpPr txBox="1">
            <a:spLocks/>
          </p:cNvSpPr>
          <p:nvPr/>
        </p:nvSpPr>
        <p:spPr>
          <a:xfrm>
            <a:off x="379413" y="1388226"/>
            <a:ext cx="11525250" cy="5290388"/>
          </a:xfrm>
          <a:prstGeom prst="rect">
            <a:avLst/>
          </a:prstGeom>
        </p:spPr>
        <p:txBody>
          <a:bodyPr/>
          <a:lstStyle>
            <a:lvl1pPr marL="342783" indent="-342783" algn="l" defTabSz="914088" rtl="0" eaLnBrk="1" latinLnBrk="0" hangingPunct="1">
              <a:spcBef>
                <a:spcPts val="1400"/>
              </a:spcBef>
              <a:buFont typeface="Arial" pitchFamily="34" charset="0"/>
              <a:buChar char="•"/>
              <a:defRPr sz="3200" b="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lumMod val="75000"/>
                    <a:lumOff val="25000"/>
                  </a:schemeClr>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CA" dirty="0" smtClean="0"/>
          </a:p>
          <a:p>
            <a:endParaRPr lang="en-CA" dirty="0"/>
          </a:p>
          <a:p>
            <a:r>
              <a:rPr lang="en-CA" dirty="0" smtClean="0"/>
              <a:t>You get an error at runtime</a:t>
            </a:r>
            <a:endParaRPr lang="en-US" dirty="0"/>
          </a:p>
        </p:txBody>
      </p:sp>
      <p:pic>
        <p:nvPicPr>
          <p:cNvPr id="6" name="Picture 5"/>
          <p:cNvPicPr>
            <a:picLocks noChangeAspect="1"/>
          </p:cNvPicPr>
          <p:nvPr/>
        </p:nvPicPr>
        <p:blipFill>
          <a:blip r:embed="rId3"/>
          <a:stretch>
            <a:fillRect/>
          </a:stretch>
        </p:blipFill>
        <p:spPr>
          <a:xfrm>
            <a:off x="3788617" y="1086497"/>
            <a:ext cx="3578961" cy="1409475"/>
          </a:xfrm>
          <a:prstGeom prst="rect">
            <a:avLst/>
          </a:prstGeom>
        </p:spPr>
      </p:pic>
    </p:spTree>
    <p:extLst>
      <p:ext uri="{BB962C8B-B14F-4D97-AF65-F5344CB8AC3E}">
        <p14:creationId xmlns:p14="http://schemas.microsoft.com/office/powerpoint/2010/main" val="2160536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Which line of code generated the error message?</a:t>
            </a:r>
            <a:endParaRPr lang="en-US" dirty="0"/>
          </a:p>
        </p:txBody>
      </p:sp>
      <p:sp>
        <p:nvSpPr>
          <p:cNvPr id="3" name="Content Placeholder 2"/>
          <p:cNvSpPr>
            <a:spLocks noGrp="1"/>
          </p:cNvSpPr>
          <p:nvPr>
            <p:ph sz="quarter" idx="10"/>
          </p:nvPr>
        </p:nvSpPr>
        <p:spPr/>
        <p:txBody>
          <a:bodyPr/>
          <a:lstStyle/>
          <a:p>
            <a:endParaRPr lang="en-US" dirty="0"/>
          </a:p>
        </p:txBody>
      </p:sp>
      <p:sp>
        <p:nvSpPr>
          <p:cNvPr id="4" name="Rectangle 1"/>
          <p:cNvSpPr txBox="1">
            <a:spLocks noChangeArrowheads="1"/>
          </p:cNvSpPr>
          <p:nvPr/>
        </p:nvSpPr>
        <p:spPr bwMode="auto">
          <a:xfrm>
            <a:off x="524886" y="1604736"/>
            <a:ext cx="7520007" cy="286232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marL="342783" indent="-342783" algn="l" defTabSz="914088" rtl="0" eaLnBrk="1" latinLnBrk="0" hangingPunct="1">
              <a:spcBef>
                <a:spcPts val="1400"/>
              </a:spcBef>
              <a:buFont typeface="Arial" pitchFamily="34" charset="0"/>
              <a:buChar char="•"/>
              <a:defRPr sz="3200" b="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lumMod val="75000"/>
                    <a:lumOff val="25000"/>
                  </a:schemeClr>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eaLnBrk="0" fontAlgn="base" hangingPunct="0">
              <a:spcBef>
                <a:spcPct val="0"/>
              </a:spcBef>
              <a:spcAft>
                <a:spcPct val="0"/>
              </a:spcAft>
              <a:buFontTx/>
              <a:buNone/>
            </a:pPr>
            <a:r>
              <a:rPr lang="en-US" altLang="en-US" sz="2000" dirty="0" smtClean="0">
                <a:solidFill>
                  <a:srgbClr val="000000"/>
                </a:solidFill>
                <a:latin typeface="Consolas" panose="020B0609020204030204" pitchFamily="49" charset="0"/>
                <a:cs typeface="Consolas" panose="020B0609020204030204" pitchFamily="49" charset="0"/>
              </a:rPr>
              <a:t>first = input(</a:t>
            </a:r>
            <a:r>
              <a:rPr lang="en-US" altLang="en-US" sz="2000" dirty="0" smtClean="0">
                <a:solidFill>
                  <a:srgbClr val="A31515"/>
                </a:solidFill>
                <a:latin typeface="Consolas" panose="020B0609020204030204" pitchFamily="49" charset="0"/>
                <a:cs typeface="Consolas" panose="020B0609020204030204" pitchFamily="49" charset="0"/>
              </a:rPr>
              <a:t>"Enter the first number "</a:t>
            </a:r>
            <a:r>
              <a:rPr lang="en-US" altLang="en-US" sz="2000" dirty="0" smtClean="0">
                <a:solidFill>
                  <a:srgbClr val="000000"/>
                </a:solidFill>
                <a:latin typeface="Consolas" panose="020B0609020204030204" pitchFamily="49" charset="0"/>
                <a:cs typeface="Consolas" panose="020B0609020204030204" pitchFamily="49" charset="0"/>
              </a:rPr>
              <a:t>) </a:t>
            </a:r>
          </a:p>
          <a:p>
            <a:pPr marL="0" indent="0" defTabSz="914400" eaLnBrk="0" fontAlgn="base" hangingPunct="0">
              <a:spcBef>
                <a:spcPct val="0"/>
              </a:spcBef>
              <a:spcAft>
                <a:spcPct val="0"/>
              </a:spcAft>
              <a:buFontTx/>
              <a:buNone/>
            </a:pPr>
            <a:r>
              <a:rPr lang="en-US" altLang="en-US" sz="2000" dirty="0" smtClean="0">
                <a:solidFill>
                  <a:srgbClr val="000000"/>
                </a:solidFill>
                <a:latin typeface="Consolas" panose="020B0609020204030204" pitchFamily="49" charset="0"/>
                <a:cs typeface="Consolas" panose="020B0609020204030204" pitchFamily="49" charset="0"/>
              </a:rPr>
              <a:t>second = input(</a:t>
            </a:r>
            <a:r>
              <a:rPr lang="en-US" altLang="en-US" sz="2000" dirty="0" smtClean="0">
                <a:solidFill>
                  <a:srgbClr val="A31515"/>
                </a:solidFill>
                <a:latin typeface="Consolas" panose="020B0609020204030204" pitchFamily="49" charset="0"/>
                <a:cs typeface="Consolas" panose="020B0609020204030204" pitchFamily="49" charset="0"/>
              </a:rPr>
              <a:t>"Enter the second number "</a:t>
            </a:r>
            <a:r>
              <a:rPr lang="en-US" altLang="en-US" sz="2000" dirty="0" smtClean="0">
                <a:solidFill>
                  <a:srgbClr val="000000"/>
                </a:solidFill>
                <a:latin typeface="Consolas" panose="020B0609020204030204" pitchFamily="49" charset="0"/>
                <a:cs typeface="Consolas" panose="020B0609020204030204" pitchFamily="49" charset="0"/>
              </a:rPr>
              <a:t>) </a:t>
            </a:r>
          </a:p>
          <a:p>
            <a:pPr marL="0" indent="0" defTabSz="914400" eaLnBrk="0" fontAlgn="base" hangingPunct="0">
              <a:spcBef>
                <a:spcPct val="0"/>
              </a:spcBef>
              <a:spcAft>
                <a:spcPct val="0"/>
              </a:spcAft>
              <a:buFontTx/>
              <a:buNone/>
            </a:pPr>
            <a:endParaRPr lang="en-US" altLang="en-US" sz="2000" dirty="0" smtClean="0">
              <a:solidFill>
                <a:srgbClr val="000000"/>
              </a:solidFill>
              <a:latin typeface="Consolas" panose="020B0609020204030204" pitchFamily="49" charset="0"/>
              <a:cs typeface="Consolas" panose="020B0609020204030204" pitchFamily="49" charset="0"/>
            </a:endParaRPr>
          </a:p>
          <a:p>
            <a:pPr marL="0" indent="0" defTabSz="914400" eaLnBrk="0" fontAlgn="base" hangingPunct="0">
              <a:spcBef>
                <a:spcPct val="0"/>
              </a:spcBef>
              <a:spcAft>
                <a:spcPct val="0"/>
              </a:spcAft>
              <a:buFontTx/>
              <a:buNone/>
            </a:pPr>
            <a:r>
              <a:rPr lang="en-US" altLang="en-US" sz="2000" dirty="0" err="1" smtClean="0">
                <a:solidFill>
                  <a:srgbClr val="000000"/>
                </a:solidFill>
                <a:latin typeface="Consolas" panose="020B0609020204030204" pitchFamily="49" charset="0"/>
                <a:cs typeface="Consolas" panose="020B0609020204030204" pitchFamily="49" charset="0"/>
              </a:rPr>
              <a:t>firstNumber</a:t>
            </a:r>
            <a:r>
              <a:rPr lang="en-US" altLang="en-US" sz="2000" dirty="0" smtClean="0">
                <a:solidFill>
                  <a:srgbClr val="000000"/>
                </a:solidFill>
                <a:latin typeface="Consolas" panose="020B0609020204030204" pitchFamily="49" charset="0"/>
                <a:cs typeface="Consolas" panose="020B0609020204030204" pitchFamily="49" charset="0"/>
              </a:rPr>
              <a:t> = </a:t>
            </a:r>
            <a:r>
              <a:rPr lang="en-US" altLang="en-US" sz="2000" dirty="0" smtClean="0">
                <a:solidFill>
                  <a:srgbClr val="2B91AF"/>
                </a:solidFill>
                <a:latin typeface="Consolas" panose="020B0609020204030204" pitchFamily="49" charset="0"/>
                <a:cs typeface="Consolas" panose="020B0609020204030204" pitchFamily="49" charset="0"/>
              </a:rPr>
              <a:t>float</a:t>
            </a:r>
            <a:r>
              <a:rPr lang="en-US" altLang="en-US" sz="2000" dirty="0" smtClean="0">
                <a:solidFill>
                  <a:srgbClr val="000000"/>
                </a:solidFill>
                <a:latin typeface="Consolas" panose="020B0609020204030204" pitchFamily="49" charset="0"/>
                <a:cs typeface="Consolas" panose="020B0609020204030204" pitchFamily="49" charset="0"/>
              </a:rPr>
              <a:t>(first) </a:t>
            </a:r>
          </a:p>
          <a:p>
            <a:pPr marL="0" indent="0" defTabSz="914400" eaLnBrk="0" fontAlgn="base" hangingPunct="0">
              <a:spcBef>
                <a:spcPct val="0"/>
              </a:spcBef>
              <a:spcAft>
                <a:spcPct val="0"/>
              </a:spcAft>
              <a:buFontTx/>
              <a:buNone/>
            </a:pPr>
            <a:r>
              <a:rPr lang="en-US" altLang="en-US" sz="2000" dirty="0" err="1" smtClean="0">
                <a:solidFill>
                  <a:srgbClr val="000000"/>
                </a:solidFill>
                <a:latin typeface="Consolas" panose="020B0609020204030204" pitchFamily="49" charset="0"/>
                <a:cs typeface="Consolas" panose="020B0609020204030204" pitchFamily="49" charset="0"/>
              </a:rPr>
              <a:t>secondNumber</a:t>
            </a:r>
            <a:r>
              <a:rPr lang="en-US" altLang="en-US" sz="2000" dirty="0" smtClean="0">
                <a:solidFill>
                  <a:srgbClr val="000000"/>
                </a:solidFill>
                <a:latin typeface="Consolas" panose="020B0609020204030204" pitchFamily="49" charset="0"/>
                <a:cs typeface="Consolas" panose="020B0609020204030204" pitchFamily="49" charset="0"/>
              </a:rPr>
              <a:t> = </a:t>
            </a:r>
            <a:r>
              <a:rPr lang="en-US" altLang="en-US" sz="2000" dirty="0" smtClean="0">
                <a:solidFill>
                  <a:srgbClr val="2B91AF"/>
                </a:solidFill>
                <a:latin typeface="Consolas" panose="020B0609020204030204" pitchFamily="49" charset="0"/>
                <a:cs typeface="Consolas" panose="020B0609020204030204" pitchFamily="49" charset="0"/>
              </a:rPr>
              <a:t>float</a:t>
            </a:r>
            <a:r>
              <a:rPr lang="en-US" altLang="en-US" sz="2000" dirty="0" smtClean="0">
                <a:solidFill>
                  <a:srgbClr val="000000"/>
                </a:solidFill>
                <a:latin typeface="Consolas" panose="020B0609020204030204" pitchFamily="49" charset="0"/>
                <a:cs typeface="Consolas" panose="020B0609020204030204" pitchFamily="49" charset="0"/>
              </a:rPr>
              <a:t>(second) </a:t>
            </a:r>
          </a:p>
          <a:p>
            <a:pPr marL="0" indent="0" defTabSz="914400" eaLnBrk="0" fontAlgn="base" hangingPunct="0">
              <a:spcBef>
                <a:spcPct val="0"/>
              </a:spcBef>
              <a:spcAft>
                <a:spcPct val="0"/>
              </a:spcAft>
              <a:buFontTx/>
              <a:buNone/>
            </a:pPr>
            <a:endParaRPr lang="en-US" altLang="en-US" sz="2000" dirty="0" smtClean="0">
              <a:solidFill>
                <a:srgbClr val="000000"/>
              </a:solidFill>
              <a:latin typeface="Consolas" panose="020B0609020204030204" pitchFamily="49" charset="0"/>
              <a:cs typeface="Consolas" panose="020B0609020204030204" pitchFamily="49" charset="0"/>
            </a:endParaRPr>
          </a:p>
          <a:p>
            <a:pPr marL="0" indent="0" defTabSz="914400" eaLnBrk="0" fontAlgn="base" hangingPunct="0">
              <a:spcBef>
                <a:spcPct val="0"/>
              </a:spcBef>
              <a:spcAft>
                <a:spcPct val="0"/>
              </a:spcAft>
              <a:buFontTx/>
              <a:buNone/>
            </a:pPr>
            <a:r>
              <a:rPr lang="en-US" altLang="en-US" sz="2000" dirty="0" smtClean="0">
                <a:solidFill>
                  <a:srgbClr val="000000"/>
                </a:solidFill>
                <a:latin typeface="Consolas" panose="020B0609020204030204" pitchFamily="49" charset="0"/>
                <a:cs typeface="Consolas" panose="020B0609020204030204" pitchFamily="49" charset="0"/>
              </a:rPr>
              <a:t>result = </a:t>
            </a:r>
            <a:r>
              <a:rPr lang="en-US" altLang="en-US" sz="2000" dirty="0" err="1" smtClean="0">
                <a:solidFill>
                  <a:srgbClr val="000000"/>
                </a:solidFill>
                <a:latin typeface="Consolas" panose="020B0609020204030204" pitchFamily="49" charset="0"/>
                <a:cs typeface="Consolas" panose="020B0609020204030204" pitchFamily="49" charset="0"/>
              </a:rPr>
              <a:t>firstNumber</a:t>
            </a:r>
            <a:r>
              <a:rPr lang="en-US" altLang="en-US" sz="2000" dirty="0" smtClean="0">
                <a:solidFill>
                  <a:srgbClr val="000000"/>
                </a:solidFill>
                <a:latin typeface="Consolas" panose="020B0609020204030204" pitchFamily="49" charset="0"/>
                <a:cs typeface="Consolas" panose="020B0609020204030204" pitchFamily="49" charset="0"/>
              </a:rPr>
              <a:t> / </a:t>
            </a:r>
            <a:r>
              <a:rPr lang="en-US" altLang="en-US" sz="2000" dirty="0" err="1" smtClean="0">
                <a:solidFill>
                  <a:srgbClr val="000000"/>
                </a:solidFill>
                <a:latin typeface="Consolas" panose="020B0609020204030204" pitchFamily="49" charset="0"/>
                <a:cs typeface="Consolas" panose="020B0609020204030204" pitchFamily="49" charset="0"/>
              </a:rPr>
              <a:t>secondNumber</a:t>
            </a:r>
            <a:r>
              <a:rPr lang="en-US" altLang="en-US" sz="2000" dirty="0" smtClean="0">
                <a:solidFill>
                  <a:srgbClr val="000000"/>
                </a:solidFill>
                <a:latin typeface="Consolas" panose="020B0609020204030204" pitchFamily="49" charset="0"/>
                <a:cs typeface="Consolas" panose="020B0609020204030204" pitchFamily="49" charset="0"/>
              </a:rPr>
              <a:t> </a:t>
            </a:r>
          </a:p>
          <a:p>
            <a:pPr marL="0" indent="0" defTabSz="914400" eaLnBrk="0" fontAlgn="base" hangingPunct="0">
              <a:spcBef>
                <a:spcPct val="0"/>
              </a:spcBef>
              <a:spcAft>
                <a:spcPct val="0"/>
              </a:spcAft>
              <a:buFontTx/>
              <a:buNone/>
            </a:pPr>
            <a:endParaRPr lang="en-US" altLang="en-US" sz="2000" dirty="0" smtClean="0">
              <a:solidFill>
                <a:srgbClr val="000000"/>
              </a:solidFill>
              <a:latin typeface="Consolas" panose="020B0609020204030204" pitchFamily="49" charset="0"/>
              <a:cs typeface="Consolas" panose="020B0609020204030204" pitchFamily="49" charset="0"/>
            </a:endParaRPr>
          </a:p>
          <a:p>
            <a:pPr marL="0" indent="0" defTabSz="914400" eaLnBrk="0" fontAlgn="base" hangingPunct="0">
              <a:spcBef>
                <a:spcPct val="0"/>
              </a:spcBef>
              <a:spcAft>
                <a:spcPct val="0"/>
              </a:spcAft>
              <a:buFontTx/>
              <a:buNone/>
            </a:pPr>
            <a:r>
              <a:rPr lang="en-US" altLang="en-US" sz="2000" dirty="0" smtClean="0">
                <a:solidFill>
                  <a:srgbClr val="000000"/>
                </a:solidFill>
                <a:latin typeface="Consolas" panose="020B0609020204030204" pitchFamily="49" charset="0"/>
                <a:cs typeface="Consolas" panose="020B0609020204030204" pitchFamily="49" charset="0"/>
              </a:rPr>
              <a:t>print (first + </a:t>
            </a:r>
            <a:r>
              <a:rPr lang="en-US" altLang="en-US" sz="2000" dirty="0" smtClean="0">
                <a:solidFill>
                  <a:srgbClr val="A31515"/>
                </a:solidFill>
                <a:latin typeface="Consolas" panose="020B0609020204030204" pitchFamily="49" charset="0"/>
                <a:cs typeface="Consolas" panose="020B0609020204030204" pitchFamily="49" charset="0"/>
              </a:rPr>
              <a:t>" / "</a:t>
            </a:r>
            <a:r>
              <a:rPr lang="en-US" altLang="en-US" sz="2000" dirty="0" smtClean="0">
                <a:solidFill>
                  <a:srgbClr val="000000"/>
                </a:solidFill>
                <a:latin typeface="Consolas" panose="020B0609020204030204" pitchFamily="49" charset="0"/>
                <a:cs typeface="Consolas" panose="020B0609020204030204" pitchFamily="49" charset="0"/>
              </a:rPr>
              <a:t> + second + </a:t>
            </a:r>
            <a:r>
              <a:rPr lang="en-US" altLang="en-US" sz="2000" dirty="0" smtClean="0">
                <a:solidFill>
                  <a:srgbClr val="A31515"/>
                </a:solidFill>
                <a:latin typeface="Consolas" panose="020B0609020204030204" pitchFamily="49" charset="0"/>
                <a:cs typeface="Consolas" panose="020B0609020204030204" pitchFamily="49" charset="0"/>
              </a:rPr>
              <a:t>" = "</a:t>
            </a:r>
            <a:r>
              <a:rPr lang="en-US" altLang="en-US" sz="2000" dirty="0" smtClean="0">
                <a:solidFill>
                  <a:srgbClr val="000000"/>
                </a:solidFill>
                <a:latin typeface="Consolas" panose="020B0609020204030204" pitchFamily="49" charset="0"/>
                <a:cs typeface="Consolas" panose="020B0609020204030204" pitchFamily="49" charset="0"/>
              </a:rPr>
              <a:t> + </a:t>
            </a:r>
            <a:r>
              <a:rPr lang="en-US" altLang="en-US" sz="2000" dirty="0" err="1" smtClean="0">
                <a:solidFill>
                  <a:srgbClr val="2B91AF"/>
                </a:solidFill>
                <a:latin typeface="Consolas" panose="020B0609020204030204" pitchFamily="49" charset="0"/>
                <a:cs typeface="Consolas" panose="020B0609020204030204" pitchFamily="49" charset="0"/>
              </a:rPr>
              <a:t>str</a:t>
            </a:r>
            <a:r>
              <a:rPr lang="en-US" altLang="en-US" sz="2000" dirty="0" smtClean="0">
                <a:solidFill>
                  <a:srgbClr val="000000"/>
                </a:solidFill>
                <a:latin typeface="Consolas" panose="020B0609020204030204" pitchFamily="49" charset="0"/>
                <a:cs typeface="Consolas" panose="020B0609020204030204" pitchFamily="49" charset="0"/>
              </a:rPr>
              <a:t>(result))</a:t>
            </a:r>
            <a:endParaRPr lang="en-US" altLang="en-US" sz="4800" dirty="0" smtClean="0">
              <a:latin typeface="Arial" panose="020B0604020202020204" pitchFamily="34" charset="0"/>
            </a:endParaRPr>
          </a:p>
        </p:txBody>
      </p:sp>
      <p:sp>
        <p:nvSpPr>
          <p:cNvPr id="5" name="Rectangle 4"/>
          <p:cNvSpPr/>
          <p:nvPr/>
        </p:nvSpPr>
        <p:spPr>
          <a:xfrm>
            <a:off x="524886" y="3401121"/>
            <a:ext cx="5865169" cy="51295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08250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add a </a:t>
            </a:r>
            <a:r>
              <a:rPr lang="en-CA" b="1" dirty="0" smtClean="0"/>
              <a:t>try/except </a:t>
            </a:r>
            <a:r>
              <a:rPr lang="en-CA" dirty="0" smtClean="0"/>
              <a:t>around the code that generates the error to handle it gracefully</a:t>
            </a:r>
            <a:endParaRPr lang="en-US" dirty="0"/>
          </a:p>
        </p:txBody>
      </p:sp>
      <p:sp>
        <p:nvSpPr>
          <p:cNvPr id="4" name="Rectangle 1"/>
          <p:cNvSpPr>
            <a:spLocks noGrp="1" noChangeArrowheads="1"/>
          </p:cNvSpPr>
          <p:nvPr>
            <p:ph sz="quarter" idx="10"/>
          </p:nvPr>
        </p:nvSpPr>
        <p:spPr bwMode="auto">
          <a:xfrm>
            <a:off x="379514" y="1600435"/>
            <a:ext cx="9870010" cy="34163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first = input(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"Enter the first number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second = input(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"Enter the second number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firstNumber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2B91AF"/>
                </a:solidFill>
                <a:effectLst/>
                <a:latin typeface="Consolas" panose="020B0609020204030204" pitchFamily="49" charset="0"/>
                <a:cs typeface="Consolas" panose="020B0609020204030204" pitchFamily="49" charset="0"/>
              </a:rPr>
              <a:t>float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(first)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secondNumber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2B91AF"/>
                </a:solidFill>
                <a:effectLst/>
                <a:latin typeface="Consolas" panose="020B0609020204030204" pitchFamily="49" charset="0"/>
                <a:cs typeface="Consolas" panose="020B0609020204030204" pitchFamily="49" charset="0"/>
              </a:rPr>
              <a:t>float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(second)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try</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result = </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firstNumber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secondNumber</a:t>
            </a:r>
            <a:endPar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 (first + </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second + </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err="1" smtClean="0">
                <a:ln>
                  <a:noFill/>
                </a:ln>
                <a:solidFill>
                  <a:srgbClr val="2B91AF"/>
                </a:solidFill>
                <a:effectLst/>
                <a:latin typeface="Consolas" panose="020B0609020204030204" pitchFamily="49" charset="0"/>
                <a:cs typeface="Consolas" panose="020B0609020204030204" pitchFamily="49" charset="0"/>
              </a:rPr>
              <a:t>str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(result))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except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"I am sorry something went wrong"</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5400" b="0" i="0" u="none" strike="noStrike" cap="none" normalizeH="0" baseline="0" dirty="0" smtClean="0">
              <a:ln>
                <a:noFill/>
              </a:ln>
              <a:solidFill>
                <a:schemeClr val="tx1"/>
              </a:solidFill>
              <a:effectLst/>
              <a:latin typeface="Arial" panose="020B0604020202020204" pitchFamily="34" charset="0"/>
            </a:endParaRPr>
          </a:p>
        </p:txBody>
      </p:sp>
      <p:sp>
        <p:nvSpPr>
          <p:cNvPr id="5" name="Rectangle 4"/>
          <p:cNvSpPr/>
          <p:nvPr/>
        </p:nvSpPr>
        <p:spPr>
          <a:xfrm>
            <a:off x="379514" y="4270917"/>
            <a:ext cx="8084262" cy="9144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p:cNvSpPr txBox="1">
            <a:spLocks/>
          </p:cNvSpPr>
          <p:nvPr/>
        </p:nvSpPr>
        <p:spPr>
          <a:xfrm>
            <a:off x="379413" y="1388226"/>
            <a:ext cx="11525250" cy="5290388"/>
          </a:xfrm>
          <a:prstGeom prst="rect">
            <a:avLst/>
          </a:prstGeom>
        </p:spPr>
        <p:txBody>
          <a:bodyPr/>
          <a:lstStyle>
            <a:lvl1pPr marL="342783" indent="-342783" algn="l" defTabSz="914088" rtl="0" eaLnBrk="1" latinLnBrk="0" hangingPunct="1">
              <a:spcBef>
                <a:spcPts val="1400"/>
              </a:spcBef>
              <a:buFont typeface="Arial" pitchFamily="34" charset="0"/>
              <a:buChar char="•"/>
              <a:defRPr sz="3200" b="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lumMod val="75000"/>
                    <a:lumOff val="25000"/>
                  </a:schemeClr>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CA" dirty="0" smtClean="0"/>
          </a:p>
          <a:p>
            <a:endParaRPr lang="en-CA" dirty="0"/>
          </a:p>
          <a:p>
            <a:endParaRPr lang="en-CA" dirty="0" smtClean="0"/>
          </a:p>
          <a:p>
            <a:endParaRPr lang="en-CA" dirty="0"/>
          </a:p>
          <a:p>
            <a:endParaRPr lang="en-CA" dirty="0" smtClean="0"/>
          </a:p>
          <a:p>
            <a:endParaRPr lang="en-CA" dirty="0"/>
          </a:p>
          <a:p>
            <a:r>
              <a:rPr lang="en-CA" dirty="0" smtClean="0"/>
              <a:t>The code in the except only runs if there is an error generated when executing the code in the try</a:t>
            </a:r>
            <a:endParaRPr lang="en-US" dirty="0"/>
          </a:p>
        </p:txBody>
      </p:sp>
    </p:spTree>
    <p:extLst>
      <p:ext uri="{BB962C8B-B14F-4D97-AF65-F5344CB8AC3E}">
        <p14:creationId xmlns:p14="http://schemas.microsoft.com/office/powerpoint/2010/main" val="1321245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6" end="6"/>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If you want to know what the error was, you can use the function </a:t>
            </a:r>
            <a:r>
              <a:rPr lang="en-CA" dirty="0" err="1" smtClean="0"/>
              <a:t>sys.exc_info</a:t>
            </a:r>
            <a:r>
              <a:rPr lang="en-CA" dirty="0" smtClean="0"/>
              <a:t>() </a:t>
            </a:r>
            <a:endParaRPr lang="en-US" dirty="0"/>
          </a:p>
        </p:txBody>
      </p:sp>
      <p:sp>
        <p:nvSpPr>
          <p:cNvPr id="4" name="Rectangle 1"/>
          <p:cNvSpPr>
            <a:spLocks noGrp="1" noChangeArrowheads="1"/>
          </p:cNvSpPr>
          <p:nvPr>
            <p:ph sz="quarter" idx="10"/>
          </p:nvPr>
        </p:nvSpPr>
        <p:spPr bwMode="auto">
          <a:xfrm>
            <a:off x="413340" y="1513331"/>
            <a:ext cx="9870010" cy="489364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indent="0" defTabSz="914400" eaLnBrk="0" fontAlgn="base" hangingPunct="0">
              <a:spcBef>
                <a:spcPct val="0"/>
              </a:spcBef>
              <a:spcAft>
                <a:spcPct val="0"/>
              </a:spcAft>
              <a:buNone/>
            </a:pPr>
            <a:r>
              <a:rPr lang="en-US" altLang="en-US" sz="2400" dirty="0">
                <a:solidFill>
                  <a:srgbClr val="0000FF"/>
                </a:solidFill>
                <a:latin typeface="Consolas" panose="020B0609020204030204" pitchFamily="49" charset="0"/>
                <a:cs typeface="Consolas" panose="020B0609020204030204" pitchFamily="49" charset="0"/>
              </a:rPr>
              <a:t>import</a:t>
            </a: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a:solidFill>
                  <a:srgbClr val="6F008A"/>
                </a:solidFill>
                <a:latin typeface="Consolas" panose="020B0609020204030204" pitchFamily="49" charset="0"/>
                <a:cs typeface="Consolas" panose="020B0609020204030204" pitchFamily="49" charset="0"/>
              </a:rPr>
              <a:t>sys</a:t>
            </a:r>
            <a:r>
              <a:rPr lang="en-US" altLang="en-US" sz="2400" dirty="0">
                <a:solidFill>
                  <a:srgbClr val="000000"/>
                </a:solidFill>
                <a:latin typeface="Consolas" panose="020B0609020204030204" pitchFamily="49" charset="0"/>
                <a:cs typeface="Consolas" panose="020B0609020204030204" pitchFamily="49" charset="0"/>
              </a:rPr>
              <a:t> </a:t>
            </a:r>
            <a:endParaRPr lang="en-US" altLang="en-US" sz="54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first = input(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"Enter the first number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second = input(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"Enter the second number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firstNumber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2B91AF"/>
                </a:solidFill>
                <a:effectLst/>
                <a:latin typeface="Consolas" panose="020B0609020204030204" pitchFamily="49" charset="0"/>
                <a:cs typeface="Consolas" panose="020B0609020204030204" pitchFamily="49" charset="0"/>
              </a:rPr>
              <a:t>float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(first)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secondNumber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2B91AF"/>
                </a:solidFill>
                <a:effectLst/>
                <a:latin typeface="Consolas" panose="020B0609020204030204" pitchFamily="49" charset="0"/>
                <a:cs typeface="Consolas" panose="020B0609020204030204" pitchFamily="49" charset="0"/>
              </a:rPr>
              <a:t>float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(second)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try</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result = </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firstNumber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secondNumber</a:t>
            </a:r>
            <a:endPar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 (first + </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second + </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err="1" smtClean="0">
                <a:ln>
                  <a:noFill/>
                </a:ln>
                <a:solidFill>
                  <a:srgbClr val="2B91AF"/>
                </a:solidFill>
                <a:effectLst/>
                <a:latin typeface="Consolas" panose="020B0609020204030204" pitchFamily="49" charset="0"/>
                <a:cs typeface="Consolas" panose="020B0609020204030204" pitchFamily="49" charset="0"/>
              </a:rPr>
              <a:t>str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(result))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except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indent="0" defTabSz="914400" eaLnBrk="0" fontAlgn="base" hangingPunct="0">
              <a:spcBef>
                <a:spcPct val="0"/>
              </a:spcBef>
              <a:spcAft>
                <a:spcPct val="0"/>
              </a:spcAft>
              <a:buNone/>
            </a:pP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smtClean="0">
                <a:solidFill>
                  <a:srgbClr val="000000"/>
                </a:solidFill>
                <a:latin typeface="Consolas" panose="020B0609020204030204" pitchFamily="49" charset="0"/>
                <a:cs typeface="Consolas" panose="020B0609020204030204" pitchFamily="49" charset="0"/>
              </a:rPr>
              <a:t>error</a:t>
            </a:r>
            <a:r>
              <a:rPr lang="en-US" altLang="en-US" sz="2400" dirty="0">
                <a:solidFill>
                  <a:srgbClr val="000000"/>
                </a:solidFill>
                <a:latin typeface="Consolas" panose="020B0609020204030204" pitchFamily="49" charset="0"/>
                <a:cs typeface="Consolas" panose="020B0609020204030204" pitchFamily="49" charset="0"/>
              </a:rPr>
              <a:t> = </a:t>
            </a:r>
            <a:r>
              <a:rPr lang="en-US" altLang="en-US" sz="2400" dirty="0" err="1">
                <a:solidFill>
                  <a:srgbClr val="6F008A"/>
                </a:solidFill>
                <a:latin typeface="Consolas" panose="020B0609020204030204" pitchFamily="49" charset="0"/>
                <a:cs typeface="Consolas" panose="020B0609020204030204" pitchFamily="49" charset="0"/>
              </a:rPr>
              <a:t>sys</a:t>
            </a:r>
            <a:r>
              <a:rPr lang="en-US" altLang="en-US" sz="2400" dirty="0" err="1">
                <a:solidFill>
                  <a:srgbClr val="000000"/>
                </a:solidFill>
                <a:latin typeface="Consolas" panose="020B0609020204030204" pitchFamily="49" charset="0"/>
                <a:cs typeface="Consolas" panose="020B0609020204030204" pitchFamily="49" charset="0"/>
              </a:rPr>
              <a:t>.exc_info</a:t>
            </a:r>
            <a:r>
              <a:rPr lang="en-US" altLang="en-US" sz="2400" dirty="0">
                <a:solidFill>
                  <a:srgbClr val="000000"/>
                </a:solidFill>
                <a:latin typeface="Consolas" panose="020B0609020204030204" pitchFamily="49" charset="0"/>
                <a:cs typeface="Consolas" panose="020B0609020204030204" pitchFamily="49" charset="0"/>
              </a:rPr>
              <a:t>()[0</a:t>
            </a:r>
            <a:r>
              <a:rPr lang="en-US" altLang="en-US" sz="2400" dirty="0" smtClean="0">
                <a:solidFill>
                  <a:srgbClr val="000000"/>
                </a:solidFill>
                <a:latin typeface="Consolas" panose="020B0609020204030204" pitchFamily="49" charset="0"/>
                <a:cs typeface="Consolas" panose="020B0609020204030204" pitchFamily="49" charset="0"/>
              </a:rPr>
              <a:t>]</a:t>
            </a:r>
          </a:p>
          <a:p>
            <a:pPr marL="0" indent="0" defTabSz="914400" eaLnBrk="0" fontAlgn="base" hangingPunct="0">
              <a:spcBef>
                <a:spcPct val="0"/>
              </a:spcBef>
              <a:spcAft>
                <a:spcPct val="0"/>
              </a:spcAft>
              <a:buNone/>
            </a:pPr>
            <a:r>
              <a:rPr lang="en-US" altLang="en-US" sz="2400" dirty="0" smtClean="0">
                <a:solidFill>
                  <a:srgbClr val="000000"/>
                </a:solidFill>
                <a:latin typeface="Consolas" panose="020B0609020204030204" pitchFamily="49" charset="0"/>
                <a:cs typeface="Consolas" panose="020B0609020204030204" pitchFamily="49" charset="0"/>
              </a:rPr>
              <a:t> </a:t>
            </a: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smtClean="0">
                <a:solidFill>
                  <a:srgbClr val="000000"/>
                </a:solidFill>
                <a:latin typeface="Consolas" panose="020B0609020204030204" pitchFamily="49" charset="0"/>
                <a:cs typeface="Consolas" panose="020B0609020204030204" pitchFamily="49" charset="0"/>
              </a:rPr>
              <a:t>	print</a:t>
            </a:r>
            <a:r>
              <a:rPr lang="en-US" altLang="en-US" sz="2400" dirty="0">
                <a:solidFill>
                  <a:srgbClr val="000000"/>
                </a:solidFill>
                <a:latin typeface="Consolas" panose="020B0609020204030204" pitchFamily="49" charset="0"/>
                <a:cs typeface="Consolas" panose="020B0609020204030204" pitchFamily="49" charset="0"/>
              </a:rPr>
              <a:t>(</a:t>
            </a:r>
            <a:r>
              <a:rPr lang="en-US" altLang="en-US" sz="2400" dirty="0">
                <a:solidFill>
                  <a:srgbClr val="A31515"/>
                </a:solidFill>
                <a:latin typeface="Consolas" panose="020B0609020204030204" pitchFamily="49" charset="0"/>
                <a:cs typeface="Consolas" panose="020B0609020204030204" pitchFamily="49" charset="0"/>
              </a:rPr>
              <a:t>"I am sorry something went wrong</a:t>
            </a:r>
            <a:r>
              <a:rPr lang="en-US" altLang="en-US" sz="2400" dirty="0" smtClean="0">
                <a:solidFill>
                  <a:srgbClr val="A31515"/>
                </a:solidFill>
                <a:latin typeface="Consolas" panose="020B0609020204030204" pitchFamily="49" charset="0"/>
                <a:cs typeface="Consolas" panose="020B0609020204030204" pitchFamily="49" charset="0"/>
              </a:rPr>
              <a:t>"</a:t>
            </a:r>
            <a:r>
              <a:rPr lang="en-US" altLang="en-US" sz="2400" dirty="0" smtClean="0">
                <a:solidFill>
                  <a:srgbClr val="000000"/>
                </a:solidFill>
                <a:latin typeface="Consolas" panose="020B0609020204030204" pitchFamily="49" charset="0"/>
                <a:cs typeface="Consolas" panose="020B0609020204030204" pitchFamily="49" charset="0"/>
              </a:rPr>
              <a:t>)</a:t>
            </a:r>
          </a:p>
          <a:p>
            <a:pPr marL="0" indent="0" defTabSz="914400" eaLnBrk="0" fontAlgn="base" hangingPunct="0">
              <a:spcBef>
                <a:spcPct val="0"/>
              </a:spcBef>
              <a:spcAft>
                <a:spcPct val="0"/>
              </a:spcAft>
              <a:buNone/>
            </a:pPr>
            <a:r>
              <a:rPr lang="en-US" altLang="en-US" sz="2400" dirty="0" smtClean="0">
                <a:solidFill>
                  <a:srgbClr val="000000"/>
                </a:solidFill>
                <a:latin typeface="Consolas" panose="020B0609020204030204" pitchFamily="49" charset="0"/>
                <a:cs typeface="Consolas" panose="020B0609020204030204" pitchFamily="49" charset="0"/>
              </a:rPr>
              <a:t> </a:t>
            </a: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smtClean="0">
                <a:solidFill>
                  <a:srgbClr val="000000"/>
                </a:solidFill>
                <a:latin typeface="Consolas" panose="020B0609020204030204" pitchFamily="49" charset="0"/>
                <a:cs typeface="Consolas" panose="020B0609020204030204" pitchFamily="49" charset="0"/>
              </a:rPr>
              <a:t>	print(error)</a:t>
            </a:r>
            <a:endParaRPr lang="en-US" altLang="en-US" sz="5400" dirty="0">
              <a:latin typeface="Arial" panose="020B0604020202020204" pitchFamily="34" charset="0"/>
            </a:endParaRPr>
          </a:p>
        </p:txBody>
      </p:sp>
      <p:sp>
        <p:nvSpPr>
          <p:cNvPr id="5" name="Rectangle 4"/>
          <p:cNvSpPr/>
          <p:nvPr/>
        </p:nvSpPr>
        <p:spPr>
          <a:xfrm>
            <a:off x="379514" y="1427356"/>
            <a:ext cx="2095684" cy="75828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79514" y="5270809"/>
            <a:ext cx="8273832" cy="122214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stretch>
            <a:fillRect/>
          </a:stretch>
        </p:blipFill>
        <p:spPr>
          <a:xfrm>
            <a:off x="3310322" y="1907193"/>
            <a:ext cx="6357785" cy="2969755"/>
          </a:xfrm>
          <a:prstGeom prst="rect">
            <a:avLst/>
          </a:prstGeom>
        </p:spPr>
      </p:pic>
    </p:spTree>
    <p:extLst>
      <p:ext uri="{BB962C8B-B14F-4D97-AF65-F5344CB8AC3E}">
        <p14:creationId xmlns:p14="http://schemas.microsoft.com/office/powerpoint/2010/main" val="1464050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If you know exactly what error is occurring, you can specify how to handle that exact error</a:t>
            </a:r>
            <a:endParaRPr lang="en-US" dirty="0"/>
          </a:p>
        </p:txBody>
      </p:sp>
      <p:sp>
        <p:nvSpPr>
          <p:cNvPr id="4" name="Rectangle 1"/>
          <p:cNvSpPr>
            <a:spLocks noGrp="1" noChangeArrowheads="1"/>
          </p:cNvSpPr>
          <p:nvPr>
            <p:ph sz="quarter" idx="10"/>
          </p:nvPr>
        </p:nvSpPr>
        <p:spPr bwMode="auto">
          <a:xfrm>
            <a:off x="413340" y="2251994"/>
            <a:ext cx="9943748" cy="34163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first = input(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"Enter the first number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second = input(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"Enter the second number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firstNumber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2B91AF"/>
                </a:solidFill>
                <a:effectLst/>
                <a:latin typeface="Consolas" panose="020B0609020204030204" pitchFamily="49" charset="0"/>
                <a:cs typeface="Consolas" panose="020B0609020204030204" pitchFamily="49" charset="0"/>
              </a:rPr>
              <a:t>float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(first)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secondNumber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2B91AF"/>
                </a:solidFill>
                <a:effectLst/>
                <a:latin typeface="Consolas" panose="020B0609020204030204" pitchFamily="49" charset="0"/>
                <a:cs typeface="Consolas" panose="020B0609020204030204" pitchFamily="49" charset="0"/>
              </a:rPr>
              <a:t>float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(second)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try</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result = </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firstNumber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secondNumber</a:t>
            </a:r>
            <a:endPar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 (first + </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second + </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err="1" smtClean="0">
                <a:ln>
                  <a:noFill/>
                </a:ln>
                <a:solidFill>
                  <a:srgbClr val="2B91AF"/>
                </a:solidFill>
                <a:effectLst/>
                <a:latin typeface="Consolas" panose="020B0609020204030204" pitchFamily="49" charset="0"/>
                <a:cs typeface="Consolas" panose="020B0609020204030204" pitchFamily="49" charset="0"/>
              </a:rPr>
              <a:t>str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(result))</a:t>
            </a:r>
          </a:p>
          <a:p>
            <a:pPr marL="0" indent="0" defTabSz="914400" eaLnBrk="0" fontAlgn="base" hangingPunct="0">
              <a:spcBef>
                <a:spcPct val="0"/>
              </a:spcBef>
              <a:spcAft>
                <a:spcPct val="0"/>
              </a:spcAft>
              <a:buNone/>
            </a:pPr>
            <a:r>
              <a:rPr lang="en-US" altLang="en-US" sz="2400" dirty="0">
                <a:solidFill>
                  <a:srgbClr val="0000FF"/>
                </a:solidFill>
                <a:latin typeface="Consolas" panose="020B0609020204030204" pitchFamily="49" charset="0"/>
                <a:cs typeface="Consolas" panose="020B0609020204030204" pitchFamily="49" charset="0"/>
              </a:rPr>
              <a:t>except</a:t>
            </a: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err="1">
                <a:solidFill>
                  <a:srgbClr val="2B91AF"/>
                </a:solidFill>
                <a:latin typeface="Consolas" panose="020B0609020204030204" pitchFamily="49" charset="0"/>
                <a:cs typeface="Consolas" panose="020B0609020204030204" pitchFamily="49" charset="0"/>
              </a:rPr>
              <a:t>ZeroDivisionError</a:t>
            </a: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smtClean="0">
                <a:solidFill>
                  <a:srgbClr val="000000"/>
                </a:solidFill>
                <a:latin typeface="Consolas" panose="020B0609020204030204" pitchFamily="49" charset="0"/>
                <a:cs typeface="Consolas" panose="020B0609020204030204" pitchFamily="49" charset="0"/>
              </a:rPr>
              <a:t>:</a:t>
            </a:r>
          </a:p>
          <a:p>
            <a:pPr marL="0" indent="0" defTabSz="914400" eaLnBrk="0" fontAlgn="base" hangingPunct="0">
              <a:spcBef>
                <a:spcPct val="0"/>
              </a:spcBef>
              <a:spcAft>
                <a:spcPct val="0"/>
              </a:spcAft>
              <a:buNone/>
            </a:pPr>
            <a:r>
              <a:rPr lang="en-US" altLang="en-US" sz="2400" dirty="0" smtClean="0">
                <a:solidFill>
                  <a:srgbClr val="000000"/>
                </a:solidFill>
                <a:latin typeface="Consolas" panose="020B0609020204030204" pitchFamily="49" charset="0"/>
                <a:cs typeface="Consolas" panose="020B0609020204030204" pitchFamily="49" charset="0"/>
              </a:rPr>
              <a:t> </a:t>
            </a: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smtClean="0">
                <a:solidFill>
                  <a:srgbClr val="000000"/>
                </a:solidFill>
                <a:latin typeface="Consolas" panose="020B0609020204030204" pitchFamily="49" charset="0"/>
                <a:cs typeface="Consolas" panose="020B0609020204030204" pitchFamily="49" charset="0"/>
              </a:rPr>
              <a:t>	print</a:t>
            </a:r>
            <a:r>
              <a:rPr lang="en-US" altLang="en-US" sz="2400" dirty="0">
                <a:solidFill>
                  <a:srgbClr val="000000"/>
                </a:solidFill>
                <a:latin typeface="Consolas" panose="020B0609020204030204" pitchFamily="49" charset="0"/>
                <a:cs typeface="Consolas" panose="020B0609020204030204" pitchFamily="49" charset="0"/>
              </a:rPr>
              <a:t>(</a:t>
            </a:r>
            <a:r>
              <a:rPr lang="en-US" altLang="en-US" sz="2400" dirty="0">
                <a:solidFill>
                  <a:srgbClr val="A31515"/>
                </a:solidFill>
                <a:latin typeface="Consolas" panose="020B0609020204030204" pitchFamily="49" charset="0"/>
                <a:cs typeface="Consolas" panose="020B0609020204030204" pitchFamily="49" charset="0"/>
              </a:rPr>
              <a:t>"The answer is infinity</a:t>
            </a:r>
            <a:r>
              <a:rPr lang="en-US" altLang="en-US" sz="2400" dirty="0" smtClean="0">
                <a:solidFill>
                  <a:srgbClr val="A31515"/>
                </a:solidFill>
                <a:latin typeface="Consolas" panose="020B0609020204030204" pitchFamily="49" charset="0"/>
                <a:cs typeface="Consolas" panose="020B0609020204030204" pitchFamily="49" charset="0"/>
              </a:rPr>
              <a:t>"</a:t>
            </a:r>
            <a:r>
              <a:rPr lang="en-US" altLang="en-US" sz="2400" dirty="0" smtClean="0">
                <a:solidFill>
                  <a:srgbClr val="000000"/>
                </a:solidFill>
                <a:latin typeface="Consolas" panose="020B0609020204030204" pitchFamily="49" charset="0"/>
                <a:cs typeface="Consolas" panose="020B0609020204030204" pitchFamily="49" charset="0"/>
              </a:rPr>
              <a:t>)</a:t>
            </a:r>
            <a:endParaRPr lang="en-US" altLang="en-US" sz="5400" dirty="0">
              <a:latin typeface="Arial" panose="020B0604020202020204" pitchFamily="34" charset="0"/>
            </a:endParaRPr>
          </a:p>
        </p:txBody>
      </p:sp>
      <p:sp>
        <p:nvSpPr>
          <p:cNvPr id="8" name="Rectangle 7"/>
          <p:cNvSpPr/>
          <p:nvPr/>
        </p:nvSpPr>
        <p:spPr>
          <a:xfrm>
            <a:off x="413340" y="4828255"/>
            <a:ext cx="8140390" cy="84005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3"/>
          <a:stretch>
            <a:fillRect/>
          </a:stretch>
        </p:blipFill>
        <p:spPr>
          <a:xfrm>
            <a:off x="3317389" y="1907193"/>
            <a:ext cx="6329403" cy="2832075"/>
          </a:xfrm>
          <a:prstGeom prst="rect">
            <a:avLst/>
          </a:prstGeom>
        </p:spPr>
      </p:pic>
    </p:spTree>
    <p:extLst>
      <p:ext uri="{BB962C8B-B14F-4D97-AF65-F5344CB8AC3E}">
        <p14:creationId xmlns:p14="http://schemas.microsoft.com/office/powerpoint/2010/main" val="2846378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Ideally you should handle one or more specific errors and then have a generic error handler as well</a:t>
            </a:r>
            <a:endParaRPr lang="en-US" dirty="0"/>
          </a:p>
        </p:txBody>
      </p:sp>
      <p:sp>
        <p:nvSpPr>
          <p:cNvPr id="4" name="Rectangle 1"/>
          <p:cNvSpPr>
            <a:spLocks noGrp="1" noChangeArrowheads="1"/>
          </p:cNvSpPr>
          <p:nvPr>
            <p:ph sz="quarter" idx="10"/>
          </p:nvPr>
        </p:nvSpPr>
        <p:spPr bwMode="auto">
          <a:xfrm>
            <a:off x="413340" y="1513330"/>
            <a:ext cx="9943748" cy="489364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first = input(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"Enter the first number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second = input(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"Enter the second number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firstNumber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2B91AF"/>
                </a:solidFill>
                <a:effectLst/>
                <a:latin typeface="Consolas" panose="020B0609020204030204" pitchFamily="49" charset="0"/>
                <a:cs typeface="Consolas" panose="020B0609020204030204" pitchFamily="49" charset="0"/>
              </a:rPr>
              <a:t>float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(first)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secondNumber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2B91AF"/>
                </a:solidFill>
                <a:effectLst/>
                <a:latin typeface="Consolas" panose="020B0609020204030204" pitchFamily="49" charset="0"/>
                <a:cs typeface="Consolas" panose="020B0609020204030204" pitchFamily="49" charset="0"/>
              </a:rPr>
              <a:t>float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(second)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try</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result = </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firstNumber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secondNumber</a:t>
            </a:r>
            <a:endPar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 (first + </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second + </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err="1" smtClean="0">
                <a:ln>
                  <a:noFill/>
                </a:ln>
                <a:solidFill>
                  <a:srgbClr val="2B91AF"/>
                </a:solidFill>
                <a:effectLst/>
                <a:latin typeface="Consolas" panose="020B0609020204030204" pitchFamily="49" charset="0"/>
                <a:cs typeface="Consolas" panose="020B0609020204030204" pitchFamily="49" charset="0"/>
              </a:rPr>
              <a:t>str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(result))</a:t>
            </a:r>
          </a:p>
          <a:p>
            <a:pPr marL="0" indent="0" defTabSz="914400" eaLnBrk="0" fontAlgn="base" hangingPunct="0">
              <a:spcBef>
                <a:spcPct val="0"/>
              </a:spcBef>
              <a:spcAft>
                <a:spcPct val="0"/>
              </a:spcAft>
              <a:buNone/>
            </a:pPr>
            <a:r>
              <a:rPr lang="en-US" altLang="en-US" sz="2400" dirty="0">
                <a:solidFill>
                  <a:srgbClr val="0000FF"/>
                </a:solidFill>
                <a:latin typeface="Consolas" panose="020B0609020204030204" pitchFamily="49" charset="0"/>
                <a:cs typeface="Consolas" panose="020B0609020204030204" pitchFamily="49" charset="0"/>
              </a:rPr>
              <a:t>except</a:t>
            </a: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err="1">
                <a:solidFill>
                  <a:srgbClr val="2B91AF"/>
                </a:solidFill>
                <a:latin typeface="Consolas" panose="020B0609020204030204" pitchFamily="49" charset="0"/>
                <a:cs typeface="Consolas" panose="020B0609020204030204" pitchFamily="49" charset="0"/>
              </a:rPr>
              <a:t>ZeroDivisionError</a:t>
            </a: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smtClean="0">
                <a:solidFill>
                  <a:srgbClr val="000000"/>
                </a:solidFill>
                <a:latin typeface="Consolas" panose="020B0609020204030204" pitchFamily="49" charset="0"/>
                <a:cs typeface="Consolas" panose="020B0609020204030204" pitchFamily="49" charset="0"/>
              </a:rPr>
              <a:t>:</a:t>
            </a:r>
          </a:p>
          <a:p>
            <a:pPr marL="0" indent="0" defTabSz="914400" eaLnBrk="0" fontAlgn="base" hangingPunct="0">
              <a:spcBef>
                <a:spcPct val="0"/>
              </a:spcBef>
              <a:spcAft>
                <a:spcPct val="0"/>
              </a:spcAft>
              <a:buNone/>
            </a:pPr>
            <a:r>
              <a:rPr lang="en-US" altLang="en-US" sz="2400" dirty="0" smtClean="0">
                <a:solidFill>
                  <a:srgbClr val="000000"/>
                </a:solidFill>
                <a:latin typeface="Consolas" panose="020B0609020204030204" pitchFamily="49" charset="0"/>
                <a:cs typeface="Consolas" panose="020B0609020204030204" pitchFamily="49" charset="0"/>
              </a:rPr>
              <a:t> </a:t>
            </a: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smtClean="0">
                <a:solidFill>
                  <a:srgbClr val="000000"/>
                </a:solidFill>
                <a:latin typeface="Consolas" panose="020B0609020204030204" pitchFamily="49" charset="0"/>
                <a:cs typeface="Consolas" panose="020B0609020204030204" pitchFamily="49" charset="0"/>
              </a:rPr>
              <a:t>	print</a:t>
            </a:r>
            <a:r>
              <a:rPr lang="en-US" altLang="en-US" sz="2400" dirty="0">
                <a:solidFill>
                  <a:srgbClr val="000000"/>
                </a:solidFill>
                <a:latin typeface="Consolas" panose="020B0609020204030204" pitchFamily="49" charset="0"/>
                <a:cs typeface="Consolas" panose="020B0609020204030204" pitchFamily="49" charset="0"/>
              </a:rPr>
              <a:t>(</a:t>
            </a:r>
            <a:r>
              <a:rPr lang="en-US" altLang="en-US" sz="2400" dirty="0">
                <a:solidFill>
                  <a:srgbClr val="A31515"/>
                </a:solidFill>
                <a:latin typeface="Consolas" panose="020B0609020204030204" pitchFamily="49" charset="0"/>
                <a:cs typeface="Consolas" panose="020B0609020204030204" pitchFamily="49" charset="0"/>
              </a:rPr>
              <a:t>"The answer is infinity</a:t>
            </a:r>
            <a:r>
              <a:rPr lang="en-US" altLang="en-US" sz="2400" dirty="0" smtClean="0">
                <a:solidFill>
                  <a:srgbClr val="A31515"/>
                </a:solidFill>
                <a:latin typeface="Consolas" panose="020B0609020204030204" pitchFamily="49" charset="0"/>
                <a:cs typeface="Consolas" panose="020B0609020204030204" pitchFamily="49" charset="0"/>
              </a:rPr>
              <a:t>"</a:t>
            </a:r>
            <a:r>
              <a:rPr lang="en-US" altLang="en-US" sz="2400" dirty="0" smtClean="0">
                <a:solidFill>
                  <a:srgbClr val="000000"/>
                </a:solidFill>
                <a:latin typeface="Consolas" panose="020B0609020204030204" pitchFamily="49" charset="0"/>
                <a:cs typeface="Consolas" panose="020B0609020204030204" pitchFamily="49" charset="0"/>
              </a:rPr>
              <a:t>)</a:t>
            </a:r>
          </a:p>
          <a:p>
            <a:pPr marL="0" lvl="0" indent="0" defTabSz="914400" eaLnBrk="0" fontAlgn="base" hangingPunct="0">
              <a:spcBef>
                <a:spcPct val="0"/>
              </a:spcBef>
              <a:spcAft>
                <a:spcPct val="0"/>
              </a:spcAft>
              <a:buNone/>
            </a:pPr>
            <a:r>
              <a:rPr lang="en-US" altLang="en-US" sz="2400" dirty="0">
                <a:solidFill>
                  <a:srgbClr val="0000FF"/>
                </a:solidFill>
                <a:latin typeface="Consolas" panose="020B0609020204030204" pitchFamily="49" charset="0"/>
                <a:cs typeface="Consolas" panose="020B0609020204030204" pitchFamily="49" charset="0"/>
              </a:rPr>
              <a:t>except</a:t>
            </a:r>
            <a:r>
              <a:rPr lang="en-US" altLang="en-US" sz="2400" dirty="0">
                <a:solidFill>
                  <a:srgbClr val="000000"/>
                </a:solidFill>
                <a:latin typeface="Consolas" panose="020B0609020204030204" pitchFamily="49" charset="0"/>
                <a:cs typeface="Consolas" panose="020B0609020204030204" pitchFamily="49" charset="0"/>
              </a:rPr>
              <a:t> :</a:t>
            </a:r>
          </a:p>
          <a:p>
            <a:pPr marL="0" indent="0" defTabSz="914400" eaLnBrk="0" fontAlgn="base" hangingPunct="0">
              <a:spcBef>
                <a:spcPct val="0"/>
              </a:spcBef>
              <a:spcAft>
                <a:spcPct val="0"/>
              </a:spcAft>
              <a:buNone/>
            </a:pPr>
            <a:r>
              <a:rPr lang="en-US" altLang="en-US" sz="2400" dirty="0">
                <a:solidFill>
                  <a:srgbClr val="000000"/>
                </a:solidFill>
                <a:latin typeface="Consolas" panose="020B0609020204030204" pitchFamily="49" charset="0"/>
                <a:cs typeface="Consolas" panose="020B0609020204030204" pitchFamily="49" charset="0"/>
              </a:rPr>
              <a:t>	error = </a:t>
            </a:r>
            <a:r>
              <a:rPr lang="en-US" altLang="en-US" sz="2400" dirty="0" err="1">
                <a:solidFill>
                  <a:srgbClr val="6F008A"/>
                </a:solidFill>
                <a:latin typeface="Consolas" panose="020B0609020204030204" pitchFamily="49" charset="0"/>
                <a:cs typeface="Consolas" panose="020B0609020204030204" pitchFamily="49" charset="0"/>
              </a:rPr>
              <a:t>sys</a:t>
            </a:r>
            <a:r>
              <a:rPr lang="en-US" altLang="en-US" sz="2400" dirty="0" err="1">
                <a:solidFill>
                  <a:srgbClr val="000000"/>
                </a:solidFill>
                <a:latin typeface="Consolas" panose="020B0609020204030204" pitchFamily="49" charset="0"/>
                <a:cs typeface="Consolas" panose="020B0609020204030204" pitchFamily="49" charset="0"/>
              </a:rPr>
              <a:t>.exc_info</a:t>
            </a:r>
            <a:r>
              <a:rPr lang="en-US" altLang="en-US" sz="2400" dirty="0">
                <a:solidFill>
                  <a:srgbClr val="000000"/>
                </a:solidFill>
                <a:latin typeface="Consolas" panose="020B0609020204030204" pitchFamily="49" charset="0"/>
                <a:cs typeface="Consolas" panose="020B0609020204030204" pitchFamily="49" charset="0"/>
              </a:rPr>
              <a:t>()[0]</a:t>
            </a:r>
          </a:p>
          <a:p>
            <a:pPr marL="0" indent="0" defTabSz="914400" eaLnBrk="0" fontAlgn="base" hangingPunct="0">
              <a:spcBef>
                <a:spcPct val="0"/>
              </a:spcBef>
              <a:spcAft>
                <a:spcPct val="0"/>
              </a:spcAft>
              <a:buNone/>
            </a:pPr>
            <a:r>
              <a:rPr lang="en-US" altLang="en-US" sz="2400" dirty="0">
                <a:solidFill>
                  <a:srgbClr val="000000"/>
                </a:solidFill>
                <a:latin typeface="Consolas" panose="020B0609020204030204" pitchFamily="49" charset="0"/>
                <a:cs typeface="Consolas" panose="020B0609020204030204" pitchFamily="49" charset="0"/>
              </a:rPr>
              <a:t>    	print(</a:t>
            </a:r>
            <a:r>
              <a:rPr lang="en-US" altLang="en-US" sz="2400" dirty="0">
                <a:solidFill>
                  <a:srgbClr val="A31515"/>
                </a:solidFill>
                <a:latin typeface="Consolas" panose="020B0609020204030204" pitchFamily="49" charset="0"/>
                <a:cs typeface="Consolas" panose="020B0609020204030204" pitchFamily="49" charset="0"/>
              </a:rPr>
              <a:t>"I am sorry something went wrong"</a:t>
            </a:r>
            <a:r>
              <a:rPr lang="en-US" altLang="en-US" sz="2400" dirty="0">
                <a:solidFill>
                  <a:srgbClr val="000000"/>
                </a:solidFill>
                <a:latin typeface="Consolas" panose="020B0609020204030204" pitchFamily="49" charset="0"/>
                <a:cs typeface="Consolas" panose="020B0609020204030204" pitchFamily="49" charset="0"/>
              </a:rPr>
              <a:t>)</a:t>
            </a:r>
          </a:p>
          <a:p>
            <a:pPr marL="0" indent="0" defTabSz="914400" eaLnBrk="0" fontAlgn="base" hangingPunct="0">
              <a:spcBef>
                <a:spcPct val="0"/>
              </a:spcBef>
              <a:spcAft>
                <a:spcPct val="0"/>
              </a:spcAft>
              <a:buNone/>
            </a:pPr>
            <a:r>
              <a:rPr lang="en-US" altLang="en-US" sz="2400" dirty="0">
                <a:solidFill>
                  <a:srgbClr val="000000"/>
                </a:solidFill>
                <a:latin typeface="Consolas" panose="020B0609020204030204" pitchFamily="49" charset="0"/>
                <a:cs typeface="Consolas" panose="020B0609020204030204" pitchFamily="49" charset="0"/>
              </a:rPr>
              <a:t>    	print(error</a:t>
            </a:r>
            <a:r>
              <a:rPr lang="en-US" altLang="en-US" sz="2400" dirty="0" smtClean="0">
                <a:solidFill>
                  <a:srgbClr val="000000"/>
                </a:solidFill>
                <a:latin typeface="Consolas" panose="020B0609020204030204" pitchFamily="49" charset="0"/>
                <a:cs typeface="Consolas" panose="020B0609020204030204" pitchFamily="49" charset="0"/>
              </a:rPr>
              <a:t>)</a:t>
            </a:r>
            <a:endParaRPr lang="en-US" altLang="en-US" sz="4800" dirty="0">
              <a:latin typeface="Arial" panose="020B0604020202020204" pitchFamily="34" charset="0"/>
            </a:endParaRPr>
          </a:p>
        </p:txBody>
      </p:sp>
      <p:sp>
        <p:nvSpPr>
          <p:cNvPr id="8" name="Rectangle 7"/>
          <p:cNvSpPr/>
          <p:nvPr/>
        </p:nvSpPr>
        <p:spPr>
          <a:xfrm>
            <a:off x="379514" y="4125728"/>
            <a:ext cx="8306914" cy="246464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6528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Even the best laid plans sometimes go wrong</a:t>
            </a:r>
            <a:endParaRPr lang="en-US" dirty="0"/>
          </a:p>
        </p:txBody>
      </p:sp>
      <p:sp>
        <p:nvSpPr>
          <p:cNvPr id="5" name="Content Placeholder 4"/>
          <p:cNvSpPr>
            <a:spLocks noGrp="1"/>
          </p:cNvSpPr>
          <p:nvPr>
            <p:ph sz="quarter" idx="10"/>
          </p:nvPr>
        </p:nvSpPr>
        <p:spPr/>
        <p:txBody>
          <a:bodyPr/>
          <a:lstStyle/>
          <a:p>
            <a:r>
              <a:rPr lang="en-CA" dirty="0" smtClean="0"/>
              <a:t>You create a shopping list then when you get to the grocery store realize you left the list at home</a:t>
            </a:r>
          </a:p>
          <a:p>
            <a:r>
              <a:rPr lang="en-CA" dirty="0" smtClean="0"/>
              <a:t>You want to buy a pair of shoes, but your size is out of stock</a:t>
            </a:r>
          </a:p>
          <a:p>
            <a:r>
              <a:rPr lang="en-CA" dirty="0" smtClean="0"/>
              <a:t>You need to call someone and your cell phone battery is dead</a:t>
            </a:r>
          </a:p>
          <a:p>
            <a:endParaRPr lang="en-CA" dirty="0" smtClean="0"/>
          </a:p>
        </p:txBody>
      </p:sp>
    </p:spTree>
    <p:extLst>
      <p:ext uri="{BB962C8B-B14F-4D97-AF65-F5344CB8AC3E}">
        <p14:creationId xmlns:p14="http://schemas.microsoft.com/office/powerpoint/2010/main" val="2154614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Trapping errors</a:t>
            </a:r>
            <a:endParaRPr lang="en-US" dirty="0"/>
          </a:p>
        </p:txBody>
      </p:sp>
    </p:spTree>
    <p:extLst>
      <p:ext uri="{BB962C8B-B14F-4D97-AF65-F5344CB8AC3E}">
        <p14:creationId xmlns:p14="http://schemas.microsoft.com/office/powerpoint/2010/main" val="16908643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Any code you place after the try except will always execute</a:t>
            </a:r>
            <a:endParaRPr lang="en-US" dirty="0"/>
          </a:p>
        </p:txBody>
      </p:sp>
      <p:sp>
        <p:nvSpPr>
          <p:cNvPr id="4" name="Rectangle 1"/>
          <p:cNvSpPr>
            <a:spLocks noGrp="1" noChangeArrowheads="1"/>
          </p:cNvSpPr>
          <p:nvPr>
            <p:ph sz="quarter" idx="10"/>
          </p:nvPr>
        </p:nvSpPr>
        <p:spPr bwMode="auto">
          <a:xfrm>
            <a:off x="379514" y="1245702"/>
            <a:ext cx="9943748" cy="526297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first = input(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"Enter the first number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second = input(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"Enter the second number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firstNumber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2B91AF"/>
                </a:solidFill>
                <a:effectLst/>
                <a:latin typeface="Consolas" panose="020B0609020204030204" pitchFamily="49" charset="0"/>
                <a:cs typeface="Consolas" panose="020B0609020204030204" pitchFamily="49" charset="0"/>
              </a:rPr>
              <a:t>float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(first)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secondNumber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2B91AF"/>
                </a:solidFill>
                <a:effectLst/>
                <a:latin typeface="Consolas" panose="020B0609020204030204" pitchFamily="49" charset="0"/>
                <a:cs typeface="Consolas" panose="020B0609020204030204" pitchFamily="49" charset="0"/>
              </a:rPr>
              <a:t>float</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(second)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try</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result = </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firstNumber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secondNumber</a:t>
            </a:r>
            <a:endPar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 (first + </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second + </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400" b="0" i="0" u="none" strike="noStrike" cap="none" normalizeH="0" baseline="0" dirty="0" err="1" smtClean="0">
                <a:ln>
                  <a:noFill/>
                </a:ln>
                <a:solidFill>
                  <a:srgbClr val="2B91AF"/>
                </a:solidFill>
                <a:effectLst/>
                <a:latin typeface="Consolas" panose="020B0609020204030204" pitchFamily="49" charset="0"/>
                <a:cs typeface="Consolas" panose="020B0609020204030204" pitchFamily="49" charset="0"/>
              </a:rPr>
              <a:t>str</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(result))</a:t>
            </a:r>
          </a:p>
          <a:p>
            <a:pPr marL="0" indent="0" defTabSz="914400" eaLnBrk="0" fontAlgn="base" hangingPunct="0">
              <a:spcBef>
                <a:spcPct val="0"/>
              </a:spcBef>
              <a:spcAft>
                <a:spcPct val="0"/>
              </a:spcAft>
              <a:buNone/>
            </a:pPr>
            <a:r>
              <a:rPr lang="en-US" altLang="en-US" sz="2400" dirty="0">
                <a:solidFill>
                  <a:srgbClr val="0000FF"/>
                </a:solidFill>
                <a:latin typeface="Consolas" panose="020B0609020204030204" pitchFamily="49" charset="0"/>
                <a:cs typeface="Consolas" panose="020B0609020204030204" pitchFamily="49" charset="0"/>
              </a:rPr>
              <a:t>except</a:t>
            </a: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err="1">
                <a:solidFill>
                  <a:srgbClr val="2B91AF"/>
                </a:solidFill>
                <a:latin typeface="Consolas" panose="020B0609020204030204" pitchFamily="49" charset="0"/>
                <a:cs typeface="Consolas" panose="020B0609020204030204" pitchFamily="49" charset="0"/>
              </a:rPr>
              <a:t>ZeroDivisionError</a:t>
            </a: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smtClean="0">
                <a:solidFill>
                  <a:srgbClr val="000000"/>
                </a:solidFill>
                <a:latin typeface="Consolas" panose="020B0609020204030204" pitchFamily="49" charset="0"/>
                <a:cs typeface="Consolas" panose="020B0609020204030204" pitchFamily="49" charset="0"/>
              </a:rPr>
              <a:t>:</a:t>
            </a:r>
          </a:p>
          <a:p>
            <a:pPr marL="0" indent="0" defTabSz="914400" eaLnBrk="0" fontAlgn="base" hangingPunct="0">
              <a:spcBef>
                <a:spcPct val="0"/>
              </a:spcBef>
              <a:spcAft>
                <a:spcPct val="0"/>
              </a:spcAft>
              <a:buNone/>
            </a:pPr>
            <a:r>
              <a:rPr lang="en-US" altLang="en-US" sz="2400" dirty="0" smtClean="0">
                <a:solidFill>
                  <a:srgbClr val="000000"/>
                </a:solidFill>
                <a:latin typeface="Consolas" panose="020B0609020204030204" pitchFamily="49" charset="0"/>
                <a:cs typeface="Consolas" panose="020B0609020204030204" pitchFamily="49" charset="0"/>
              </a:rPr>
              <a:t> </a:t>
            </a: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smtClean="0">
                <a:solidFill>
                  <a:srgbClr val="000000"/>
                </a:solidFill>
                <a:latin typeface="Consolas" panose="020B0609020204030204" pitchFamily="49" charset="0"/>
                <a:cs typeface="Consolas" panose="020B0609020204030204" pitchFamily="49" charset="0"/>
              </a:rPr>
              <a:t>	print</a:t>
            </a:r>
            <a:r>
              <a:rPr lang="en-US" altLang="en-US" sz="2400" dirty="0">
                <a:solidFill>
                  <a:srgbClr val="000000"/>
                </a:solidFill>
                <a:latin typeface="Consolas" panose="020B0609020204030204" pitchFamily="49" charset="0"/>
                <a:cs typeface="Consolas" panose="020B0609020204030204" pitchFamily="49" charset="0"/>
              </a:rPr>
              <a:t>(</a:t>
            </a:r>
            <a:r>
              <a:rPr lang="en-US" altLang="en-US" sz="2400" dirty="0">
                <a:solidFill>
                  <a:srgbClr val="A31515"/>
                </a:solidFill>
                <a:latin typeface="Consolas" panose="020B0609020204030204" pitchFamily="49" charset="0"/>
                <a:cs typeface="Consolas" panose="020B0609020204030204" pitchFamily="49" charset="0"/>
              </a:rPr>
              <a:t>"The answer is infinity</a:t>
            </a:r>
            <a:r>
              <a:rPr lang="en-US" altLang="en-US" sz="2400" dirty="0" smtClean="0">
                <a:solidFill>
                  <a:srgbClr val="A31515"/>
                </a:solidFill>
                <a:latin typeface="Consolas" panose="020B0609020204030204" pitchFamily="49" charset="0"/>
                <a:cs typeface="Consolas" panose="020B0609020204030204" pitchFamily="49" charset="0"/>
              </a:rPr>
              <a:t>"</a:t>
            </a:r>
            <a:r>
              <a:rPr lang="en-US" altLang="en-US" sz="2400" dirty="0" smtClean="0">
                <a:solidFill>
                  <a:srgbClr val="000000"/>
                </a:solidFill>
                <a:latin typeface="Consolas" panose="020B0609020204030204" pitchFamily="49" charset="0"/>
                <a:cs typeface="Consolas" panose="020B0609020204030204" pitchFamily="49" charset="0"/>
              </a:rPr>
              <a:t>)</a:t>
            </a:r>
          </a:p>
          <a:p>
            <a:pPr marL="0" lvl="0" indent="0" defTabSz="914400" eaLnBrk="0" fontAlgn="base" hangingPunct="0">
              <a:spcBef>
                <a:spcPct val="0"/>
              </a:spcBef>
              <a:spcAft>
                <a:spcPct val="0"/>
              </a:spcAft>
              <a:buNone/>
            </a:pPr>
            <a:r>
              <a:rPr lang="en-US" altLang="en-US" sz="2400" dirty="0">
                <a:solidFill>
                  <a:srgbClr val="0000FF"/>
                </a:solidFill>
                <a:latin typeface="Consolas" panose="020B0609020204030204" pitchFamily="49" charset="0"/>
                <a:cs typeface="Consolas" panose="020B0609020204030204" pitchFamily="49" charset="0"/>
              </a:rPr>
              <a:t>except</a:t>
            </a:r>
            <a:r>
              <a:rPr lang="en-US" altLang="en-US" sz="2400" dirty="0">
                <a:solidFill>
                  <a:srgbClr val="000000"/>
                </a:solidFill>
                <a:latin typeface="Consolas" panose="020B0609020204030204" pitchFamily="49" charset="0"/>
                <a:cs typeface="Consolas" panose="020B0609020204030204" pitchFamily="49" charset="0"/>
              </a:rPr>
              <a:t> :</a:t>
            </a:r>
          </a:p>
          <a:p>
            <a:pPr marL="0" indent="0" defTabSz="914400" eaLnBrk="0" fontAlgn="base" hangingPunct="0">
              <a:spcBef>
                <a:spcPct val="0"/>
              </a:spcBef>
              <a:spcAft>
                <a:spcPct val="0"/>
              </a:spcAft>
              <a:buNone/>
            </a:pPr>
            <a:r>
              <a:rPr lang="en-US" altLang="en-US" sz="2400" dirty="0">
                <a:solidFill>
                  <a:srgbClr val="000000"/>
                </a:solidFill>
                <a:latin typeface="Consolas" panose="020B0609020204030204" pitchFamily="49" charset="0"/>
                <a:cs typeface="Consolas" panose="020B0609020204030204" pitchFamily="49" charset="0"/>
              </a:rPr>
              <a:t>	error = </a:t>
            </a:r>
            <a:r>
              <a:rPr lang="en-US" altLang="en-US" sz="2400" dirty="0" err="1">
                <a:solidFill>
                  <a:srgbClr val="6F008A"/>
                </a:solidFill>
                <a:latin typeface="Consolas" panose="020B0609020204030204" pitchFamily="49" charset="0"/>
                <a:cs typeface="Consolas" panose="020B0609020204030204" pitchFamily="49" charset="0"/>
              </a:rPr>
              <a:t>sys</a:t>
            </a:r>
            <a:r>
              <a:rPr lang="en-US" altLang="en-US" sz="2400" dirty="0" err="1">
                <a:solidFill>
                  <a:srgbClr val="000000"/>
                </a:solidFill>
                <a:latin typeface="Consolas" panose="020B0609020204030204" pitchFamily="49" charset="0"/>
                <a:cs typeface="Consolas" panose="020B0609020204030204" pitchFamily="49" charset="0"/>
              </a:rPr>
              <a:t>.exc_info</a:t>
            </a:r>
            <a:r>
              <a:rPr lang="en-US" altLang="en-US" sz="2400" dirty="0">
                <a:solidFill>
                  <a:srgbClr val="000000"/>
                </a:solidFill>
                <a:latin typeface="Consolas" panose="020B0609020204030204" pitchFamily="49" charset="0"/>
                <a:cs typeface="Consolas" panose="020B0609020204030204" pitchFamily="49" charset="0"/>
              </a:rPr>
              <a:t>()[0]</a:t>
            </a:r>
          </a:p>
          <a:p>
            <a:pPr marL="0" indent="0" defTabSz="914400" eaLnBrk="0" fontAlgn="base" hangingPunct="0">
              <a:spcBef>
                <a:spcPct val="0"/>
              </a:spcBef>
              <a:spcAft>
                <a:spcPct val="0"/>
              </a:spcAft>
              <a:buNone/>
            </a:pPr>
            <a:r>
              <a:rPr lang="en-US" altLang="en-US" sz="2400" dirty="0">
                <a:solidFill>
                  <a:srgbClr val="000000"/>
                </a:solidFill>
                <a:latin typeface="Consolas" panose="020B0609020204030204" pitchFamily="49" charset="0"/>
                <a:cs typeface="Consolas" panose="020B0609020204030204" pitchFamily="49" charset="0"/>
              </a:rPr>
              <a:t>    	print(</a:t>
            </a:r>
            <a:r>
              <a:rPr lang="en-US" altLang="en-US" sz="2400" dirty="0">
                <a:solidFill>
                  <a:srgbClr val="A31515"/>
                </a:solidFill>
                <a:latin typeface="Consolas" panose="020B0609020204030204" pitchFamily="49" charset="0"/>
                <a:cs typeface="Consolas" panose="020B0609020204030204" pitchFamily="49" charset="0"/>
              </a:rPr>
              <a:t>"I am sorry something went wrong"</a:t>
            </a:r>
            <a:r>
              <a:rPr lang="en-US" altLang="en-US" sz="2400" dirty="0">
                <a:solidFill>
                  <a:srgbClr val="000000"/>
                </a:solidFill>
                <a:latin typeface="Consolas" panose="020B0609020204030204" pitchFamily="49" charset="0"/>
                <a:cs typeface="Consolas" panose="020B0609020204030204" pitchFamily="49" charset="0"/>
              </a:rPr>
              <a:t>)</a:t>
            </a:r>
          </a:p>
          <a:p>
            <a:pPr marL="0" indent="0" defTabSz="914400" eaLnBrk="0" fontAlgn="base" hangingPunct="0">
              <a:spcBef>
                <a:spcPct val="0"/>
              </a:spcBef>
              <a:spcAft>
                <a:spcPct val="0"/>
              </a:spcAft>
              <a:buNone/>
            </a:pP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smtClean="0">
                <a:solidFill>
                  <a:srgbClr val="000000"/>
                </a:solidFill>
                <a:latin typeface="Consolas" panose="020B0609020204030204" pitchFamily="49" charset="0"/>
                <a:cs typeface="Consolas" panose="020B0609020204030204" pitchFamily="49" charset="0"/>
              </a:rPr>
              <a:t>print(error)</a:t>
            </a:r>
          </a:p>
          <a:p>
            <a:pPr marL="0" indent="0" defTabSz="914400" eaLnBrk="0" fontAlgn="base" hangingPunct="0">
              <a:spcBef>
                <a:spcPct val="0"/>
              </a:spcBef>
              <a:spcAft>
                <a:spcPct val="0"/>
              </a:spcAft>
              <a:buNone/>
            </a:pPr>
            <a:r>
              <a:rPr lang="en-US" altLang="en-US" sz="2400" dirty="0" smtClean="0">
                <a:solidFill>
                  <a:srgbClr val="000000"/>
                </a:solidFill>
                <a:latin typeface="Consolas" panose="020B0609020204030204" pitchFamily="49" charset="0"/>
                <a:cs typeface="Consolas" panose="020B0609020204030204" pitchFamily="49" charset="0"/>
              </a:rPr>
              <a:t>print(</a:t>
            </a:r>
            <a:r>
              <a:rPr lang="en-US" altLang="en-US" sz="2400" dirty="0">
                <a:solidFill>
                  <a:srgbClr val="A31515"/>
                </a:solidFill>
                <a:latin typeface="Consolas" panose="020B0609020204030204" pitchFamily="49" charset="0"/>
                <a:cs typeface="Consolas" panose="020B0609020204030204" pitchFamily="49" charset="0"/>
              </a:rPr>
              <a:t>"</a:t>
            </a:r>
            <a:r>
              <a:rPr lang="en-US" altLang="en-US" sz="2400" dirty="0" smtClean="0">
                <a:solidFill>
                  <a:srgbClr val="A31515"/>
                </a:solidFill>
                <a:latin typeface="Consolas" panose="020B0609020204030204" pitchFamily="49" charset="0"/>
                <a:cs typeface="Consolas" panose="020B0609020204030204" pitchFamily="49" charset="0"/>
              </a:rPr>
              <a:t>This message always displays!"</a:t>
            </a:r>
            <a:r>
              <a:rPr lang="en-US" altLang="en-US" sz="2400" dirty="0" smtClean="0">
                <a:solidFill>
                  <a:srgbClr val="000000"/>
                </a:solidFill>
                <a:latin typeface="Consolas" panose="020B0609020204030204" pitchFamily="49" charset="0"/>
                <a:cs typeface="Consolas" panose="020B0609020204030204" pitchFamily="49" charset="0"/>
              </a:rPr>
              <a:t>) </a:t>
            </a:r>
            <a:endParaRPr lang="en-US" altLang="en-US" sz="2400" dirty="0">
              <a:latin typeface="Arial" panose="020B0604020202020204" pitchFamily="34" charset="0"/>
            </a:endParaRPr>
          </a:p>
        </p:txBody>
      </p:sp>
      <p:sp>
        <p:nvSpPr>
          <p:cNvPr id="8" name="Rectangle 7"/>
          <p:cNvSpPr/>
          <p:nvPr/>
        </p:nvSpPr>
        <p:spPr>
          <a:xfrm>
            <a:off x="379514" y="6032810"/>
            <a:ext cx="8306914" cy="60216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1440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How can I force my program to exit if an error occurs and I don’t want to continue?</a:t>
            </a:r>
            <a:endParaRPr lang="en-US" dirty="0"/>
          </a:p>
        </p:txBody>
      </p:sp>
      <p:sp>
        <p:nvSpPr>
          <p:cNvPr id="3" name="Content Placeholder 2"/>
          <p:cNvSpPr>
            <a:spLocks noGrp="1"/>
          </p:cNvSpPr>
          <p:nvPr>
            <p:ph sz="quarter" idx="10"/>
          </p:nvPr>
        </p:nvSpPr>
        <p:spPr/>
        <p:txBody>
          <a:bodyPr/>
          <a:lstStyle/>
          <a:p>
            <a:r>
              <a:rPr lang="en-CA" dirty="0" smtClean="0"/>
              <a:t>You can use the function </a:t>
            </a:r>
            <a:r>
              <a:rPr lang="en-CA" dirty="0" err="1" smtClean="0"/>
              <a:t>sys.exit</a:t>
            </a:r>
            <a:r>
              <a:rPr lang="en-CA" dirty="0" smtClean="0"/>
              <a:t>() in the sys library</a:t>
            </a:r>
          </a:p>
        </p:txBody>
      </p:sp>
      <p:sp>
        <p:nvSpPr>
          <p:cNvPr id="4" name="Rectangle 1"/>
          <p:cNvSpPr txBox="1">
            <a:spLocks noChangeArrowheads="1"/>
          </p:cNvSpPr>
          <p:nvPr/>
        </p:nvSpPr>
        <p:spPr bwMode="auto">
          <a:xfrm>
            <a:off x="379514" y="2538363"/>
            <a:ext cx="10379765"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marL="342783" indent="-342783" algn="l" defTabSz="914088" rtl="0" eaLnBrk="1" latinLnBrk="0" hangingPunct="1">
              <a:spcBef>
                <a:spcPts val="1400"/>
              </a:spcBef>
              <a:buFont typeface="Arial" pitchFamily="34" charset="0"/>
              <a:buChar char="•"/>
              <a:defRPr sz="3200" b="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lumMod val="75000"/>
                    <a:lumOff val="25000"/>
                  </a:schemeClr>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eaLnBrk="0" fontAlgn="base" hangingPunct="0">
              <a:spcBef>
                <a:spcPct val="0"/>
              </a:spcBef>
              <a:spcAft>
                <a:spcPct val="0"/>
              </a:spcAft>
              <a:buFontTx/>
              <a:buNone/>
            </a:pPr>
            <a:r>
              <a:rPr lang="en-US" altLang="en-US" sz="2400" dirty="0" smtClean="0">
                <a:solidFill>
                  <a:srgbClr val="0000FF"/>
                </a:solidFill>
                <a:latin typeface="Consolas" panose="020B0609020204030204" pitchFamily="49" charset="0"/>
                <a:cs typeface="Consolas" panose="020B0609020204030204" pitchFamily="49" charset="0"/>
              </a:rPr>
              <a:t>try</a:t>
            </a:r>
            <a:r>
              <a:rPr lang="en-US" altLang="en-US" sz="2400" dirty="0" smtClean="0">
                <a:solidFill>
                  <a:srgbClr val="000000"/>
                </a:solidFill>
                <a:latin typeface="Consolas" panose="020B0609020204030204" pitchFamily="49" charset="0"/>
                <a:cs typeface="Consolas" panose="020B0609020204030204" pitchFamily="49" charset="0"/>
              </a:rPr>
              <a:t> :</a:t>
            </a:r>
          </a:p>
          <a:p>
            <a:pPr marL="0" indent="0" defTabSz="914400" eaLnBrk="0" fontAlgn="base" hangingPunct="0">
              <a:spcBef>
                <a:spcPct val="0"/>
              </a:spcBef>
              <a:spcAft>
                <a:spcPct val="0"/>
              </a:spcAft>
              <a:buFontTx/>
              <a:buNone/>
            </a:pPr>
            <a:r>
              <a:rPr lang="en-US" altLang="en-US" sz="2400" dirty="0" smtClean="0">
                <a:solidFill>
                  <a:srgbClr val="000000"/>
                </a:solidFill>
                <a:latin typeface="Consolas" panose="020B0609020204030204" pitchFamily="49" charset="0"/>
                <a:cs typeface="Consolas" panose="020B0609020204030204" pitchFamily="49" charset="0"/>
              </a:rPr>
              <a:t>    	result = </a:t>
            </a:r>
            <a:r>
              <a:rPr lang="en-US" altLang="en-US" sz="2400" dirty="0" err="1" smtClean="0">
                <a:solidFill>
                  <a:srgbClr val="000000"/>
                </a:solidFill>
                <a:latin typeface="Consolas" panose="020B0609020204030204" pitchFamily="49" charset="0"/>
                <a:cs typeface="Consolas" panose="020B0609020204030204" pitchFamily="49" charset="0"/>
              </a:rPr>
              <a:t>firstNumber</a:t>
            </a:r>
            <a:r>
              <a:rPr lang="en-US" altLang="en-US" sz="2400" dirty="0" smtClean="0">
                <a:solidFill>
                  <a:srgbClr val="000000"/>
                </a:solidFill>
                <a:latin typeface="Consolas" panose="020B0609020204030204" pitchFamily="49" charset="0"/>
                <a:cs typeface="Consolas" panose="020B0609020204030204" pitchFamily="49" charset="0"/>
              </a:rPr>
              <a:t> / </a:t>
            </a:r>
            <a:r>
              <a:rPr lang="en-US" altLang="en-US" sz="2400" dirty="0" err="1" smtClean="0">
                <a:solidFill>
                  <a:srgbClr val="000000"/>
                </a:solidFill>
                <a:latin typeface="Consolas" panose="020B0609020204030204" pitchFamily="49" charset="0"/>
                <a:cs typeface="Consolas" panose="020B0609020204030204" pitchFamily="49" charset="0"/>
              </a:rPr>
              <a:t>secondNumber</a:t>
            </a:r>
            <a:endParaRPr lang="en-US" altLang="en-US" sz="2400" dirty="0" smtClean="0">
              <a:solidFill>
                <a:srgbClr val="000000"/>
              </a:solidFill>
              <a:latin typeface="Consolas" panose="020B0609020204030204" pitchFamily="49" charset="0"/>
              <a:cs typeface="Consolas" panose="020B0609020204030204" pitchFamily="49" charset="0"/>
            </a:endParaRPr>
          </a:p>
          <a:p>
            <a:pPr marL="0" indent="0" defTabSz="914400" eaLnBrk="0" fontAlgn="base" hangingPunct="0">
              <a:spcBef>
                <a:spcPct val="0"/>
              </a:spcBef>
              <a:spcAft>
                <a:spcPct val="0"/>
              </a:spcAft>
              <a:buFontTx/>
              <a:buNone/>
            </a:pPr>
            <a:r>
              <a:rPr lang="en-US" altLang="en-US" sz="2400" dirty="0" smtClean="0">
                <a:solidFill>
                  <a:srgbClr val="000000"/>
                </a:solidFill>
                <a:latin typeface="Consolas" panose="020B0609020204030204" pitchFamily="49" charset="0"/>
                <a:cs typeface="Consolas" panose="020B0609020204030204" pitchFamily="49" charset="0"/>
              </a:rPr>
              <a:t>    	print (first + </a:t>
            </a:r>
            <a:r>
              <a:rPr lang="en-US" altLang="en-US" sz="2400" dirty="0" smtClean="0">
                <a:solidFill>
                  <a:srgbClr val="A31515"/>
                </a:solidFill>
                <a:latin typeface="Consolas" panose="020B0609020204030204" pitchFamily="49" charset="0"/>
                <a:cs typeface="Consolas" panose="020B0609020204030204" pitchFamily="49" charset="0"/>
              </a:rPr>
              <a:t>" / "</a:t>
            </a:r>
            <a:r>
              <a:rPr lang="en-US" altLang="en-US" sz="2400" dirty="0" smtClean="0">
                <a:solidFill>
                  <a:srgbClr val="000000"/>
                </a:solidFill>
                <a:latin typeface="Consolas" panose="020B0609020204030204" pitchFamily="49" charset="0"/>
                <a:cs typeface="Consolas" panose="020B0609020204030204" pitchFamily="49" charset="0"/>
              </a:rPr>
              <a:t> + second + </a:t>
            </a:r>
            <a:r>
              <a:rPr lang="en-US" altLang="en-US" sz="2400" dirty="0" smtClean="0">
                <a:solidFill>
                  <a:srgbClr val="A31515"/>
                </a:solidFill>
                <a:latin typeface="Consolas" panose="020B0609020204030204" pitchFamily="49" charset="0"/>
                <a:cs typeface="Consolas" panose="020B0609020204030204" pitchFamily="49" charset="0"/>
              </a:rPr>
              <a:t>" = "</a:t>
            </a:r>
            <a:r>
              <a:rPr lang="en-US" altLang="en-US" sz="2400" dirty="0" smtClean="0">
                <a:solidFill>
                  <a:srgbClr val="000000"/>
                </a:solidFill>
                <a:latin typeface="Consolas" panose="020B0609020204030204" pitchFamily="49" charset="0"/>
                <a:cs typeface="Consolas" panose="020B0609020204030204" pitchFamily="49" charset="0"/>
              </a:rPr>
              <a:t> + </a:t>
            </a:r>
            <a:r>
              <a:rPr lang="en-US" altLang="en-US" sz="2400" dirty="0" err="1" smtClean="0">
                <a:solidFill>
                  <a:srgbClr val="2B91AF"/>
                </a:solidFill>
                <a:latin typeface="Consolas" panose="020B0609020204030204" pitchFamily="49" charset="0"/>
                <a:cs typeface="Consolas" panose="020B0609020204030204" pitchFamily="49" charset="0"/>
              </a:rPr>
              <a:t>str</a:t>
            </a:r>
            <a:r>
              <a:rPr lang="en-US" altLang="en-US" sz="2400" dirty="0" smtClean="0">
                <a:solidFill>
                  <a:srgbClr val="000000"/>
                </a:solidFill>
                <a:latin typeface="Consolas" panose="020B0609020204030204" pitchFamily="49" charset="0"/>
                <a:cs typeface="Consolas" panose="020B0609020204030204" pitchFamily="49" charset="0"/>
              </a:rPr>
              <a:t>(result))</a:t>
            </a:r>
          </a:p>
          <a:p>
            <a:pPr marL="0" indent="0" defTabSz="914400" eaLnBrk="0" fontAlgn="base" hangingPunct="0">
              <a:spcBef>
                <a:spcPct val="0"/>
              </a:spcBef>
              <a:spcAft>
                <a:spcPct val="0"/>
              </a:spcAft>
              <a:buFont typeface="Arial" pitchFamily="34" charset="0"/>
              <a:buNone/>
            </a:pPr>
            <a:r>
              <a:rPr lang="en-US" altLang="en-US" sz="2400" dirty="0" smtClean="0">
                <a:solidFill>
                  <a:srgbClr val="0000FF"/>
                </a:solidFill>
                <a:latin typeface="Consolas" panose="020B0609020204030204" pitchFamily="49" charset="0"/>
                <a:cs typeface="Consolas" panose="020B0609020204030204" pitchFamily="49" charset="0"/>
              </a:rPr>
              <a:t>except</a:t>
            </a:r>
            <a:r>
              <a:rPr lang="en-US" altLang="en-US" sz="2400" dirty="0" smtClean="0">
                <a:solidFill>
                  <a:srgbClr val="000000"/>
                </a:solidFill>
                <a:latin typeface="Consolas" panose="020B0609020204030204" pitchFamily="49" charset="0"/>
                <a:cs typeface="Consolas" panose="020B0609020204030204" pitchFamily="49" charset="0"/>
              </a:rPr>
              <a:t> </a:t>
            </a:r>
            <a:r>
              <a:rPr lang="en-US" altLang="en-US" sz="2400" dirty="0" err="1" smtClean="0">
                <a:solidFill>
                  <a:srgbClr val="2B91AF"/>
                </a:solidFill>
                <a:latin typeface="Consolas" panose="020B0609020204030204" pitchFamily="49" charset="0"/>
                <a:cs typeface="Consolas" panose="020B0609020204030204" pitchFamily="49" charset="0"/>
              </a:rPr>
              <a:t>ZeroDivisionError</a:t>
            </a:r>
            <a:r>
              <a:rPr lang="en-US" altLang="en-US" sz="2400" dirty="0" smtClean="0">
                <a:solidFill>
                  <a:srgbClr val="000000"/>
                </a:solidFill>
                <a:latin typeface="Consolas" panose="020B0609020204030204" pitchFamily="49" charset="0"/>
                <a:cs typeface="Consolas" panose="020B0609020204030204" pitchFamily="49" charset="0"/>
              </a:rPr>
              <a:t> :</a:t>
            </a:r>
          </a:p>
          <a:p>
            <a:pPr marL="0" indent="0" defTabSz="914400" eaLnBrk="0" fontAlgn="base" hangingPunct="0">
              <a:spcBef>
                <a:spcPct val="0"/>
              </a:spcBef>
              <a:spcAft>
                <a:spcPct val="0"/>
              </a:spcAft>
              <a:buFont typeface="Arial" pitchFamily="34" charset="0"/>
              <a:buNone/>
            </a:pPr>
            <a:r>
              <a:rPr lang="en-US" altLang="en-US" sz="2400" dirty="0" smtClean="0">
                <a:solidFill>
                  <a:srgbClr val="000000"/>
                </a:solidFill>
                <a:latin typeface="Consolas" panose="020B0609020204030204" pitchFamily="49" charset="0"/>
                <a:cs typeface="Consolas" panose="020B0609020204030204" pitchFamily="49" charset="0"/>
              </a:rPr>
              <a:t>    	print(</a:t>
            </a:r>
            <a:r>
              <a:rPr lang="en-US" altLang="en-US" sz="2400" dirty="0" smtClean="0">
                <a:solidFill>
                  <a:srgbClr val="A31515"/>
                </a:solidFill>
                <a:latin typeface="Consolas" panose="020B0609020204030204" pitchFamily="49" charset="0"/>
                <a:cs typeface="Consolas" panose="020B0609020204030204" pitchFamily="49" charset="0"/>
              </a:rPr>
              <a:t>"The answer is infinity"</a:t>
            </a:r>
            <a:r>
              <a:rPr lang="en-US" altLang="en-US" sz="2400" dirty="0" smtClean="0">
                <a:solidFill>
                  <a:srgbClr val="000000"/>
                </a:solidFill>
                <a:latin typeface="Consolas" panose="020B0609020204030204" pitchFamily="49" charset="0"/>
                <a:cs typeface="Consolas" panose="020B0609020204030204" pitchFamily="49" charset="0"/>
              </a:rPr>
              <a:t>)</a:t>
            </a:r>
          </a:p>
          <a:p>
            <a:pPr marL="0" lvl="0" indent="0" defTabSz="914400" eaLnBrk="0" fontAlgn="base" hangingPunct="0">
              <a:spcBef>
                <a:spcPct val="0"/>
              </a:spcBef>
              <a:spcAft>
                <a:spcPct val="0"/>
              </a:spcAft>
              <a:buNone/>
            </a:pPr>
            <a:r>
              <a:rPr lang="en-US" altLang="en-US" sz="2400" dirty="0" smtClean="0">
                <a:solidFill>
                  <a:srgbClr val="6F008A"/>
                </a:solidFill>
                <a:latin typeface="Consolas" panose="020B0609020204030204" pitchFamily="49" charset="0"/>
                <a:cs typeface="Consolas" panose="020B0609020204030204" pitchFamily="49" charset="0"/>
              </a:rPr>
              <a:t>	</a:t>
            </a:r>
            <a:r>
              <a:rPr lang="en-US" altLang="en-US" sz="2400" dirty="0" err="1" smtClean="0">
                <a:solidFill>
                  <a:srgbClr val="6F008A"/>
                </a:solidFill>
                <a:latin typeface="Consolas" panose="020B0609020204030204" pitchFamily="49" charset="0"/>
                <a:cs typeface="Consolas" panose="020B0609020204030204" pitchFamily="49" charset="0"/>
              </a:rPr>
              <a:t>sys</a:t>
            </a:r>
            <a:r>
              <a:rPr lang="en-US" altLang="en-US" sz="2400" dirty="0" err="1" smtClean="0">
                <a:solidFill>
                  <a:srgbClr val="000000"/>
                </a:solidFill>
                <a:latin typeface="Consolas" panose="020B0609020204030204" pitchFamily="49" charset="0"/>
                <a:cs typeface="Consolas" panose="020B0609020204030204" pitchFamily="49" charset="0"/>
              </a:rPr>
              <a:t>.exit</a:t>
            </a:r>
            <a:r>
              <a:rPr lang="en-US" altLang="en-US" sz="2400" dirty="0">
                <a:solidFill>
                  <a:srgbClr val="000000"/>
                </a:solidFill>
                <a:latin typeface="Consolas" panose="020B0609020204030204" pitchFamily="49" charset="0"/>
                <a:cs typeface="Consolas" panose="020B0609020204030204" pitchFamily="49" charset="0"/>
              </a:rPr>
              <a:t>() </a:t>
            </a:r>
            <a:endParaRPr lang="en-US" altLang="en-US" sz="5400" dirty="0">
              <a:latin typeface="Arial" panose="020B0604020202020204" pitchFamily="34" charset="0"/>
            </a:endParaRPr>
          </a:p>
          <a:p>
            <a:pPr marL="0" indent="0" defTabSz="914400" eaLnBrk="0" fontAlgn="base" hangingPunct="0">
              <a:spcBef>
                <a:spcPct val="0"/>
              </a:spcBef>
              <a:spcAft>
                <a:spcPct val="0"/>
              </a:spcAft>
              <a:buFont typeface="Arial" pitchFamily="34" charset="0"/>
              <a:buNone/>
            </a:pPr>
            <a:r>
              <a:rPr lang="en-US" altLang="en-US" sz="2400" dirty="0" smtClean="0">
                <a:solidFill>
                  <a:srgbClr val="000000"/>
                </a:solidFill>
                <a:latin typeface="Consolas" panose="020B0609020204030204" pitchFamily="49" charset="0"/>
                <a:cs typeface="Consolas" panose="020B0609020204030204" pitchFamily="49" charset="0"/>
              </a:rPr>
              <a:t>print(</a:t>
            </a:r>
            <a:r>
              <a:rPr lang="en-US" altLang="en-US" sz="2400" dirty="0" smtClean="0">
                <a:solidFill>
                  <a:srgbClr val="A31515"/>
                </a:solidFill>
                <a:latin typeface="Consolas" panose="020B0609020204030204" pitchFamily="49" charset="0"/>
                <a:cs typeface="Consolas" panose="020B0609020204030204" pitchFamily="49" charset="0"/>
              </a:rPr>
              <a:t>"This message only displays if there is no error!"</a:t>
            </a:r>
            <a:r>
              <a:rPr lang="en-US" altLang="en-US" sz="2400" dirty="0" smtClean="0">
                <a:solidFill>
                  <a:srgbClr val="000000"/>
                </a:solidFill>
                <a:latin typeface="Consolas" panose="020B0609020204030204" pitchFamily="49" charset="0"/>
                <a:cs typeface="Consolas" panose="020B0609020204030204" pitchFamily="49" charset="0"/>
              </a:rPr>
              <a:t>) </a:t>
            </a:r>
            <a:endParaRPr lang="en-US" altLang="en-US" sz="2400" dirty="0">
              <a:latin typeface="Arial" panose="020B0604020202020204" pitchFamily="34" charset="0"/>
            </a:endParaRPr>
          </a:p>
        </p:txBody>
      </p:sp>
    </p:spTree>
    <p:extLst>
      <p:ext uri="{BB962C8B-B14F-4D97-AF65-F5344CB8AC3E}">
        <p14:creationId xmlns:p14="http://schemas.microsoft.com/office/powerpoint/2010/main" val="2452732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also use variables and an if statement to control what happens after an error</a:t>
            </a:r>
            <a:endParaRPr lang="en-US" dirty="0"/>
          </a:p>
        </p:txBody>
      </p:sp>
      <p:sp>
        <p:nvSpPr>
          <p:cNvPr id="4" name="Rectangle 1"/>
          <p:cNvSpPr txBox="1">
            <a:spLocks noChangeArrowheads="1"/>
          </p:cNvSpPr>
          <p:nvPr/>
        </p:nvSpPr>
        <p:spPr bwMode="auto">
          <a:xfrm>
            <a:off x="379514" y="2169032"/>
            <a:ext cx="10963258" cy="34163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marL="342783" indent="-342783" algn="l" defTabSz="914088" rtl="0" eaLnBrk="1" latinLnBrk="0" hangingPunct="1">
              <a:spcBef>
                <a:spcPts val="1400"/>
              </a:spcBef>
              <a:buFont typeface="Arial" pitchFamily="34" charset="0"/>
              <a:buChar char="•"/>
              <a:defRPr sz="3200" b="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lumMod val="75000"/>
                    <a:lumOff val="25000"/>
                  </a:schemeClr>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eaLnBrk="0" fontAlgn="base" hangingPunct="0">
              <a:spcBef>
                <a:spcPct val="0"/>
              </a:spcBef>
              <a:spcAft>
                <a:spcPct val="0"/>
              </a:spcAft>
              <a:buFontTx/>
              <a:buNone/>
            </a:pPr>
            <a:r>
              <a:rPr lang="en-US" altLang="en-US" sz="2400" dirty="0" smtClean="0">
                <a:solidFill>
                  <a:srgbClr val="0000FF"/>
                </a:solidFill>
                <a:latin typeface="Consolas" panose="020B0609020204030204" pitchFamily="49" charset="0"/>
                <a:cs typeface="Consolas" panose="020B0609020204030204" pitchFamily="49" charset="0"/>
              </a:rPr>
              <a:t>try</a:t>
            </a:r>
            <a:r>
              <a:rPr lang="en-US" altLang="en-US" sz="2400" dirty="0" smtClean="0">
                <a:solidFill>
                  <a:srgbClr val="000000"/>
                </a:solidFill>
                <a:latin typeface="Consolas" panose="020B0609020204030204" pitchFamily="49" charset="0"/>
                <a:cs typeface="Consolas" panose="020B0609020204030204" pitchFamily="49" charset="0"/>
              </a:rPr>
              <a:t> :</a:t>
            </a:r>
          </a:p>
          <a:p>
            <a:pPr marL="0" indent="0" defTabSz="914400" eaLnBrk="0" fontAlgn="base" hangingPunct="0">
              <a:spcBef>
                <a:spcPct val="0"/>
              </a:spcBef>
              <a:spcAft>
                <a:spcPct val="0"/>
              </a:spcAft>
              <a:buFontTx/>
              <a:buNone/>
            </a:pPr>
            <a:r>
              <a:rPr lang="en-US" altLang="en-US" sz="2400" dirty="0" smtClean="0">
                <a:solidFill>
                  <a:srgbClr val="000000"/>
                </a:solidFill>
                <a:latin typeface="Consolas" panose="020B0609020204030204" pitchFamily="49" charset="0"/>
                <a:cs typeface="Consolas" panose="020B0609020204030204" pitchFamily="49" charset="0"/>
              </a:rPr>
              <a:t>    	result = </a:t>
            </a:r>
            <a:r>
              <a:rPr lang="en-US" altLang="en-US" sz="2400" dirty="0" err="1" smtClean="0">
                <a:solidFill>
                  <a:srgbClr val="000000"/>
                </a:solidFill>
                <a:latin typeface="Consolas" panose="020B0609020204030204" pitchFamily="49" charset="0"/>
                <a:cs typeface="Consolas" panose="020B0609020204030204" pitchFamily="49" charset="0"/>
              </a:rPr>
              <a:t>firstNumber</a:t>
            </a:r>
            <a:r>
              <a:rPr lang="en-US" altLang="en-US" sz="2400" dirty="0" smtClean="0">
                <a:solidFill>
                  <a:srgbClr val="000000"/>
                </a:solidFill>
                <a:latin typeface="Consolas" panose="020B0609020204030204" pitchFamily="49" charset="0"/>
                <a:cs typeface="Consolas" panose="020B0609020204030204" pitchFamily="49" charset="0"/>
              </a:rPr>
              <a:t> / </a:t>
            </a:r>
            <a:r>
              <a:rPr lang="en-US" altLang="en-US" sz="2400" dirty="0" err="1" smtClean="0">
                <a:solidFill>
                  <a:srgbClr val="000000"/>
                </a:solidFill>
                <a:latin typeface="Consolas" panose="020B0609020204030204" pitchFamily="49" charset="0"/>
                <a:cs typeface="Consolas" panose="020B0609020204030204" pitchFamily="49" charset="0"/>
              </a:rPr>
              <a:t>secondNumber</a:t>
            </a:r>
            <a:endParaRPr lang="en-US" altLang="en-US" sz="2400" dirty="0" smtClean="0">
              <a:solidFill>
                <a:srgbClr val="000000"/>
              </a:solidFill>
              <a:latin typeface="Consolas" panose="020B0609020204030204" pitchFamily="49" charset="0"/>
              <a:cs typeface="Consolas" panose="020B0609020204030204" pitchFamily="49" charset="0"/>
            </a:endParaRPr>
          </a:p>
          <a:p>
            <a:pPr marL="0" indent="0" defTabSz="914400" eaLnBrk="0" fontAlgn="base" hangingPunct="0">
              <a:spcBef>
                <a:spcPct val="0"/>
              </a:spcBef>
              <a:spcAft>
                <a:spcPct val="0"/>
              </a:spcAft>
              <a:buFontTx/>
              <a:buNone/>
            </a:pPr>
            <a:r>
              <a:rPr lang="en-US" altLang="en-US" sz="2400" dirty="0" smtClean="0">
                <a:solidFill>
                  <a:srgbClr val="000000"/>
                </a:solidFill>
                <a:latin typeface="Consolas" panose="020B0609020204030204" pitchFamily="49" charset="0"/>
                <a:cs typeface="Consolas" panose="020B0609020204030204" pitchFamily="49" charset="0"/>
              </a:rPr>
              <a:t>    	print (first + </a:t>
            </a:r>
            <a:r>
              <a:rPr lang="en-US" altLang="en-US" sz="2400" dirty="0" smtClean="0">
                <a:solidFill>
                  <a:srgbClr val="A31515"/>
                </a:solidFill>
                <a:latin typeface="Consolas" panose="020B0609020204030204" pitchFamily="49" charset="0"/>
                <a:cs typeface="Consolas" panose="020B0609020204030204" pitchFamily="49" charset="0"/>
              </a:rPr>
              <a:t>" / "</a:t>
            </a:r>
            <a:r>
              <a:rPr lang="en-US" altLang="en-US" sz="2400" dirty="0" smtClean="0">
                <a:solidFill>
                  <a:srgbClr val="000000"/>
                </a:solidFill>
                <a:latin typeface="Consolas" panose="020B0609020204030204" pitchFamily="49" charset="0"/>
                <a:cs typeface="Consolas" panose="020B0609020204030204" pitchFamily="49" charset="0"/>
              </a:rPr>
              <a:t> + second + </a:t>
            </a:r>
            <a:r>
              <a:rPr lang="en-US" altLang="en-US" sz="2400" dirty="0" smtClean="0">
                <a:solidFill>
                  <a:srgbClr val="A31515"/>
                </a:solidFill>
                <a:latin typeface="Consolas" panose="020B0609020204030204" pitchFamily="49" charset="0"/>
                <a:cs typeface="Consolas" panose="020B0609020204030204" pitchFamily="49" charset="0"/>
              </a:rPr>
              <a:t>" = "</a:t>
            </a:r>
            <a:r>
              <a:rPr lang="en-US" altLang="en-US" sz="2400" dirty="0" smtClean="0">
                <a:solidFill>
                  <a:srgbClr val="000000"/>
                </a:solidFill>
                <a:latin typeface="Consolas" panose="020B0609020204030204" pitchFamily="49" charset="0"/>
                <a:cs typeface="Consolas" panose="020B0609020204030204" pitchFamily="49" charset="0"/>
              </a:rPr>
              <a:t> + </a:t>
            </a:r>
            <a:r>
              <a:rPr lang="en-US" altLang="en-US" sz="2400" dirty="0" err="1" smtClean="0">
                <a:solidFill>
                  <a:srgbClr val="2B91AF"/>
                </a:solidFill>
                <a:latin typeface="Consolas" panose="020B0609020204030204" pitchFamily="49" charset="0"/>
                <a:cs typeface="Consolas" panose="020B0609020204030204" pitchFamily="49" charset="0"/>
              </a:rPr>
              <a:t>str</a:t>
            </a:r>
            <a:r>
              <a:rPr lang="en-US" altLang="en-US" sz="2400" dirty="0" smtClean="0">
                <a:solidFill>
                  <a:srgbClr val="000000"/>
                </a:solidFill>
                <a:latin typeface="Consolas" panose="020B0609020204030204" pitchFamily="49" charset="0"/>
                <a:cs typeface="Consolas" panose="020B0609020204030204" pitchFamily="49" charset="0"/>
              </a:rPr>
              <a:t>(result))</a:t>
            </a:r>
          </a:p>
          <a:p>
            <a:pPr marL="0" indent="0" defTabSz="914400" eaLnBrk="0" fontAlgn="base" hangingPunct="0">
              <a:spcBef>
                <a:spcPct val="0"/>
              </a:spcBef>
              <a:spcAft>
                <a:spcPct val="0"/>
              </a:spcAft>
              <a:buFontTx/>
              <a:buNone/>
            </a:pPr>
            <a:r>
              <a:rPr lang="en-CA" altLang="en-US" sz="2400" dirty="0">
                <a:solidFill>
                  <a:srgbClr val="000000"/>
                </a:solidFill>
                <a:latin typeface="Consolas" panose="020B0609020204030204" pitchFamily="49" charset="0"/>
                <a:cs typeface="Consolas" panose="020B0609020204030204" pitchFamily="49" charset="0"/>
              </a:rPr>
              <a:t>	</a:t>
            </a:r>
            <a:r>
              <a:rPr lang="en-CA" altLang="en-US" sz="2400" dirty="0" err="1" smtClean="0">
                <a:solidFill>
                  <a:srgbClr val="000000"/>
                </a:solidFill>
                <a:latin typeface="Consolas" panose="020B0609020204030204" pitchFamily="49" charset="0"/>
                <a:cs typeface="Consolas" panose="020B0609020204030204" pitchFamily="49" charset="0"/>
              </a:rPr>
              <a:t>errorFlag</a:t>
            </a:r>
            <a:r>
              <a:rPr lang="en-CA" altLang="en-US" sz="2400" dirty="0" smtClean="0">
                <a:solidFill>
                  <a:srgbClr val="000000"/>
                </a:solidFill>
                <a:latin typeface="Consolas" panose="020B0609020204030204" pitchFamily="49" charset="0"/>
                <a:cs typeface="Consolas" panose="020B0609020204030204" pitchFamily="49" charset="0"/>
              </a:rPr>
              <a:t> = </a:t>
            </a:r>
            <a:r>
              <a:rPr lang="en-US" altLang="en-US" sz="2400" dirty="0" smtClean="0">
                <a:solidFill>
                  <a:srgbClr val="0000FF"/>
                </a:solidFill>
                <a:latin typeface="Consolas" panose="020B0609020204030204" pitchFamily="49" charset="0"/>
                <a:cs typeface="Consolas" panose="020B0609020204030204" pitchFamily="49" charset="0"/>
              </a:rPr>
              <a:t>False</a:t>
            </a:r>
            <a:endParaRPr lang="en-US" altLang="en-US" sz="2400" dirty="0" smtClean="0">
              <a:solidFill>
                <a:srgbClr val="000000"/>
              </a:solidFill>
              <a:latin typeface="Consolas" panose="020B0609020204030204" pitchFamily="49" charset="0"/>
              <a:cs typeface="Consolas" panose="020B0609020204030204" pitchFamily="49" charset="0"/>
            </a:endParaRPr>
          </a:p>
          <a:p>
            <a:pPr marL="0" indent="0" defTabSz="914400" eaLnBrk="0" fontAlgn="base" hangingPunct="0">
              <a:spcBef>
                <a:spcPct val="0"/>
              </a:spcBef>
              <a:spcAft>
                <a:spcPct val="0"/>
              </a:spcAft>
              <a:buFont typeface="Arial" pitchFamily="34" charset="0"/>
              <a:buNone/>
            </a:pPr>
            <a:r>
              <a:rPr lang="en-US" altLang="en-US" sz="2400" dirty="0" smtClean="0">
                <a:solidFill>
                  <a:srgbClr val="0000FF"/>
                </a:solidFill>
                <a:latin typeface="Consolas" panose="020B0609020204030204" pitchFamily="49" charset="0"/>
                <a:cs typeface="Consolas" panose="020B0609020204030204" pitchFamily="49" charset="0"/>
              </a:rPr>
              <a:t>except</a:t>
            </a:r>
            <a:r>
              <a:rPr lang="en-US" altLang="en-US" sz="2400" dirty="0" smtClean="0">
                <a:solidFill>
                  <a:srgbClr val="000000"/>
                </a:solidFill>
                <a:latin typeface="Consolas" panose="020B0609020204030204" pitchFamily="49" charset="0"/>
                <a:cs typeface="Consolas" panose="020B0609020204030204" pitchFamily="49" charset="0"/>
              </a:rPr>
              <a:t> </a:t>
            </a:r>
            <a:r>
              <a:rPr lang="en-US" altLang="en-US" sz="2400" dirty="0" err="1" smtClean="0">
                <a:solidFill>
                  <a:srgbClr val="2B91AF"/>
                </a:solidFill>
                <a:latin typeface="Consolas" panose="020B0609020204030204" pitchFamily="49" charset="0"/>
                <a:cs typeface="Consolas" panose="020B0609020204030204" pitchFamily="49" charset="0"/>
              </a:rPr>
              <a:t>ZeroDivisionError</a:t>
            </a:r>
            <a:r>
              <a:rPr lang="en-US" altLang="en-US" sz="2400" dirty="0" smtClean="0">
                <a:solidFill>
                  <a:srgbClr val="000000"/>
                </a:solidFill>
                <a:latin typeface="Consolas" panose="020B0609020204030204" pitchFamily="49" charset="0"/>
                <a:cs typeface="Consolas" panose="020B0609020204030204" pitchFamily="49" charset="0"/>
              </a:rPr>
              <a:t> :</a:t>
            </a:r>
          </a:p>
          <a:p>
            <a:pPr marL="0" indent="0" defTabSz="914400" eaLnBrk="0" fontAlgn="base" hangingPunct="0">
              <a:spcBef>
                <a:spcPct val="0"/>
              </a:spcBef>
              <a:spcAft>
                <a:spcPct val="0"/>
              </a:spcAft>
              <a:buFont typeface="Arial" pitchFamily="34" charset="0"/>
              <a:buNone/>
            </a:pPr>
            <a:r>
              <a:rPr lang="en-US" altLang="en-US" sz="2400" dirty="0" smtClean="0">
                <a:solidFill>
                  <a:srgbClr val="000000"/>
                </a:solidFill>
                <a:latin typeface="Consolas" panose="020B0609020204030204" pitchFamily="49" charset="0"/>
                <a:cs typeface="Consolas" panose="020B0609020204030204" pitchFamily="49" charset="0"/>
              </a:rPr>
              <a:t>    	print(</a:t>
            </a:r>
            <a:r>
              <a:rPr lang="en-US" altLang="en-US" sz="2400" dirty="0" smtClean="0">
                <a:solidFill>
                  <a:srgbClr val="A31515"/>
                </a:solidFill>
                <a:latin typeface="Consolas" panose="020B0609020204030204" pitchFamily="49" charset="0"/>
                <a:cs typeface="Consolas" panose="020B0609020204030204" pitchFamily="49" charset="0"/>
              </a:rPr>
              <a:t>"The answer is infinity"</a:t>
            </a:r>
            <a:r>
              <a:rPr lang="en-US" altLang="en-US" sz="2400" dirty="0" smtClean="0">
                <a:solidFill>
                  <a:srgbClr val="000000"/>
                </a:solidFill>
                <a:latin typeface="Consolas" panose="020B0609020204030204" pitchFamily="49" charset="0"/>
                <a:cs typeface="Consolas" panose="020B0609020204030204" pitchFamily="49" charset="0"/>
              </a:rPr>
              <a:t>)</a:t>
            </a:r>
          </a:p>
          <a:p>
            <a:pPr marL="0" lvl="0" indent="0" defTabSz="914400" eaLnBrk="0" fontAlgn="base" hangingPunct="0">
              <a:spcBef>
                <a:spcPct val="0"/>
              </a:spcBef>
              <a:spcAft>
                <a:spcPct val="0"/>
              </a:spcAft>
              <a:buNone/>
            </a:pPr>
            <a:r>
              <a:rPr lang="en-US" altLang="en-US" sz="2400" dirty="0" smtClean="0">
                <a:solidFill>
                  <a:srgbClr val="6F008A"/>
                </a:solidFill>
                <a:latin typeface="Consolas" panose="020B0609020204030204" pitchFamily="49" charset="0"/>
                <a:cs typeface="Consolas" panose="020B0609020204030204" pitchFamily="49" charset="0"/>
              </a:rPr>
              <a:t>	</a:t>
            </a:r>
            <a:r>
              <a:rPr lang="en-US" altLang="en-US" sz="2400" dirty="0" err="1" smtClean="0">
                <a:latin typeface="Consolas" panose="020B0609020204030204" pitchFamily="49" charset="0"/>
                <a:cs typeface="Consolas" panose="020B0609020204030204" pitchFamily="49" charset="0"/>
              </a:rPr>
              <a:t>errorFlag</a:t>
            </a:r>
            <a:r>
              <a:rPr lang="en-US" altLang="en-US" sz="2400" dirty="0">
                <a:latin typeface="Consolas" panose="020B0609020204030204" pitchFamily="49" charset="0"/>
                <a:cs typeface="Consolas" panose="020B0609020204030204" pitchFamily="49" charset="0"/>
              </a:rPr>
              <a:t> </a:t>
            </a:r>
            <a:r>
              <a:rPr lang="en-US" altLang="en-US" sz="2400" dirty="0" smtClean="0">
                <a:latin typeface="Consolas" panose="020B0609020204030204" pitchFamily="49" charset="0"/>
                <a:cs typeface="Consolas" panose="020B0609020204030204" pitchFamily="49" charset="0"/>
              </a:rPr>
              <a:t>= </a:t>
            </a:r>
            <a:r>
              <a:rPr lang="en-US" altLang="en-US" sz="2400" dirty="0" smtClean="0">
                <a:solidFill>
                  <a:srgbClr val="0000FF"/>
                </a:solidFill>
                <a:latin typeface="Consolas" panose="020B0609020204030204" pitchFamily="49" charset="0"/>
                <a:cs typeface="Consolas" panose="020B0609020204030204" pitchFamily="49" charset="0"/>
              </a:rPr>
              <a:t>True</a:t>
            </a:r>
            <a:endParaRPr lang="en-US" altLang="en-US" sz="2400" dirty="0" smtClean="0">
              <a:latin typeface="Consolas" panose="020B0609020204030204" pitchFamily="49" charset="0"/>
              <a:cs typeface="Consolas" panose="020B0609020204030204" pitchFamily="49" charset="0"/>
            </a:endParaRPr>
          </a:p>
          <a:p>
            <a:pPr marL="0" indent="0" defTabSz="914400" eaLnBrk="0" fontAlgn="base" hangingPunct="0">
              <a:spcBef>
                <a:spcPct val="0"/>
              </a:spcBef>
              <a:spcAft>
                <a:spcPct val="0"/>
              </a:spcAft>
              <a:buNone/>
            </a:pPr>
            <a:r>
              <a:rPr lang="en-US" altLang="en-US" sz="2400" dirty="0">
                <a:solidFill>
                  <a:srgbClr val="0000FF"/>
                </a:solidFill>
                <a:latin typeface="Consolas" panose="020B0609020204030204" pitchFamily="49" charset="0"/>
                <a:cs typeface="Consolas" panose="020B0609020204030204" pitchFamily="49" charset="0"/>
              </a:rPr>
              <a:t>if</a:t>
            </a: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smtClean="0">
                <a:solidFill>
                  <a:srgbClr val="0000FF"/>
                </a:solidFill>
                <a:latin typeface="Consolas" panose="020B0609020204030204" pitchFamily="49" charset="0"/>
                <a:cs typeface="Consolas" panose="020B0609020204030204" pitchFamily="49" charset="0"/>
              </a:rPr>
              <a:t>not </a:t>
            </a:r>
            <a:r>
              <a:rPr lang="en-US" altLang="en-US" sz="2400" dirty="0" err="1" smtClean="0">
                <a:solidFill>
                  <a:srgbClr val="000000"/>
                </a:solidFill>
                <a:latin typeface="Consolas" panose="020B0609020204030204" pitchFamily="49" charset="0"/>
                <a:cs typeface="Consolas" panose="020B0609020204030204" pitchFamily="49" charset="0"/>
              </a:rPr>
              <a:t>errorFlag</a:t>
            </a: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smtClean="0">
                <a:solidFill>
                  <a:srgbClr val="000000"/>
                </a:solidFill>
                <a:latin typeface="Consolas" panose="020B0609020204030204" pitchFamily="49" charset="0"/>
                <a:cs typeface="Consolas" panose="020B0609020204030204" pitchFamily="49" charset="0"/>
              </a:rPr>
              <a:t>: </a:t>
            </a:r>
            <a:endParaRPr lang="en-US" altLang="en-US" sz="5400" dirty="0">
              <a:latin typeface="Arial" panose="020B0604020202020204" pitchFamily="34" charset="0"/>
            </a:endParaRPr>
          </a:p>
          <a:p>
            <a:pPr marL="0" indent="0" defTabSz="914400" eaLnBrk="0" fontAlgn="base" hangingPunct="0">
              <a:spcBef>
                <a:spcPct val="0"/>
              </a:spcBef>
              <a:spcAft>
                <a:spcPct val="0"/>
              </a:spcAft>
              <a:buFont typeface="Arial" pitchFamily="34" charset="0"/>
              <a:buNone/>
            </a:pPr>
            <a:r>
              <a:rPr lang="en-US" altLang="en-US" sz="2400" dirty="0" smtClean="0">
                <a:solidFill>
                  <a:srgbClr val="000000"/>
                </a:solidFill>
                <a:latin typeface="Consolas" panose="020B0609020204030204" pitchFamily="49" charset="0"/>
                <a:cs typeface="Consolas" panose="020B0609020204030204" pitchFamily="49" charset="0"/>
              </a:rPr>
              <a:t>	print(</a:t>
            </a:r>
            <a:r>
              <a:rPr lang="en-US" altLang="en-US" sz="2400" dirty="0" smtClean="0">
                <a:solidFill>
                  <a:srgbClr val="A31515"/>
                </a:solidFill>
                <a:latin typeface="Consolas" panose="020B0609020204030204" pitchFamily="49" charset="0"/>
                <a:cs typeface="Consolas" panose="020B0609020204030204" pitchFamily="49" charset="0"/>
              </a:rPr>
              <a:t>"This message only displays if there is no error!"</a:t>
            </a:r>
            <a:r>
              <a:rPr lang="en-US" altLang="en-US" sz="2400" dirty="0" smtClean="0">
                <a:solidFill>
                  <a:srgbClr val="000000"/>
                </a:solidFill>
                <a:latin typeface="Consolas" panose="020B0609020204030204" pitchFamily="49" charset="0"/>
                <a:cs typeface="Consolas" panose="020B0609020204030204" pitchFamily="49" charset="0"/>
              </a:rPr>
              <a:t>) </a:t>
            </a:r>
            <a:endParaRPr lang="en-US" altLang="en-US" sz="2400" dirty="0">
              <a:latin typeface="Arial" panose="020B0604020202020204" pitchFamily="34" charset="0"/>
            </a:endParaRPr>
          </a:p>
        </p:txBody>
      </p:sp>
    </p:spTree>
    <p:extLst>
      <p:ext uri="{BB962C8B-B14F-4D97-AF65-F5344CB8AC3E}">
        <p14:creationId xmlns:p14="http://schemas.microsoft.com/office/powerpoint/2010/main" val="370048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Controlling execution after an error</a:t>
            </a:r>
            <a:endParaRPr lang="en-US" dirty="0"/>
          </a:p>
        </p:txBody>
      </p:sp>
    </p:spTree>
    <p:extLst>
      <p:ext uri="{BB962C8B-B14F-4D97-AF65-F5344CB8AC3E}">
        <p14:creationId xmlns:p14="http://schemas.microsoft.com/office/powerpoint/2010/main" val="42193291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Is there any other code in our program that might give us an error at runtime?</a:t>
            </a:r>
          </a:p>
        </p:txBody>
      </p:sp>
      <p:sp>
        <p:nvSpPr>
          <p:cNvPr id="3" name="Content Placeholder 2"/>
          <p:cNvSpPr>
            <a:spLocks noGrp="1"/>
          </p:cNvSpPr>
          <p:nvPr>
            <p:ph sz="quarter" idx="10"/>
          </p:nvPr>
        </p:nvSpPr>
        <p:spPr/>
        <p:txBody>
          <a:bodyPr/>
          <a:lstStyle/>
          <a:p>
            <a:endParaRPr lang="en-US" dirty="0"/>
          </a:p>
        </p:txBody>
      </p:sp>
      <p:sp>
        <p:nvSpPr>
          <p:cNvPr id="4" name="Rectangle 1"/>
          <p:cNvSpPr txBox="1">
            <a:spLocks noChangeArrowheads="1"/>
          </p:cNvSpPr>
          <p:nvPr/>
        </p:nvSpPr>
        <p:spPr bwMode="auto">
          <a:xfrm>
            <a:off x="558340" y="1843976"/>
            <a:ext cx="7520007" cy="286232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marL="342783" indent="-342783" algn="l" defTabSz="914088" rtl="0" eaLnBrk="1" latinLnBrk="0" hangingPunct="1">
              <a:spcBef>
                <a:spcPts val="1400"/>
              </a:spcBef>
              <a:buFont typeface="Arial" pitchFamily="34" charset="0"/>
              <a:buChar char="•"/>
              <a:defRPr sz="3200" b="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lumMod val="75000"/>
                    <a:lumOff val="25000"/>
                  </a:schemeClr>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4400" eaLnBrk="0" fontAlgn="base" hangingPunct="0">
              <a:spcBef>
                <a:spcPct val="0"/>
              </a:spcBef>
              <a:spcAft>
                <a:spcPct val="0"/>
              </a:spcAft>
              <a:buFontTx/>
              <a:buNone/>
            </a:pPr>
            <a:r>
              <a:rPr lang="en-US" altLang="en-US" sz="2000" dirty="0" smtClean="0">
                <a:solidFill>
                  <a:srgbClr val="000000"/>
                </a:solidFill>
                <a:latin typeface="Consolas" panose="020B0609020204030204" pitchFamily="49" charset="0"/>
                <a:cs typeface="Consolas" panose="020B0609020204030204" pitchFamily="49" charset="0"/>
              </a:rPr>
              <a:t>first = input(</a:t>
            </a:r>
            <a:r>
              <a:rPr lang="en-US" altLang="en-US" sz="2000" dirty="0" smtClean="0">
                <a:solidFill>
                  <a:srgbClr val="A31515"/>
                </a:solidFill>
                <a:latin typeface="Consolas" panose="020B0609020204030204" pitchFamily="49" charset="0"/>
                <a:cs typeface="Consolas" panose="020B0609020204030204" pitchFamily="49" charset="0"/>
              </a:rPr>
              <a:t>"Enter the first number "</a:t>
            </a:r>
            <a:r>
              <a:rPr lang="en-US" altLang="en-US" sz="2000" dirty="0" smtClean="0">
                <a:solidFill>
                  <a:srgbClr val="000000"/>
                </a:solidFill>
                <a:latin typeface="Consolas" panose="020B0609020204030204" pitchFamily="49" charset="0"/>
                <a:cs typeface="Consolas" panose="020B0609020204030204" pitchFamily="49" charset="0"/>
              </a:rPr>
              <a:t>) </a:t>
            </a:r>
          </a:p>
          <a:p>
            <a:pPr marL="0" indent="0" defTabSz="914400" eaLnBrk="0" fontAlgn="base" hangingPunct="0">
              <a:spcBef>
                <a:spcPct val="0"/>
              </a:spcBef>
              <a:spcAft>
                <a:spcPct val="0"/>
              </a:spcAft>
              <a:buFontTx/>
              <a:buNone/>
            </a:pPr>
            <a:r>
              <a:rPr lang="en-US" altLang="en-US" sz="2000" dirty="0" smtClean="0">
                <a:solidFill>
                  <a:srgbClr val="000000"/>
                </a:solidFill>
                <a:latin typeface="Consolas" panose="020B0609020204030204" pitchFamily="49" charset="0"/>
                <a:cs typeface="Consolas" panose="020B0609020204030204" pitchFamily="49" charset="0"/>
              </a:rPr>
              <a:t>second = input(</a:t>
            </a:r>
            <a:r>
              <a:rPr lang="en-US" altLang="en-US" sz="2000" dirty="0" smtClean="0">
                <a:solidFill>
                  <a:srgbClr val="A31515"/>
                </a:solidFill>
                <a:latin typeface="Consolas" panose="020B0609020204030204" pitchFamily="49" charset="0"/>
                <a:cs typeface="Consolas" panose="020B0609020204030204" pitchFamily="49" charset="0"/>
              </a:rPr>
              <a:t>"Enter the second number "</a:t>
            </a:r>
            <a:r>
              <a:rPr lang="en-US" altLang="en-US" sz="2000" dirty="0" smtClean="0">
                <a:solidFill>
                  <a:srgbClr val="000000"/>
                </a:solidFill>
                <a:latin typeface="Consolas" panose="020B0609020204030204" pitchFamily="49" charset="0"/>
                <a:cs typeface="Consolas" panose="020B0609020204030204" pitchFamily="49" charset="0"/>
              </a:rPr>
              <a:t>) </a:t>
            </a:r>
          </a:p>
          <a:p>
            <a:pPr marL="0" indent="0" defTabSz="914400" eaLnBrk="0" fontAlgn="base" hangingPunct="0">
              <a:spcBef>
                <a:spcPct val="0"/>
              </a:spcBef>
              <a:spcAft>
                <a:spcPct val="0"/>
              </a:spcAft>
              <a:buFontTx/>
              <a:buNone/>
            </a:pPr>
            <a:endParaRPr lang="en-US" altLang="en-US" sz="2000" dirty="0" smtClean="0">
              <a:solidFill>
                <a:srgbClr val="000000"/>
              </a:solidFill>
              <a:latin typeface="Consolas" panose="020B0609020204030204" pitchFamily="49" charset="0"/>
              <a:cs typeface="Consolas" panose="020B0609020204030204" pitchFamily="49" charset="0"/>
            </a:endParaRPr>
          </a:p>
          <a:p>
            <a:pPr marL="0" indent="0" defTabSz="914400" eaLnBrk="0" fontAlgn="base" hangingPunct="0">
              <a:spcBef>
                <a:spcPct val="0"/>
              </a:spcBef>
              <a:spcAft>
                <a:spcPct val="0"/>
              </a:spcAft>
              <a:buFontTx/>
              <a:buNone/>
            </a:pPr>
            <a:r>
              <a:rPr lang="en-US" altLang="en-US" sz="2000" dirty="0" err="1" smtClean="0">
                <a:solidFill>
                  <a:srgbClr val="000000"/>
                </a:solidFill>
                <a:latin typeface="Consolas" panose="020B0609020204030204" pitchFamily="49" charset="0"/>
                <a:cs typeface="Consolas" panose="020B0609020204030204" pitchFamily="49" charset="0"/>
              </a:rPr>
              <a:t>firstNumber</a:t>
            </a:r>
            <a:r>
              <a:rPr lang="en-US" altLang="en-US" sz="2000" dirty="0" smtClean="0">
                <a:solidFill>
                  <a:srgbClr val="000000"/>
                </a:solidFill>
                <a:latin typeface="Consolas" panose="020B0609020204030204" pitchFamily="49" charset="0"/>
                <a:cs typeface="Consolas" panose="020B0609020204030204" pitchFamily="49" charset="0"/>
              </a:rPr>
              <a:t> = </a:t>
            </a:r>
            <a:r>
              <a:rPr lang="en-US" altLang="en-US" sz="2000" dirty="0" smtClean="0">
                <a:solidFill>
                  <a:srgbClr val="2B91AF"/>
                </a:solidFill>
                <a:latin typeface="Consolas" panose="020B0609020204030204" pitchFamily="49" charset="0"/>
                <a:cs typeface="Consolas" panose="020B0609020204030204" pitchFamily="49" charset="0"/>
              </a:rPr>
              <a:t>float</a:t>
            </a:r>
            <a:r>
              <a:rPr lang="en-US" altLang="en-US" sz="2000" dirty="0" smtClean="0">
                <a:solidFill>
                  <a:srgbClr val="000000"/>
                </a:solidFill>
                <a:latin typeface="Consolas" panose="020B0609020204030204" pitchFamily="49" charset="0"/>
                <a:cs typeface="Consolas" panose="020B0609020204030204" pitchFamily="49" charset="0"/>
              </a:rPr>
              <a:t>(first) </a:t>
            </a:r>
          </a:p>
          <a:p>
            <a:pPr marL="0" indent="0" defTabSz="914400" eaLnBrk="0" fontAlgn="base" hangingPunct="0">
              <a:spcBef>
                <a:spcPct val="0"/>
              </a:spcBef>
              <a:spcAft>
                <a:spcPct val="0"/>
              </a:spcAft>
              <a:buFontTx/>
              <a:buNone/>
            </a:pPr>
            <a:r>
              <a:rPr lang="en-US" altLang="en-US" sz="2000" dirty="0" err="1" smtClean="0">
                <a:solidFill>
                  <a:srgbClr val="000000"/>
                </a:solidFill>
                <a:latin typeface="Consolas" panose="020B0609020204030204" pitchFamily="49" charset="0"/>
                <a:cs typeface="Consolas" panose="020B0609020204030204" pitchFamily="49" charset="0"/>
              </a:rPr>
              <a:t>secondNumber</a:t>
            </a:r>
            <a:r>
              <a:rPr lang="en-US" altLang="en-US" sz="2000" dirty="0" smtClean="0">
                <a:solidFill>
                  <a:srgbClr val="000000"/>
                </a:solidFill>
                <a:latin typeface="Consolas" panose="020B0609020204030204" pitchFamily="49" charset="0"/>
                <a:cs typeface="Consolas" panose="020B0609020204030204" pitchFamily="49" charset="0"/>
              </a:rPr>
              <a:t> = </a:t>
            </a:r>
            <a:r>
              <a:rPr lang="en-US" altLang="en-US" sz="2000" dirty="0" smtClean="0">
                <a:solidFill>
                  <a:srgbClr val="2B91AF"/>
                </a:solidFill>
                <a:latin typeface="Consolas" panose="020B0609020204030204" pitchFamily="49" charset="0"/>
                <a:cs typeface="Consolas" panose="020B0609020204030204" pitchFamily="49" charset="0"/>
              </a:rPr>
              <a:t>float</a:t>
            </a:r>
            <a:r>
              <a:rPr lang="en-US" altLang="en-US" sz="2000" dirty="0" smtClean="0">
                <a:solidFill>
                  <a:srgbClr val="000000"/>
                </a:solidFill>
                <a:latin typeface="Consolas" panose="020B0609020204030204" pitchFamily="49" charset="0"/>
                <a:cs typeface="Consolas" panose="020B0609020204030204" pitchFamily="49" charset="0"/>
              </a:rPr>
              <a:t>(second) </a:t>
            </a:r>
          </a:p>
          <a:p>
            <a:pPr marL="0" indent="0" defTabSz="914400" eaLnBrk="0" fontAlgn="base" hangingPunct="0">
              <a:spcBef>
                <a:spcPct val="0"/>
              </a:spcBef>
              <a:spcAft>
                <a:spcPct val="0"/>
              </a:spcAft>
              <a:buFontTx/>
              <a:buNone/>
            </a:pPr>
            <a:endParaRPr lang="en-US" altLang="en-US" sz="2000" dirty="0" smtClean="0">
              <a:solidFill>
                <a:srgbClr val="000000"/>
              </a:solidFill>
              <a:latin typeface="Consolas" panose="020B0609020204030204" pitchFamily="49" charset="0"/>
              <a:cs typeface="Consolas" panose="020B0609020204030204" pitchFamily="49" charset="0"/>
            </a:endParaRPr>
          </a:p>
          <a:p>
            <a:pPr marL="0" indent="0" defTabSz="914400" eaLnBrk="0" fontAlgn="base" hangingPunct="0">
              <a:spcBef>
                <a:spcPct val="0"/>
              </a:spcBef>
              <a:spcAft>
                <a:spcPct val="0"/>
              </a:spcAft>
              <a:buFontTx/>
              <a:buNone/>
            </a:pPr>
            <a:r>
              <a:rPr lang="en-US" altLang="en-US" sz="2000" dirty="0" smtClean="0">
                <a:solidFill>
                  <a:srgbClr val="000000"/>
                </a:solidFill>
                <a:latin typeface="Consolas" panose="020B0609020204030204" pitchFamily="49" charset="0"/>
                <a:cs typeface="Consolas" panose="020B0609020204030204" pitchFamily="49" charset="0"/>
              </a:rPr>
              <a:t>result = </a:t>
            </a:r>
            <a:r>
              <a:rPr lang="en-US" altLang="en-US" sz="2000" dirty="0" err="1" smtClean="0">
                <a:solidFill>
                  <a:srgbClr val="000000"/>
                </a:solidFill>
                <a:latin typeface="Consolas" panose="020B0609020204030204" pitchFamily="49" charset="0"/>
                <a:cs typeface="Consolas" panose="020B0609020204030204" pitchFamily="49" charset="0"/>
              </a:rPr>
              <a:t>firstNumber</a:t>
            </a:r>
            <a:r>
              <a:rPr lang="en-US" altLang="en-US" sz="2000" dirty="0" smtClean="0">
                <a:solidFill>
                  <a:srgbClr val="000000"/>
                </a:solidFill>
                <a:latin typeface="Consolas" panose="020B0609020204030204" pitchFamily="49" charset="0"/>
                <a:cs typeface="Consolas" panose="020B0609020204030204" pitchFamily="49" charset="0"/>
              </a:rPr>
              <a:t> / </a:t>
            </a:r>
            <a:r>
              <a:rPr lang="en-US" altLang="en-US" sz="2000" dirty="0" err="1" smtClean="0">
                <a:solidFill>
                  <a:srgbClr val="000000"/>
                </a:solidFill>
                <a:latin typeface="Consolas" panose="020B0609020204030204" pitchFamily="49" charset="0"/>
                <a:cs typeface="Consolas" panose="020B0609020204030204" pitchFamily="49" charset="0"/>
              </a:rPr>
              <a:t>secondNumber</a:t>
            </a:r>
            <a:r>
              <a:rPr lang="en-US" altLang="en-US" sz="2000" dirty="0" smtClean="0">
                <a:solidFill>
                  <a:srgbClr val="000000"/>
                </a:solidFill>
                <a:latin typeface="Consolas" panose="020B0609020204030204" pitchFamily="49" charset="0"/>
                <a:cs typeface="Consolas" panose="020B0609020204030204" pitchFamily="49" charset="0"/>
              </a:rPr>
              <a:t> </a:t>
            </a:r>
          </a:p>
          <a:p>
            <a:pPr marL="0" indent="0" defTabSz="914400" eaLnBrk="0" fontAlgn="base" hangingPunct="0">
              <a:spcBef>
                <a:spcPct val="0"/>
              </a:spcBef>
              <a:spcAft>
                <a:spcPct val="0"/>
              </a:spcAft>
              <a:buFontTx/>
              <a:buNone/>
            </a:pPr>
            <a:endParaRPr lang="en-US" altLang="en-US" sz="2000" dirty="0" smtClean="0">
              <a:solidFill>
                <a:srgbClr val="000000"/>
              </a:solidFill>
              <a:latin typeface="Consolas" panose="020B0609020204030204" pitchFamily="49" charset="0"/>
              <a:cs typeface="Consolas" panose="020B0609020204030204" pitchFamily="49" charset="0"/>
            </a:endParaRPr>
          </a:p>
          <a:p>
            <a:pPr marL="0" indent="0" defTabSz="914400" eaLnBrk="0" fontAlgn="base" hangingPunct="0">
              <a:spcBef>
                <a:spcPct val="0"/>
              </a:spcBef>
              <a:spcAft>
                <a:spcPct val="0"/>
              </a:spcAft>
              <a:buFontTx/>
              <a:buNone/>
            </a:pPr>
            <a:r>
              <a:rPr lang="en-US" altLang="en-US" sz="2000" dirty="0" smtClean="0">
                <a:solidFill>
                  <a:srgbClr val="000000"/>
                </a:solidFill>
                <a:latin typeface="Consolas" panose="020B0609020204030204" pitchFamily="49" charset="0"/>
                <a:cs typeface="Consolas" panose="020B0609020204030204" pitchFamily="49" charset="0"/>
              </a:rPr>
              <a:t>print (first + </a:t>
            </a:r>
            <a:r>
              <a:rPr lang="en-US" altLang="en-US" sz="2000" dirty="0" smtClean="0">
                <a:solidFill>
                  <a:srgbClr val="A31515"/>
                </a:solidFill>
                <a:latin typeface="Consolas" panose="020B0609020204030204" pitchFamily="49" charset="0"/>
                <a:cs typeface="Consolas" panose="020B0609020204030204" pitchFamily="49" charset="0"/>
              </a:rPr>
              <a:t>" / "</a:t>
            </a:r>
            <a:r>
              <a:rPr lang="en-US" altLang="en-US" sz="2000" dirty="0" smtClean="0">
                <a:solidFill>
                  <a:srgbClr val="000000"/>
                </a:solidFill>
                <a:latin typeface="Consolas" panose="020B0609020204030204" pitchFamily="49" charset="0"/>
                <a:cs typeface="Consolas" panose="020B0609020204030204" pitchFamily="49" charset="0"/>
              </a:rPr>
              <a:t> + second + </a:t>
            </a:r>
            <a:r>
              <a:rPr lang="en-US" altLang="en-US" sz="2000" dirty="0" smtClean="0">
                <a:solidFill>
                  <a:srgbClr val="A31515"/>
                </a:solidFill>
                <a:latin typeface="Consolas" panose="020B0609020204030204" pitchFamily="49" charset="0"/>
                <a:cs typeface="Consolas" panose="020B0609020204030204" pitchFamily="49" charset="0"/>
              </a:rPr>
              <a:t>" = "</a:t>
            </a:r>
            <a:r>
              <a:rPr lang="en-US" altLang="en-US" sz="2000" dirty="0" smtClean="0">
                <a:solidFill>
                  <a:srgbClr val="000000"/>
                </a:solidFill>
                <a:latin typeface="Consolas" panose="020B0609020204030204" pitchFamily="49" charset="0"/>
                <a:cs typeface="Consolas" panose="020B0609020204030204" pitchFamily="49" charset="0"/>
              </a:rPr>
              <a:t> + </a:t>
            </a:r>
            <a:r>
              <a:rPr lang="en-US" altLang="en-US" sz="2000" dirty="0" err="1" smtClean="0">
                <a:solidFill>
                  <a:srgbClr val="2B91AF"/>
                </a:solidFill>
                <a:latin typeface="Consolas" panose="020B0609020204030204" pitchFamily="49" charset="0"/>
                <a:cs typeface="Consolas" panose="020B0609020204030204" pitchFamily="49" charset="0"/>
              </a:rPr>
              <a:t>str</a:t>
            </a:r>
            <a:r>
              <a:rPr lang="en-US" altLang="en-US" sz="2000" dirty="0" smtClean="0">
                <a:solidFill>
                  <a:srgbClr val="000000"/>
                </a:solidFill>
                <a:latin typeface="Consolas" panose="020B0609020204030204" pitchFamily="49" charset="0"/>
                <a:cs typeface="Consolas" panose="020B0609020204030204" pitchFamily="49" charset="0"/>
              </a:rPr>
              <a:t>(result))</a:t>
            </a:r>
            <a:endParaRPr lang="en-US" altLang="en-US" sz="4800" dirty="0" smtClean="0">
              <a:latin typeface="Arial" panose="020B0604020202020204" pitchFamily="34" charset="0"/>
            </a:endParaRPr>
          </a:p>
        </p:txBody>
      </p:sp>
      <p:sp>
        <p:nvSpPr>
          <p:cNvPr id="5" name="Rectangle 4"/>
          <p:cNvSpPr/>
          <p:nvPr/>
        </p:nvSpPr>
        <p:spPr>
          <a:xfrm>
            <a:off x="379413" y="2742976"/>
            <a:ext cx="4649787" cy="88116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3178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There are a lot of different situations that can raise errors in our code</a:t>
            </a:r>
            <a:endParaRPr lang="en-US" dirty="0"/>
          </a:p>
        </p:txBody>
      </p:sp>
      <p:sp>
        <p:nvSpPr>
          <p:cNvPr id="3" name="Content Placeholder 2"/>
          <p:cNvSpPr>
            <a:spLocks noGrp="1"/>
          </p:cNvSpPr>
          <p:nvPr>
            <p:ph sz="quarter" idx="10"/>
          </p:nvPr>
        </p:nvSpPr>
        <p:spPr/>
        <p:txBody>
          <a:bodyPr/>
          <a:lstStyle/>
          <a:p>
            <a:r>
              <a:rPr lang="en-CA" dirty="0" smtClean="0"/>
              <a:t>Converting between </a:t>
            </a:r>
            <a:r>
              <a:rPr lang="en-CA" dirty="0" err="1" smtClean="0"/>
              <a:t>datatypes</a:t>
            </a:r>
            <a:endParaRPr lang="en-CA" dirty="0" smtClean="0"/>
          </a:p>
          <a:p>
            <a:r>
              <a:rPr lang="en-CA" dirty="0" smtClean="0"/>
              <a:t>Opening files</a:t>
            </a:r>
          </a:p>
          <a:p>
            <a:r>
              <a:rPr lang="en-CA" dirty="0" smtClean="0"/>
              <a:t>Mathematical calculations</a:t>
            </a:r>
          </a:p>
          <a:p>
            <a:r>
              <a:rPr lang="en-CA" dirty="0" smtClean="0"/>
              <a:t>Trying to access a value in a list that does not exist</a:t>
            </a:r>
            <a:endParaRPr lang="en-US" dirty="0"/>
          </a:p>
        </p:txBody>
      </p:sp>
    </p:spTree>
    <p:extLst>
      <p:ext uri="{BB962C8B-B14F-4D97-AF65-F5344CB8AC3E}">
        <p14:creationId xmlns:p14="http://schemas.microsoft.com/office/powerpoint/2010/main" val="38213616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do you know what errors will be raised?</a:t>
            </a:r>
            <a:endParaRPr lang="en-US" dirty="0"/>
          </a:p>
        </p:txBody>
      </p:sp>
      <p:sp>
        <p:nvSpPr>
          <p:cNvPr id="3" name="Content Placeholder 2"/>
          <p:cNvSpPr>
            <a:spLocks noGrp="1"/>
          </p:cNvSpPr>
          <p:nvPr>
            <p:ph sz="quarter" idx="10"/>
          </p:nvPr>
        </p:nvSpPr>
        <p:spPr/>
        <p:txBody>
          <a:bodyPr/>
          <a:lstStyle/>
          <a:p>
            <a:r>
              <a:rPr lang="en-CA" dirty="0" smtClean="0"/>
              <a:t>You can test it yourself and when an error occurs use the </a:t>
            </a:r>
            <a:r>
              <a:rPr lang="en-CA" dirty="0" err="1" smtClean="0"/>
              <a:t>sys.exc_info</a:t>
            </a:r>
            <a:r>
              <a:rPr lang="en-CA" dirty="0" smtClean="0"/>
              <a:t>() function to get the name of the error</a:t>
            </a:r>
          </a:p>
          <a:p>
            <a:r>
              <a:rPr lang="en-CA" dirty="0" smtClean="0"/>
              <a:t>There is a list of standard Python errors </a:t>
            </a:r>
          </a:p>
          <a:p>
            <a:pPr lvl="1"/>
            <a:r>
              <a:rPr lang="en-US" dirty="0">
                <a:hlinkClick r:id="rId2"/>
              </a:rPr>
              <a:t>https://</a:t>
            </a:r>
            <a:r>
              <a:rPr lang="en-US" dirty="0" smtClean="0">
                <a:hlinkClick r:id="rId2"/>
              </a:rPr>
              <a:t>docs.python.org/3/c-api/exceptions.html#standard-exceptions</a:t>
            </a:r>
            <a:r>
              <a:rPr lang="en-US" dirty="0" smtClean="0"/>
              <a:t> </a:t>
            </a:r>
            <a:endParaRPr lang="en-US" dirty="0"/>
          </a:p>
        </p:txBody>
      </p:sp>
    </p:spTree>
    <p:extLst>
      <p:ext uri="{BB962C8B-B14F-4D97-AF65-F5344CB8AC3E}">
        <p14:creationId xmlns:p14="http://schemas.microsoft.com/office/powerpoint/2010/main" val="3136199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most important thing to do is to test!</a:t>
            </a:r>
            <a:endParaRPr lang="en-US" dirty="0"/>
          </a:p>
        </p:txBody>
      </p:sp>
      <p:sp>
        <p:nvSpPr>
          <p:cNvPr id="3" name="Content Placeholder 2"/>
          <p:cNvSpPr>
            <a:spLocks noGrp="1"/>
          </p:cNvSpPr>
          <p:nvPr>
            <p:ph sz="quarter" idx="10"/>
          </p:nvPr>
        </p:nvSpPr>
        <p:spPr/>
        <p:txBody>
          <a:bodyPr/>
          <a:lstStyle/>
          <a:p>
            <a:pPr marL="514350" indent="-514350">
              <a:buFont typeface="+mj-lt"/>
              <a:buAutoNum type="arabicPeriod"/>
            </a:pPr>
            <a:r>
              <a:rPr lang="en-CA" dirty="0" smtClean="0"/>
              <a:t>Execute your code with everything running normally</a:t>
            </a:r>
          </a:p>
          <a:p>
            <a:pPr marL="514350" indent="-514350">
              <a:buFont typeface="+mj-lt"/>
              <a:buAutoNum type="arabicPeriod"/>
            </a:pPr>
            <a:r>
              <a:rPr lang="en-CA" dirty="0" smtClean="0"/>
              <a:t>Execute </a:t>
            </a:r>
            <a:r>
              <a:rPr lang="en-CA" dirty="0"/>
              <a:t>your code </a:t>
            </a:r>
            <a:r>
              <a:rPr lang="en-CA" dirty="0" smtClean="0"/>
              <a:t>with incorrect user input</a:t>
            </a:r>
          </a:p>
          <a:p>
            <a:pPr marL="914265" lvl="1" indent="-514350"/>
            <a:r>
              <a:rPr lang="en-CA" dirty="0" smtClean="0"/>
              <a:t>Enter letters instead of numbers</a:t>
            </a:r>
          </a:p>
          <a:p>
            <a:pPr marL="914265" lvl="1" indent="-514350"/>
            <a:r>
              <a:rPr lang="en-CA" dirty="0" smtClean="0"/>
              <a:t>Enter 0 or spaces</a:t>
            </a:r>
          </a:p>
          <a:p>
            <a:pPr marL="914265" lvl="1" indent="-514350"/>
            <a:r>
              <a:rPr lang="en-CA" dirty="0" smtClean="0"/>
              <a:t>Enter a value in the wrong format (e.g. dates)</a:t>
            </a:r>
          </a:p>
          <a:p>
            <a:pPr marL="514350" indent="-514350">
              <a:buFont typeface="+mj-lt"/>
              <a:buAutoNum type="arabicPeriod"/>
            </a:pPr>
            <a:r>
              <a:rPr lang="en-CA" dirty="0" smtClean="0"/>
              <a:t>Try other error scenarios such as missing files</a:t>
            </a:r>
          </a:p>
          <a:p>
            <a:pPr marL="514350" indent="-514350">
              <a:buFont typeface="+mj-lt"/>
              <a:buAutoNum type="arabicPeriod"/>
            </a:pPr>
            <a:r>
              <a:rPr lang="en-CA" dirty="0" smtClean="0"/>
              <a:t>Try anything you can think of that might crash your code</a:t>
            </a:r>
          </a:p>
          <a:p>
            <a:pPr marL="914265" lvl="1" indent="-514350"/>
            <a:r>
              <a:rPr lang="en-CA" dirty="0" smtClean="0"/>
              <a:t>Entering really big numbers</a:t>
            </a:r>
          </a:p>
          <a:p>
            <a:pPr marL="914265" lvl="1" indent="-514350"/>
            <a:r>
              <a:rPr lang="en-CA" dirty="0" smtClean="0"/>
              <a:t>negative numbers</a:t>
            </a:r>
            <a:endParaRPr lang="en-US" dirty="0"/>
          </a:p>
        </p:txBody>
      </p:sp>
    </p:spTree>
    <p:extLst>
      <p:ext uri="{BB962C8B-B14F-4D97-AF65-F5344CB8AC3E}">
        <p14:creationId xmlns:p14="http://schemas.microsoft.com/office/powerpoint/2010/main" val="423915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Do I need to handle EVERY possible error?</a:t>
            </a:r>
            <a:endParaRPr lang="en-US" dirty="0"/>
          </a:p>
        </p:txBody>
      </p:sp>
      <p:sp>
        <p:nvSpPr>
          <p:cNvPr id="3" name="Content Placeholder 2"/>
          <p:cNvSpPr>
            <a:spLocks noGrp="1"/>
          </p:cNvSpPr>
          <p:nvPr>
            <p:ph sz="quarter" idx="10"/>
          </p:nvPr>
        </p:nvSpPr>
        <p:spPr/>
        <p:txBody>
          <a:bodyPr/>
          <a:lstStyle/>
          <a:p>
            <a:r>
              <a:rPr lang="en-CA" dirty="0" smtClean="0"/>
              <a:t>Sometimes writing the code to handle the errors takes more time than writing the original program!</a:t>
            </a:r>
          </a:p>
          <a:p>
            <a:r>
              <a:rPr lang="en-CA" dirty="0" smtClean="0"/>
              <a:t>Whether it is necessary to handle EVERY error depends on how the code will be used</a:t>
            </a:r>
          </a:p>
          <a:p>
            <a:r>
              <a:rPr lang="en-CA" dirty="0" smtClean="0"/>
              <a:t>If you are writing a system for air traffic control I would want  very thorough error handling!</a:t>
            </a:r>
          </a:p>
          <a:p>
            <a:r>
              <a:rPr lang="en-CA" dirty="0" smtClean="0"/>
              <a:t>If you are writing a fun little app to tweet when your plant needs water, I wouldn’t worry about it too much</a:t>
            </a:r>
            <a:endParaRPr lang="en-US" dirty="0"/>
          </a:p>
        </p:txBody>
      </p:sp>
    </p:spTree>
    <p:extLst>
      <p:ext uri="{BB962C8B-B14F-4D97-AF65-F5344CB8AC3E}">
        <p14:creationId xmlns:p14="http://schemas.microsoft.com/office/powerpoint/2010/main" val="2316619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Things go wrong in programs as well</a:t>
            </a:r>
            <a:endParaRPr lang="en-CA" dirty="0"/>
          </a:p>
        </p:txBody>
      </p:sp>
      <p:sp>
        <p:nvSpPr>
          <p:cNvPr id="4" name="Text Placeholder 3"/>
          <p:cNvSpPr>
            <a:spLocks noGrp="1"/>
          </p:cNvSpPr>
          <p:nvPr>
            <p:ph sz="quarter" idx="10"/>
          </p:nvPr>
        </p:nvSpPr>
        <p:spPr/>
        <p:txBody>
          <a:bodyPr>
            <a:normAutofit/>
          </a:bodyPr>
          <a:lstStyle/>
          <a:p>
            <a:r>
              <a:rPr lang="en-CA" sz="2800" dirty="0" smtClean="0">
                <a:cs typeface="Consolas" panose="020B0609020204030204" pitchFamily="49" charset="0"/>
              </a:rPr>
              <a:t>A program cannot find a file it needs</a:t>
            </a:r>
          </a:p>
          <a:p>
            <a:r>
              <a:rPr lang="en-CA" sz="2800" dirty="0" smtClean="0">
                <a:cs typeface="Consolas" panose="020B0609020204030204" pitchFamily="49" charset="0"/>
              </a:rPr>
              <a:t>A user enters a date in the wrong format</a:t>
            </a:r>
          </a:p>
          <a:p>
            <a:r>
              <a:rPr lang="en-CA" sz="2800" dirty="0" smtClean="0">
                <a:cs typeface="Consolas" panose="020B0609020204030204" pitchFamily="49" charset="0"/>
              </a:rPr>
              <a:t>You try to divide a number by zero</a:t>
            </a:r>
          </a:p>
        </p:txBody>
      </p:sp>
    </p:spTree>
    <p:extLst>
      <p:ext uri="{BB962C8B-B14F-4D97-AF65-F5344CB8AC3E}">
        <p14:creationId xmlns:p14="http://schemas.microsoft.com/office/powerpoint/2010/main" val="271769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Your Challenge</a:t>
            </a:r>
            <a:endParaRPr lang="en-US" dirty="0"/>
          </a:p>
        </p:txBody>
      </p:sp>
      <p:sp>
        <p:nvSpPr>
          <p:cNvPr id="3" name="Content Placeholder 2"/>
          <p:cNvSpPr>
            <a:spLocks noGrp="1"/>
          </p:cNvSpPr>
          <p:nvPr>
            <p:ph sz="quarter" idx="10"/>
          </p:nvPr>
        </p:nvSpPr>
        <p:spPr/>
        <p:txBody>
          <a:bodyPr/>
          <a:lstStyle/>
          <a:p>
            <a:r>
              <a:rPr lang="en-CA" dirty="0" smtClean="0"/>
              <a:t>Write code to open and read a file</a:t>
            </a:r>
          </a:p>
          <a:p>
            <a:r>
              <a:rPr lang="en-CA" dirty="0" smtClean="0"/>
              <a:t>Allow the user to specify the file name</a:t>
            </a:r>
          </a:p>
          <a:p>
            <a:r>
              <a:rPr lang="en-CA" dirty="0" smtClean="0"/>
              <a:t>Add error handling to provide a suitable error message if the file specified by the user could not be found</a:t>
            </a:r>
          </a:p>
        </p:txBody>
      </p:sp>
    </p:spTree>
    <p:extLst>
      <p:ext uri="{BB962C8B-B14F-4D97-AF65-F5344CB8AC3E}">
        <p14:creationId xmlns:p14="http://schemas.microsoft.com/office/powerpoint/2010/main" val="25571232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029907" y="1781908"/>
            <a:ext cx="4480303" cy="3985845"/>
          </a:xfrm>
        </p:spPr>
      </p:pic>
      <p:sp>
        <p:nvSpPr>
          <p:cNvPr id="5" name="Content Placeholder 4"/>
          <p:cNvSpPr>
            <a:spLocks noGrp="1"/>
          </p:cNvSpPr>
          <p:nvPr>
            <p:ph sz="quarter" idx="4"/>
          </p:nvPr>
        </p:nvSpPr>
        <p:spPr/>
        <p:txBody>
          <a:bodyPr/>
          <a:lstStyle/>
          <a:p>
            <a:r>
              <a:rPr lang="en-CA" dirty="0" smtClean="0"/>
              <a:t>You can now handle errors gracefully so your code doesn’t crash</a:t>
            </a:r>
            <a:endParaRPr lang="en-US" dirty="0"/>
          </a:p>
        </p:txBody>
      </p:sp>
      <p:sp>
        <p:nvSpPr>
          <p:cNvPr id="2" name="Title 1"/>
          <p:cNvSpPr>
            <a:spLocks noGrp="1"/>
          </p:cNvSpPr>
          <p:nvPr>
            <p:ph type="title"/>
          </p:nvPr>
        </p:nvSpPr>
        <p:spPr/>
        <p:txBody>
          <a:bodyPr/>
          <a:lstStyle/>
          <a:p>
            <a:r>
              <a:rPr lang="en-CA" dirty="0" smtClean="0"/>
              <a:t>Congratulations</a:t>
            </a:r>
            <a:endParaRPr lang="en-US" dirty="0"/>
          </a:p>
        </p:txBody>
      </p:sp>
    </p:spTree>
    <p:extLst>
      <p:ext uri="{BB962C8B-B14F-4D97-AF65-F5344CB8AC3E}">
        <p14:creationId xmlns:p14="http://schemas.microsoft.com/office/powerpoint/2010/main" val="19651202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9427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Error types</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13894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Syntax </a:t>
            </a:r>
            <a:r>
              <a:rPr lang="en-CA" dirty="0" smtClean="0"/>
              <a:t>errors </a:t>
            </a:r>
            <a:r>
              <a:rPr lang="en-CA" dirty="0"/>
              <a:t>are errors that the development tool can detect</a:t>
            </a:r>
            <a:endParaRPr lang="en-US" dirty="0"/>
          </a:p>
        </p:txBody>
      </p:sp>
      <p:sp>
        <p:nvSpPr>
          <p:cNvPr id="3" name="Content Placeholder 2"/>
          <p:cNvSpPr>
            <a:spLocks noGrp="1"/>
          </p:cNvSpPr>
          <p:nvPr>
            <p:ph sz="quarter" idx="10"/>
          </p:nvPr>
        </p:nvSpPr>
        <p:spPr/>
        <p:txBody>
          <a:bodyPr/>
          <a:lstStyle/>
          <a:p>
            <a:r>
              <a:rPr lang="en-CA" dirty="0" smtClean="0"/>
              <a:t>Visual Studio highlights syntax errors with the red squiggle </a:t>
            </a:r>
          </a:p>
          <a:p>
            <a:endParaRPr lang="en-US" dirty="0"/>
          </a:p>
        </p:txBody>
      </p:sp>
      <p:pic>
        <p:nvPicPr>
          <p:cNvPr id="14" name="Picture 13"/>
          <p:cNvPicPr>
            <a:picLocks noChangeAspect="1"/>
          </p:cNvPicPr>
          <p:nvPr/>
        </p:nvPicPr>
        <p:blipFill>
          <a:blip r:embed="rId2"/>
          <a:stretch>
            <a:fillRect/>
          </a:stretch>
        </p:blipFill>
        <p:spPr>
          <a:xfrm>
            <a:off x="3304309" y="2451252"/>
            <a:ext cx="4953866" cy="1898210"/>
          </a:xfrm>
          <a:prstGeom prst="rect">
            <a:avLst/>
          </a:prstGeom>
        </p:spPr>
      </p:pic>
    </p:spTree>
    <p:extLst>
      <p:ext uri="{BB962C8B-B14F-4D97-AF65-F5344CB8AC3E}">
        <p14:creationId xmlns:p14="http://schemas.microsoft.com/office/powerpoint/2010/main" val="3376689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79514" y="1418238"/>
            <a:ext cx="6066406" cy="1472182"/>
          </a:xfrm>
          <a:prstGeom prst="rect">
            <a:avLst/>
          </a:prstGeom>
        </p:spPr>
      </p:pic>
      <p:sp>
        <p:nvSpPr>
          <p:cNvPr id="2" name="Title 1"/>
          <p:cNvSpPr>
            <a:spLocks noGrp="1"/>
          </p:cNvSpPr>
          <p:nvPr>
            <p:ph type="title"/>
          </p:nvPr>
        </p:nvSpPr>
        <p:spPr/>
        <p:txBody>
          <a:bodyPr>
            <a:normAutofit fontScale="90000"/>
          </a:bodyPr>
          <a:lstStyle/>
          <a:p>
            <a:r>
              <a:rPr lang="en-CA" dirty="0" smtClean="0"/>
              <a:t>Sometimes typing mistakes can’t be detected until you run the program</a:t>
            </a:r>
            <a:endParaRPr lang="en-US" dirty="0"/>
          </a:p>
        </p:txBody>
      </p:sp>
      <p:pic>
        <p:nvPicPr>
          <p:cNvPr id="6" name="Picture 5"/>
          <p:cNvPicPr>
            <a:picLocks noChangeAspect="1"/>
          </p:cNvPicPr>
          <p:nvPr/>
        </p:nvPicPr>
        <p:blipFill>
          <a:blip r:embed="rId3"/>
          <a:stretch>
            <a:fillRect/>
          </a:stretch>
        </p:blipFill>
        <p:spPr>
          <a:xfrm>
            <a:off x="4395184" y="2015837"/>
            <a:ext cx="7651258" cy="4555442"/>
          </a:xfrm>
          <a:prstGeom prst="rect">
            <a:avLst/>
          </a:prstGeom>
        </p:spPr>
      </p:pic>
    </p:spTree>
    <p:extLst>
      <p:ext uri="{BB962C8B-B14F-4D97-AF65-F5344CB8AC3E}">
        <p14:creationId xmlns:p14="http://schemas.microsoft.com/office/powerpoint/2010/main" val="1496941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Logic errors are syntactically correct, but the program doesn’t do what we want it to do</a:t>
            </a:r>
            <a:endParaRPr lang="en-CA" dirty="0"/>
          </a:p>
        </p:txBody>
      </p:sp>
      <p:sp>
        <p:nvSpPr>
          <p:cNvPr id="5" name="Rectangle 1"/>
          <p:cNvSpPr>
            <a:spLocks noChangeArrowheads="1"/>
          </p:cNvSpPr>
          <p:nvPr/>
        </p:nvSpPr>
        <p:spPr bwMode="auto">
          <a:xfrm>
            <a:off x="838200" y="2256512"/>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1"/>
          <p:cNvSpPr>
            <a:spLocks noChangeArrowheads="1"/>
          </p:cNvSpPr>
          <p:nvPr/>
        </p:nvSpPr>
        <p:spPr bwMode="auto">
          <a:xfrm>
            <a:off x="838200" y="1589934"/>
            <a:ext cx="5311069"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salary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'5000'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bonus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'500'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payCheck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salary + bonus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payCheck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3"/>
          <a:stretch>
            <a:fillRect/>
          </a:stretch>
        </p:blipFill>
        <p:spPr>
          <a:xfrm>
            <a:off x="838200" y="3886433"/>
            <a:ext cx="10515600" cy="2304790"/>
          </a:xfrm>
          <a:prstGeom prst="rect">
            <a:avLst/>
          </a:prstGeom>
        </p:spPr>
      </p:pic>
    </p:spTree>
    <p:extLst>
      <p:ext uri="{BB962C8B-B14F-4D97-AF65-F5344CB8AC3E}">
        <p14:creationId xmlns:p14="http://schemas.microsoft.com/office/powerpoint/2010/main" val="509613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Syntax and runtime errors</a:t>
            </a:r>
            <a:endParaRPr lang="en-US" dirty="0"/>
          </a:p>
        </p:txBody>
      </p:sp>
    </p:spTree>
    <p:extLst>
      <p:ext uri="{BB962C8B-B14F-4D97-AF65-F5344CB8AC3E}">
        <p14:creationId xmlns:p14="http://schemas.microsoft.com/office/powerpoint/2010/main" val="25904556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Gracefully handling errors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292847386"/>
      </p:ext>
    </p:extLst>
  </p:cSld>
  <p:clrMapOvr>
    <a:masterClrMapping/>
  </p:clrMapOvr>
</p:sld>
</file>

<file path=ppt/theme/theme1.xml><?xml version="1.0" encoding="utf-8"?>
<a:theme xmlns:a="http://schemas.openxmlformats.org/drawingml/2006/main" name="M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VA" id="{D19B8CF3-B2DF-463C-B63F-F022CD61B509}" vid="{48A9A4B1-BA84-4ACC-ABD0-6A3F367AB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MVA</Template>
  <TotalTime>3637</TotalTime>
  <Words>803</Words>
  <Application>Microsoft Office PowerPoint</Application>
  <PresentationFormat>Widescreen</PresentationFormat>
  <Paragraphs>203</Paragraphs>
  <Slides>32</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Consolas</vt:lpstr>
      <vt:lpstr>Segoe UI</vt:lpstr>
      <vt:lpstr>Segoe UI Light</vt:lpstr>
      <vt:lpstr>MVA</vt:lpstr>
      <vt:lpstr>Handling errors try except</vt:lpstr>
      <vt:lpstr>Even the best laid plans sometimes go wrong</vt:lpstr>
      <vt:lpstr>Things go wrong in programs as well</vt:lpstr>
      <vt:lpstr>PowerPoint Presentation</vt:lpstr>
      <vt:lpstr>Syntax errors are errors that the development tool can detect</vt:lpstr>
      <vt:lpstr>Sometimes typing mistakes can’t be detected until you run the program</vt:lpstr>
      <vt:lpstr>Logic errors are syntactically correct, but the program doesn’t do what we want it to do</vt:lpstr>
      <vt:lpstr>Syntax and runtime errors</vt:lpstr>
      <vt:lpstr>PowerPoint Presentation</vt:lpstr>
      <vt:lpstr>Runtime errors occur when the code basically works but something out of the ordinary ‘crashes’ the code</vt:lpstr>
      <vt:lpstr>Having your code crash is a very poor experience for the user</vt:lpstr>
      <vt:lpstr>Let’s create a calculator program that will take two numbers and divide them for the user</vt:lpstr>
      <vt:lpstr>Create a calculator</vt:lpstr>
      <vt:lpstr>What happens you enter 0 as the second number</vt:lpstr>
      <vt:lpstr>Which line of code generated the error message?</vt:lpstr>
      <vt:lpstr>You can add a try/except around the code that generates the error to handle it gracefully</vt:lpstr>
      <vt:lpstr>If you want to know what the error was, you can use the function sys.exc_info() </vt:lpstr>
      <vt:lpstr>If you know exactly what error is occurring, you can specify how to handle that exact error</vt:lpstr>
      <vt:lpstr>Ideally you should handle one or more specific errors and then have a generic error handler as well</vt:lpstr>
      <vt:lpstr>Trapping errors</vt:lpstr>
      <vt:lpstr>Any code you place after the try except will always execute</vt:lpstr>
      <vt:lpstr>How can I force my program to exit if an error occurs and I don’t want to continue?</vt:lpstr>
      <vt:lpstr>You can also use variables and an if statement to control what happens after an error</vt:lpstr>
      <vt:lpstr>Controlling execution after an error</vt:lpstr>
      <vt:lpstr>Is there any other code in our program that might give us an error at runtime?</vt:lpstr>
      <vt:lpstr>There are a lot of different situations that can raise errors in our code</vt:lpstr>
      <vt:lpstr>How do you know what errors will be raised?</vt:lpstr>
      <vt:lpstr>The most important thing to do is to test!</vt:lpstr>
      <vt:lpstr>Do I need to handle EVERY possible error?</vt:lpstr>
      <vt:lpstr>Your Challenge</vt:lpstr>
      <vt:lpstr>Congratulations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read CSV files in Python</dc:title>
  <dc:creator>Keshav Sonal Kharangate</dc:creator>
  <cp:lastModifiedBy>Christopher Harrison</cp:lastModifiedBy>
  <cp:revision>61</cp:revision>
  <dcterms:created xsi:type="dcterms:W3CDTF">2014-06-25T21:51:24Z</dcterms:created>
  <dcterms:modified xsi:type="dcterms:W3CDTF">2014-09-24T20:59:52Z</dcterms:modified>
</cp:coreProperties>
</file>