
<file path=[Content_Types].xml><?xml version="1.0" encoding="utf-8"?>
<Types xmlns="http://schemas.openxmlformats.org/package/2006/content-types">
  <Default Extension="png" ContentType="image/png"/>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42"/>
  </p:notesMasterIdLst>
  <p:sldIdLst>
    <p:sldId id="405" r:id="rId2"/>
    <p:sldId id="406" r:id="rId3"/>
    <p:sldId id="453" r:id="rId4"/>
    <p:sldId id="407" r:id="rId5"/>
    <p:sldId id="433" r:id="rId6"/>
    <p:sldId id="408" r:id="rId7"/>
    <p:sldId id="449" r:id="rId8"/>
    <p:sldId id="415" r:id="rId9"/>
    <p:sldId id="434" r:id="rId10"/>
    <p:sldId id="454" r:id="rId11"/>
    <p:sldId id="416" r:id="rId12"/>
    <p:sldId id="420" r:id="rId13"/>
    <p:sldId id="422" r:id="rId14"/>
    <p:sldId id="426" r:id="rId15"/>
    <p:sldId id="435" r:id="rId16"/>
    <p:sldId id="455" r:id="rId17"/>
    <p:sldId id="418" r:id="rId18"/>
    <p:sldId id="451" r:id="rId19"/>
    <p:sldId id="419" r:id="rId20"/>
    <p:sldId id="456" r:id="rId21"/>
    <p:sldId id="410" r:id="rId22"/>
    <p:sldId id="452" r:id="rId23"/>
    <p:sldId id="411" r:id="rId24"/>
    <p:sldId id="412" r:id="rId25"/>
    <p:sldId id="413" r:id="rId26"/>
    <p:sldId id="414" r:id="rId27"/>
    <p:sldId id="423" r:id="rId28"/>
    <p:sldId id="424" r:id="rId29"/>
    <p:sldId id="436" r:id="rId30"/>
    <p:sldId id="437" r:id="rId31"/>
    <p:sldId id="444" r:id="rId32"/>
    <p:sldId id="440" r:id="rId33"/>
    <p:sldId id="441" r:id="rId34"/>
    <p:sldId id="445" r:id="rId35"/>
    <p:sldId id="446" r:id="rId36"/>
    <p:sldId id="447" r:id="rId37"/>
    <p:sldId id="442" r:id="rId38"/>
    <p:sldId id="443" r:id="rId39"/>
    <p:sldId id="448" r:id="rId40"/>
    <p:sldId id="450" r:id="rId4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CD57A8B9-5C48-4AB5-93B7-EA7DD563D060}">
          <p14:sldIdLst>
            <p14:sldId id="405"/>
            <p14:sldId id="406"/>
            <p14:sldId id="453"/>
            <p14:sldId id="407"/>
            <p14:sldId id="433"/>
            <p14:sldId id="408"/>
            <p14:sldId id="449"/>
            <p14:sldId id="415"/>
            <p14:sldId id="434"/>
            <p14:sldId id="454"/>
            <p14:sldId id="416"/>
            <p14:sldId id="420"/>
            <p14:sldId id="422"/>
            <p14:sldId id="426"/>
            <p14:sldId id="435"/>
            <p14:sldId id="455"/>
            <p14:sldId id="418"/>
            <p14:sldId id="451"/>
            <p14:sldId id="419"/>
            <p14:sldId id="456"/>
            <p14:sldId id="410"/>
            <p14:sldId id="452"/>
            <p14:sldId id="411"/>
            <p14:sldId id="412"/>
            <p14:sldId id="413"/>
            <p14:sldId id="414"/>
            <p14:sldId id="423"/>
            <p14:sldId id="424"/>
            <p14:sldId id="436"/>
            <p14:sldId id="437"/>
            <p14:sldId id="444"/>
            <p14:sldId id="440"/>
            <p14:sldId id="441"/>
            <p14:sldId id="445"/>
            <p14:sldId id="446"/>
            <p14:sldId id="447"/>
            <p14:sldId id="442"/>
            <p14:sldId id="443"/>
            <p14:sldId id="448"/>
            <p14:sldId id="450"/>
          </p14:sldIdLst>
        </p14:section>
        <p14:section name="Untitled Section" id="{170ECFCA-5ACD-4231-8B00-3FD73B421676}">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9883" autoAdjust="0"/>
    <p:restoredTop sz="81713" autoAdjust="0"/>
  </p:normalViewPr>
  <p:slideViewPr>
    <p:cSldViewPr snapToGrid="0">
      <p:cViewPr varScale="1">
        <p:scale>
          <a:sx n="65" d="100"/>
          <a:sy n="65" d="100"/>
        </p:scale>
        <p:origin x="738" y="66"/>
      </p:cViewPr>
      <p:guideLst/>
    </p:cSldViewPr>
  </p:slideViewPr>
  <p:notesTextViewPr>
    <p:cViewPr>
      <p:scale>
        <a:sx n="1" d="1"/>
        <a:sy n="1" d="1"/>
      </p:scale>
      <p:origin x="0" y="0"/>
    </p:cViewPr>
  </p:notesTextViewPr>
  <p:sorterViewPr>
    <p:cViewPr>
      <p:scale>
        <a:sx n="100" d="100"/>
        <a:sy n="100" d="100"/>
      </p:scale>
      <p:origin x="0" y="-192"/>
    </p:cViewPr>
  </p:sorterViewPr>
  <p:notesViewPr>
    <p:cSldViewPr snapToGrid="0">
      <p:cViewPr varScale="1">
        <p:scale>
          <a:sx n="70" d="100"/>
          <a:sy n="70" d="100"/>
        </p:scale>
        <p:origin x="3240" y="7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9DDBD42-E139-45FA-9C16-1611187CAC3F}" type="datetimeFigureOut">
              <a:rPr lang="en-US" smtClean="0"/>
              <a:t>9/24/2014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06AB01E-7BD7-442B-8A6B-D31FAFDAE830}" type="slidenum">
              <a:rPr lang="en-US" smtClean="0"/>
              <a:t>‹#›</a:t>
            </a:fld>
            <a:endParaRPr lang="en-US"/>
          </a:p>
        </p:txBody>
      </p:sp>
    </p:spTree>
    <p:extLst>
      <p:ext uri="{BB962C8B-B14F-4D97-AF65-F5344CB8AC3E}">
        <p14:creationId xmlns:p14="http://schemas.microsoft.com/office/powerpoint/2010/main" val="134907305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06AB01E-7BD7-442B-8A6B-D31FAFDAE830}" type="slidenum">
              <a:rPr lang="en-US" smtClean="0"/>
              <a:t>21</a:t>
            </a:fld>
            <a:endParaRPr lang="en-US"/>
          </a:p>
        </p:txBody>
      </p:sp>
    </p:spTree>
    <p:extLst>
      <p:ext uri="{BB962C8B-B14F-4D97-AF65-F5344CB8AC3E}">
        <p14:creationId xmlns:p14="http://schemas.microsoft.com/office/powerpoint/2010/main" val="157986580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06AB01E-7BD7-442B-8A6B-D31FAFDAE830}" type="slidenum">
              <a:rPr lang="en-US" smtClean="0"/>
              <a:t>24</a:t>
            </a:fld>
            <a:endParaRPr lang="en-US"/>
          </a:p>
        </p:txBody>
      </p:sp>
    </p:spTree>
    <p:extLst>
      <p:ext uri="{BB962C8B-B14F-4D97-AF65-F5344CB8AC3E}">
        <p14:creationId xmlns:p14="http://schemas.microsoft.com/office/powerpoint/2010/main" val="40770764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06AB01E-7BD7-442B-8A6B-D31FAFDAE830}" type="slidenum">
              <a:rPr lang="en-US" smtClean="0"/>
              <a:t>26</a:t>
            </a:fld>
            <a:endParaRPr lang="en-US"/>
          </a:p>
        </p:txBody>
      </p:sp>
    </p:spTree>
    <p:extLst>
      <p:ext uri="{BB962C8B-B14F-4D97-AF65-F5344CB8AC3E}">
        <p14:creationId xmlns:p14="http://schemas.microsoft.com/office/powerpoint/2010/main" val="743667550"/>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le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93271" y="5132437"/>
            <a:ext cx="8579886" cy="1460779"/>
          </a:xfrm>
          <a:prstGeom prst="rect">
            <a:avLst/>
          </a:prstGeom>
        </p:spPr>
        <p:txBody>
          <a:bodyPr lIns="137160" tIns="137160" rIns="137160" bIns="137160" anchor="b" anchorCtr="0">
            <a:normAutofit/>
          </a:bodyPr>
          <a:lstStyle>
            <a:lvl1pPr marL="0" indent="0" algn="l" defTabSz="914052" rtl="0" eaLnBrk="1" latinLnBrk="0" hangingPunct="1">
              <a:lnSpc>
                <a:spcPct val="100000"/>
              </a:lnSpc>
              <a:spcBef>
                <a:spcPts val="0"/>
              </a:spcBef>
              <a:buSzPct val="90000"/>
              <a:buFont typeface="Arial" pitchFamily="34" charset="0"/>
              <a:buNone/>
              <a:defRPr lang="en-US" sz="2400" b="0" kern="0" spc="0" baseline="0" dirty="0">
                <a:solidFill>
                  <a:schemeClr val="tx1"/>
                </a:solidFill>
                <a:latin typeface="Segoe UI Light" panose="020B0502040204020203" pitchFamily="34" charset="0"/>
                <a:ea typeface="Segoe UI Light" panose="020B0502040204020203" pitchFamily="34" charset="0"/>
                <a:cs typeface="Segoe UI Light" panose="020B0502040204020203" pitchFamily="34" charset="0"/>
              </a:defRPr>
            </a:lvl1pPr>
            <a:lvl2pPr marL="457044" indent="0" algn="ctr">
              <a:buNone/>
              <a:defRPr>
                <a:solidFill>
                  <a:schemeClr val="tx1">
                    <a:tint val="75000"/>
                  </a:schemeClr>
                </a:solidFill>
              </a:defRPr>
            </a:lvl2pPr>
            <a:lvl3pPr marL="914088" indent="0" algn="ctr">
              <a:buNone/>
              <a:defRPr>
                <a:solidFill>
                  <a:schemeClr val="tx1">
                    <a:tint val="75000"/>
                  </a:schemeClr>
                </a:solidFill>
              </a:defRPr>
            </a:lvl3pPr>
            <a:lvl4pPr marL="1371133" indent="0" algn="ctr">
              <a:buNone/>
              <a:defRPr>
                <a:solidFill>
                  <a:schemeClr val="tx1">
                    <a:tint val="75000"/>
                  </a:schemeClr>
                </a:solidFill>
              </a:defRPr>
            </a:lvl4pPr>
            <a:lvl5pPr marL="1828178" indent="0" algn="ctr">
              <a:buNone/>
              <a:defRPr>
                <a:solidFill>
                  <a:schemeClr val="tx1">
                    <a:tint val="75000"/>
                  </a:schemeClr>
                </a:solidFill>
              </a:defRPr>
            </a:lvl5pPr>
            <a:lvl6pPr marL="2285222" indent="0" algn="ctr">
              <a:buNone/>
              <a:defRPr>
                <a:solidFill>
                  <a:schemeClr val="tx1">
                    <a:tint val="75000"/>
                  </a:schemeClr>
                </a:solidFill>
              </a:defRPr>
            </a:lvl6pPr>
            <a:lvl7pPr marL="2742267" indent="0" algn="ctr">
              <a:buNone/>
              <a:defRPr>
                <a:solidFill>
                  <a:schemeClr val="tx1">
                    <a:tint val="75000"/>
                  </a:schemeClr>
                </a:solidFill>
              </a:defRPr>
            </a:lvl7pPr>
            <a:lvl8pPr marL="3199311" indent="0" algn="ctr">
              <a:buNone/>
              <a:defRPr>
                <a:solidFill>
                  <a:schemeClr val="tx1">
                    <a:tint val="75000"/>
                  </a:schemeClr>
                </a:solidFill>
              </a:defRPr>
            </a:lvl8pPr>
            <a:lvl9pPr marL="3656358" indent="0" algn="ctr">
              <a:buNone/>
              <a:defRPr>
                <a:solidFill>
                  <a:schemeClr val="tx1">
                    <a:tint val="75000"/>
                  </a:schemeClr>
                </a:solidFill>
              </a:defRPr>
            </a:lvl9pPr>
          </a:lstStyle>
          <a:p>
            <a:r>
              <a:rPr lang="en-US" smtClean="0"/>
              <a:t>Click to edit Master subtitle style</a:t>
            </a:r>
            <a:endParaRPr lang="en-US" dirty="0"/>
          </a:p>
        </p:txBody>
      </p:sp>
      <p:sp>
        <p:nvSpPr>
          <p:cNvPr id="10" name="Title 1"/>
          <p:cNvSpPr>
            <a:spLocks noGrp="1"/>
          </p:cNvSpPr>
          <p:nvPr>
            <p:ph type="ctrTitle" hasCustomPrompt="1"/>
          </p:nvPr>
        </p:nvSpPr>
        <p:spPr>
          <a:xfrm>
            <a:off x="193271" y="2415641"/>
            <a:ext cx="8579886" cy="2603307"/>
          </a:xfrm>
          <a:prstGeom prst="rect">
            <a:avLst/>
          </a:prstGeom>
          <a:solidFill>
            <a:srgbClr val="7FBA00"/>
          </a:solidFill>
          <a:effectLst/>
        </p:spPr>
        <p:txBody>
          <a:bodyPr vert="horz" lIns="137160" tIns="137160" rIns="91409" bIns="137160" rtlCol="0" anchor="b" anchorCtr="0">
            <a:noAutofit/>
          </a:bodyPr>
          <a:lstStyle>
            <a:lvl1pPr>
              <a:defRPr lang="en-US" sz="4800" kern="0" dirty="0">
                <a:ln w="3175">
                  <a:noFill/>
                </a:ln>
                <a:gradFill flip="none" rotWithShape="1">
                  <a:gsLst>
                    <a:gs pos="4583">
                      <a:srgbClr val="FFFFFF"/>
                    </a:gs>
                    <a:gs pos="100000">
                      <a:srgbClr val="FFFFFF"/>
                    </a:gs>
                  </a:gsLst>
                  <a:lin ang="5400000" scaled="0"/>
                  <a:tileRect/>
                </a:gradFill>
              </a:defRPr>
            </a:lvl1pPr>
          </a:lstStyle>
          <a:p>
            <a:pPr lvl="0"/>
            <a:r>
              <a:rPr lang="en-US" dirty="0" smtClean="0"/>
              <a:t>Course title style</a:t>
            </a:r>
            <a:endParaRPr lang="en-US" dirty="0"/>
          </a:p>
        </p:txBody>
      </p:sp>
      <p:sp>
        <p:nvSpPr>
          <p:cNvPr id="8" name="top right small rectangle"/>
          <p:cNvSpPr/>
          <p:nvPr/>
        </p:nvSpPr>
        <p:spPr bwMode="auto">
          <a:xfrm>
            <a:off x="8902492" y="2418735"/>
            <a:ext cx="3087947" cy="2600214"/>
          </a:xfrm>
          <a:prstGeom prst="rect">
            <a:avLst/>
          </a:prstGeom>
          <a:solidFill>
            <a:schemeClr val="tx2"/>
          </a:solidFill>
          <a:ln>
            <a:noFill/>
            <a:headEnd type="none" w="med" len="med"/>
            <a:tailEnd type="none" w="med" len="med"/>
          </a:ln>
        </p:spPr>
        <p:style>
          <a:lnRef idx="2">
            <a:schemeClr val="accent5">
              <a:shade val="50000"/>
            </a:schemeClr>
          </a:lnRef>
          <a:fillRef idx="1">
            <a:schemeClr val="accent5"/>
          </a:fillRef>
          <a:effectRef idx="0">
            <a:schemeClr val="accent5"/>
          </a:effectRef>
          <a:fontRef idx="minor">
            <a:schemeClr val="lt1"/>
          </a:fontRef>
        </p:style>
        <p:txBody>
          <a:bodyPr vert="horz" wrap="square" lIns="137160" tIns="137160" rIns="137160" bIns="137160" numCol="1" rtlCol="0" anchor="b" anchorCtr="0" compatLnSpc="1">
            <a:prstTxWarp prst="textNoShape">
              <a:avLst/>
            </a:prstTxWarp>
          </a:bodyPr>
          <a:lstStyle/>
          <a:p>
            <a:pPr defTabSz="913788" fontAlgn="base">
              <a:spcBef>
                <a:spcPct val="0"/>
              </a:spcBef>
              <a:spcAft>
                <a:spcPct val="0"/>
              </a:spcAft>
            </a:pPr>
            <a:endParaRPr lang="en-US" sz="2000" dirty="0">
              <a:gradFill>
                <a:gsLst>
                  <a:gs pos="0">
                    <a:srgbClr val="FFFFFF"/>
                  </a:gs>
                  <a:gs pos="100000">
                    <a:srgbClr val="FFFFFF"/>
                  </a:gs>
                </a:gsLst>
                <a:lin ang="5400000" scaled="0"/>
              </a:gradFill>
              <a:latin typeface="Segoe UI Light" panose="020B0502040204020203" pitchFamily="34" charset="0"/>
              <a:cs typeface="Segoe UI Light" panose="020B0502040204020203" pitchFamily="34" charset="0"/>
            </a:endParaRPr>
          </a:p>
        </p:txBody>
      </p:sp>
      <p:pic>
        <p:nvPicPr>
          <p:cNvPr id="11" name="Picture 10"/>
          <p:cNvPicPr>
            <a:picLocks noChangeAspect="1"/>
          </p:cNvPicPr>
          <p:nvPr/>
        </p:nvPicPr>
        <p:blipFill rotWithShape="1">
          <a:blip r:embed="rId2" cstate="print">
            <a:extLst>
              <a:ext uri="{28A0092B-C50C-407E-A947-70E740481C1C}">
                <a14:useLocalDpi xmlns:a14="http://schemas.microsoft.com/office/drawing/2010/main" val="0"/>
              </a:ext>
            </a:extLst>
          </a:blip>
          <a:srcRect l="9720" t="16544" r="7275" b="16691"/>
          <a:stretch/>
        </p:blipFill>
        <p:spPr>
          <a:xfrm>
            <a:off x="10731799" y="4630992"/>
            <a:ext cx="1131688" cy="334740"/>
          </a:xfrm>
          <a:prstGeom prst="rect">
            <a:avLst/>
          </a:prstGeom>
        </p:spPr>
      </p:pic>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93271" y="164177"/>
            <a:ext cx="2084416" cy="833766"/>
          </a:xfrm>
          <a:prstGeom prst="rect">
            <a:avLst/>
          </a:prstGeom>
        </p:spPr>
      </p:pic>
    </p:spTree>
    <p:extLst>
      <p:ext uri="{BB962C8B-B14F-4D97-AF65-F5344CB8AC3E}">
        <p14:creationId xmlns:p14="http://schemas.microsoft.com/office/powerpoint/2010/main" val="1644321894"/>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orient="horz" pos="3792">
          <p15:clr>
            <a:srgbClr val="FBAE40"/>
          </p15:clr>
        </p15:guide>
        <p15:guide id="2" pos="3839">
          <p15:clr>
            <a:srgbClr val="FBAE40"/>
          </p15:clr>
        </p15:guide>
        <p15:guide id="3" orient="horz" pos="720">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DEMO Layout">
    <p:spTree>
      <p:nvGrpSpPr>
        <p:cNvPr id="1" name=""/>
        <p:cNvGrpSpPr/>
        <p:nvPr/>
      </p:nvGrpSpPr>
      <p:grpSpPr>
        <a:xfrm>
          <a:off x="0" y="0"/>
          <a:ext cx="0" cy="0"/>
          <a:chOff x="0" y="0"/>
          <a:chExt cx="0" cy="0"/>
        </a:xfrm>
      </p:grpSpPr>
      <p:sp>
        <p:nvSpPr>
          <p:cNvPr id="3" name="Title Placeholder 9"/>
          <p:cNvSpPr>
            <a:spLocks noGrp="1"/>
          </p:cNvSpPr>
          <p:nvPr>
            <p:ph type="title"/>
          </p:nvPr>
        </p:nvSpPr>
        <p:spPr>
          <a:xfrm>
            <a:off x="608171" y="4468764"/>
            <a:ext cx="11432977" cy="1676400"/>
          </a:xfrm>
          <a:prstGeom prst="rect">
            <a:avLst/>
          </a:prstGeom>
        </p:spPr>
        <p:txBody>
          <a:bodyPr vert="horz" lIns="91409" tIns="45705" rIns="91409" bIns="45705" rtlCol="0" anchor="t" anchorCtr="0">
            <a:normAutofit/>
          </a:bodyPr>
          <a:lstStyle>
            <a:lvl1pPr>
              <a:defRPr sz="3600"/>
            </a:lvl1pPr>
          </a:lstStyle>
          <a:p>
            <a:r>
              <a:rPr lang="en-US" smtClean="0"/>
              <a:t>Click to edit Master title style</a:t>
            </a:r>
            <a:endParaRPr lang="en-US" dirty="0"/>
          </a:p>
        </p:txBody>
      </p:sp>
      <p:sp>
        <p:nvSpPr>
          <p:cNvPr id="2" name="TextBox 1"/>
          <p:cNvSpPr txBox="1"/>
          <p:nvPr/>
        </p:nvSpPr>
        <p:spPr>
          <a:xfrm>
            <a:off x="608171" y="3087325"/>
            <a:ext cx="11356757" cy="1107996"/>
          </a:xfrm>
          <a:prstGeom prst="rect">
            <a:avLst/>
          </a:prstGeom>
          <a:noFill/>
        </p:spPr>
        <p:txBody>
          <a:bodyPr wrap="square" rtlCol="0">
            <a:spAutoFit/>
          </a:bodyPr>
          <a:lstStyle/>
          <a:p>
            <a:pPr defTabSz="914088"/>
            <a:r>
              <a:rPr lang="en-US" sz="6600" dirty="0">
                <a:solidFill>
                  <a:prstClr val="black"/>
                </a:solidFill>
                <a:latin typeface="Segoe UI Light" pitchFamily="34" charset="0"/>
                <a:ea typeface="Segoe UI" pitchFamily="34" charset="0"/>
                <a:cs typeface="Segoe UI" pitchFamily="34" charset="0"/>
              </a:rPr>
              <a:t>DEMO</a:t>
            </a:r>
          </a:p>
        </p:txBody>
      </p:sp>
      <p:cxnSp>
        <p:nvCxnSpPr>
          <p:cNvPr id="6" name="Straight Connector 5"/>
          <p:cNvCxnSpPr/>
          <p:nvPr/>
        </p:nvCxnSpPr>
        <p:spPr>
          <a:xfrm>
            <a:off x="608171" y="4077925"/>
            <a:ext cx="11356757" cy="0"/>
          </a:xfrm>
          <a:prstGeom prst="line">
            <a:avLst/>
          </a:prstGeom>
          <a:ln>
            <a:solidFill>
              <a:schemeClr val="tx1"/>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pic>
        <p:nvPicPr>
          <p:cNvPr id="8" name="Picture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1450" y="177800"/>
            <a:ext cx="2857500" cy="1143000"/>
          </a:xfrm>
          <a:prstGeom prst="rect">
            <a:avLst/>
          </a:prstGeom>
        </p:spPr>
      </p:pic>
    </p:spTree>
    <p:extLst>
      <p:ext uri="{BB962C8B-B14F-4D97-AF65-F5344CB8AC3E}">
        <p14:creationId xmlns:p14="http://schemas.microsoft.com/office/powerpoint/2010/main" val="2499669783"/>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smtClean="0"/>
              <a:t>Click to edit Master title style</a:t>
            </a:r>
            <a:endParaRPr lang="en-US" dirty="0"/>
          </a:p>
        </p:txBody>
      </p:sp>
      <p:sp>
        <p:nvSpPr>
          <p:cNvPr id="6" name="Content Placeholder 5"/>
          <p:cNvSpPr>
            <a:spLocks noGrp="1"/>
          </p:cNvSpPr>
          <p:nvPr>
            <p:ph sz="quarter" idx="10"/>
          </p:nvPr>
        </p:nvSpPr>
        <p:spPr>
          <a:xfrm>
            <a:off x="379413" y="1388226"/>
            <a:ext cx="11525250" cy="5290388"/>
          </a:xfrm>
          <a:prstGeom prst="rect">
            <a:avLst/>
          </a:prstGeom>
        </p:spPr>
        <p:txBody>
          <a:bodyPr/>
          <a:lstStyle>
            <a:lvl1pPr>
              <a:spcBef>
                <a:spcPts val="1400"/>
              </a:spcBef>
              <a:defRPr b="0"/>
            </a:lvl1pPr>
            <a:lvl2pPr>
              <a:defRPr>
                <a:solidFill>
                  <a:schemeClr val="tx1">
                    <a:lumMod val="75000"/>
                    <a:lumOff val="25000"/>
                  </a:schemeClr>
                </a:solidFill>
              </a:defRPr>
            </a:lvl2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094082365"/>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Two Content">
    <p:spTree>
      <p:nvGrpSpPr>
        <p:cNvPr id="1" name=""/>
        <p:cNvGrpSpPr/>
        <p:nvPr/>
      </p:nvGrpSpPr>
      <p:grpSpPr>
        <a:xfrm>
          <a:off x="0" y="0"/>
          <a:ext cx="0" cy="0"/>
          <a:chOff x="0" y="0"/>
          <a:chExt cx="0" cy="0"/>
        </a:xfrm>
      </p:grpSpPr>
      <p:sp>
        <p:nvSpPr>
          <p:cNvPr id="8" name="Content Placeholder 3"/>
          <p:cNvSpPr>
            <a:spLocks noGrp="1"/>
          </p:cNvSpPr>
          <p:nvPr>
            <p:ph sz="half" idx="2"/>
          </p:nvPr>
        </p:nvSpPr>
        <p:spPr>
          <a:xfrm>
            <a:off x="379511" y="1371601"/>
            <a:ext cx="5616915" cy="4953001"/>
          </a:xfrm>
          <a:prstGeom prst="rect">
            <a:avLst/>
          </a:prstGeom>
        </p:spPr>
        <p:txBody>
          <a:bodyPr>
            <a:normAutofit/>
          </a:bodyPr>
          <a:lstStyle>
            <a:lvl1pPr>
              <a:defRPr sz="3200"/>
            </a:lvl1pPr>
            <a:lvl2pPr>
              <a:defRPr sz="2800"/>
            </a:lvl2pPr>
            <a:lvl3pPr>
              <a:defRPr sz="2400"/>
            </a:lvl3pPr>
            <a:lvl4pPr>
              <a:defRPr sz="2000"/>
            </a:lvl4pPr>
            <a:lvl5pPr>
              <a:defRPr sz="20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Content Placeholder 5"/>
          <p:cNvSpPr>
            <a:spLocks noGrp="1"/>
          </p:cNvSpPr>
          <p:nvPr>
            <p:ph sz="quarter" idx="4"/>
          </p:nvPr>
        </p:nvSpPr>
        <p:spPr>
          <a:xfrm>
            <a:off x="6275742" y="1371601"/>
            <a:ext cx="5619121" cy="4953001"/>
          </a:xfrm>
          <a:prstGeom prst="rect">
            <a:avLst/>
          </a:prstGeom>
        </p:spPr>
        <p:txBody>
          <a:bodyPr>
            <a:normAutofit/>
          </a:bodyPr>
          <a:lstStyle>
            <a:lvl1pPr>
              <a:defRPr sz="3200"/>
            </a:lvl1pPr>
            <a:lvl2pPr>
              <a:defRPr sz="2800"/>
            </a:lvl2pPr>
            <a:lvl3pPr>
              <a:defRPr sz="2400"/>
            </a:lvl3pPr>
            <a:lvl4pPr>
              <a:defRPr sz="2000"/>
            </a:lvl4pPr>
            <a:lvl5pPr>
              <a:defRPr sz="20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614523407"/>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379511" y="1330656"/>
            <a:ext cx="5616915" cy="639762"/>
          </a:xfrm>
          <a:prstGeom prst="rect">
            <a:avLst/>
          </a:prstGeom>
          <a:solidFill>
            <a:srgbClr val="86C400"/>
          </a:solidFill>
        </p:spPr>
        <p:txBody>
          <a:bodyPr anchor="b">
            <a:normAutofit/>
          </a:bodyPr>
          <a:lstStyle>
            <a:lvl1pPr marL="0" indent="0">
              <a:buNone/>
              <a:defRPr sz="3200" b="1">
                <a:solidFill>
                  <a:schemeClr val="bg1"/>
                </a:solidFill>
                <a:effectLst/>
              </a:defRPr>
            </a:lvl1pPr>
            <a:lvl2pPr marL="457044" indent="0">
              <a:buNone/>
              <a:defRPr sz="2000" b="1"/>
            </a:lvl2pPr>
            <a:lvl3pPr marL="914088" indent="0">
              <a:buNone/>
              <a:defRPr sz="1800" b="1"/>
            </a:lvl3pPr>
            <a:lvl4pPr marL="1371133" indent="0">
              <a:buNone/>
              <a:defRPr sz="1600" b="1"/>
            </a:lvl4pPr>
            <a:lvl5pPr marL="1828178" indent="0">
              <a:buNone/>
              <a:defRPr sz="1600" b="1"/>
            </a:lvl5pPr>
            <a:lvl6pPr marL="2285222" indent="0">
              <a:buNone/>
              <a:defRPr sz="1600" b="1"/>
            </a:lvl6pPr>
            <a:lvl7pPr marL="2742267" indent="0">
              <a:buNone/>
              <a:defRPr sz="1600" b="1"/>
            </a:lvl7pPr>
            <a:lvl8pPr marL="3199311" indent="0">
              <a:buNone/>
              <a:defRPr sz="1600" b="1"/>
            </a:lvl8pPr>
            <a:lvl9pPr marL="3656358"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79511" y="1981200"/>
            <a:ext cx="5616915" cy="4648200"/>
          </a:xfrm>
          <a:prstGeom prst="rect">
            <a:avLst/>
          </a:prstGeom>
        </p:spPr>
        <p:txBody>
          <a:bodyPr/>
          <a:lstStyle>
            <a:lvl1pPr>
              <a:defRPr sz="2800"/>
            </a:lvl1pPr>
            <a:lvl2pPr>
              <a:defRPr sz="2400"/>
            </a:lvl2pPr>
            <a:lvl3pPr>
              <a:defRPr sz="20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345807" y="1330656"/>
            <a:ext cx="5619121" cy="639762"/>
          </a:xfrm>
          <a:prstGeom prst="rect">
            <a:avLst/>
          </a:prstGeom>
          <a:solidFill>
            <a:srgbClr val="1F497D"/>
          </a:solidFill>
        </p:spPr>
        <p:txBody>
          <a:bodyPr anchor="b">
            <a:normAutofit/>
          </a:bodyPr>
          <a:lstStyle>
            <a:lvl1pPr marL="0" indent="0">
              <a:buNone/>
              <a:defRPr sz="3200" b="1">
                <a:solidFill>
                  <a:schemeClr val="bg1"/>
                </a:solidFill>
                <a:effectLst/>
              </a:defRPr>
            </a:lvl1pPr>
            <a:lvl2pPr marL="457044" indent="0">
              <a:buNone/>
              <a:defRPr sz="2000" b="1"/>
            </a:lvl2pPr>
            <a:lvl3pPr marL="914088" indent="0">
              <a:buNone/>
              <a:defRPr sz="1800" b="1"/>
            </a:lvl3pPr>
            <a:lvl4pPr marL="1371133" indent="0">
              <a:buNone/>
              <a:defRPr sz="1600" b="1"/>
            </a:lvl4pPr>
            <a:lvl5pPr marL="1828178" indent="0">
              <a:buNone/>
              <a:defRPr sz="1600" b="1"/>
            </a:lvl5pPr>
            <a:lvl6pPr marL="2285222" indent="0">
              <a:buNone/>
              <a:defRPr sz="1600" b="1"/>
            </a:lvl6pPr>
            <a:lvl7pPr marL="2742267" indent="0">
              <a:buNone/>
              <a:defRPr sz="1600" b="1"/>
            </a:lvl7pPr>
            <a:lvl8pPr marL="3199311" indent="0">
              <a:buNone/>
              <a:defRPr sz="1600" b="1"/>
            </a:lvl8pPr>
            <a:lvl9pPr marL="3656358"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345807" y="1981200"/>
            <a:ext cx="5619121" cy="4648200"/>
          </a:xfrm>
          <a:prstGeom prst="rect">
            <a:avLst/>
          </a:prstGeom>
        </p:spPr>
        <p:txBody>
          <a:bodyPr/>
          <a:lstStyle>
            <a:lvl1pPr>
              <a:defRPr sz="2800"/>
            </a:lvl1pPr>
            <a:lvl2pPr>
              <a:defRPr sz="2400"/>
            </a:lvl2pPr>
            <a:lvl3pPr>
              <a:defRPr sz="20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920604617"/>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38769733"/>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102590270"/>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5_Blank Color 1 Layout">
    <p:spTree>
      <p:nvGrpSpPr>
        <p:cNvPr id="1" name=""/>
        <p:cNvGrpSpPr/>
        <p:nvPr/>
      </p:nvGrpSpPr>
      <p:grpSpPr>
        <a:xfrm>
          <a:off x="0" y="0"/>
          <a:ext cx="0" cy="0"/>
          <a:chOff x="0" y="0"/>
          <a:chExt cx="0" cy="0"/>
        </a:xfrm>
      </p:grpSpPr>
      <p:sp>
        <p:nvSpPr>
          <p:cNvPr id="6" name="top right small rectangle"/>
          <p:cNvSpPr/>
          <p:nvPr/>
        </p:nvSpPr>
        <p:spPr bwMode="auto">
          <a:xfrm>
            <a:off x="0" y="0"/>
            <a:ext cx="12192000" cy="6858000"/>
          </a:xfrm>
          <a:prstGeom prst="rect">
            <a:avLst/>
          </a:prstGeom>
          <a:solidFill>
            <a:schemeClr val="tx2"/>
          </a:solidFill>
          <a:ln>
            <a:noFill/>
            <a:headEnd type="none" w="med" len="med"/>
            <a:tailEnd type="none" w="med" len="med"/>
          </a:ln>
        </p:spPr>
        <p:style>
          <a:lnRef idx="2">
            <a:schemeClr val="accent5">
              <a:shade val="50000"/>
            </a:schemeClr>
          </a:lnRef>
          <a:fillRef idx="1">
            <a:schemeClr val="accent5"/>
          </a:fillRef>
          <a:effectRef idx="0">
            <a:schemeClr val="accent5"/>
          </a:effectRef>
          <a:fontRef idx="minor">
            <a:schemeClr val="lt1"/>
          </a:fontRef>
        </p:style>
        <p:txBody>
          <a:bodyPr vert="horz" wrap="square" lIns="91404" tIns="45703" rIns="91404" bIns="45703" numCol="1" rtlCol="0" anchor="ctr" anchorCtr="0" compatLnSpc="1">
            <a:prstTxWarp prst="textNoShape">
              <a:avLst/>
            </a:prstTxWarp>
          </a:bodyPr>
          <a:lstStyle/>
          <a:p>
            <a:pPr algn="ctr" defTabSz="913788" fontAlgn="base">
              <a:spcBef>
                <a:spcPct val="0"/>
              </a:spcBef>
              <a:spcAft>
                <a:spcPct val="0"/>
              </a:spcAft>
            </a:pPr>
            <a:endParaRPr lang="en-US" sz="2200" dirty="0">
              <a:gradFill>
                <a:gsLst>
                  <a:gs pos="0">
                    <a:srgbClr val="FFFFFF"/>
                  </a:gs>
                  <a:gs pos="100000">
                    <a:srgbClr val="FFFFFF"/>
                  </a:gs>
                </a:gsLst>
                <a:lin ang="5400000" scaled="0"/>
              </a:gradFill>
            </a:endParaRPr>
          </a:p>
        </p:txBody>
      </p:sp>
      <p:sp>
        <p:nvSpPr>
          <p:cNvPr id="11" name="Rectangle 2"/>
          <p:cNvSpPr>
            <a:spLocks noChangeArrowheads="1"/>
          </p:cNvSpPr>
          <p:nvPr/>
        </p:nvSpPr>
        <p:spPr bwMode="auto">
          <a:xfrm>
            <a:off x="530087" y="5960743"/>
            <a:ext cx="11078818" cy="738664"/>
          </a:xfrm>
          <a:prstGeom prst="rect">
            <a:avLst/>
          </a:prstGeom>
          <a:noFill/>
          <a:ln w="9525">
            <a:noFill/>
            <a:miter lim="800000"/>
            <a:headEnd/>
            <a:tailEnd/>
          </a:ln>
        </p:spPr>
        <p:txBody>
          <a:bodyPr wrap="square">
            <a:spAutoFit/>
          </a:bodyPr>
          <a:lstStyle/>
          <a:p>
            <a:pPr marL="0" lvl="1" defTabSz="914088">
              <a:defRPr/>
            </a:pPr>
            <a:r>
              <a:rPr lang="en-US" sz="1050" dirty="0">
                <a:solidFill>
                  <a:schemeClr val="bg1">
                    <a:lumMod val="85000"/>
                  </a:schemeClr>
                </a:solidFill>
              </a:rPr>
              <a:t>©2013 Microsoft Corporation. All rights reserved. Microsoft, Windows, Office, Azure, System Center, Dynamics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pic>
        <p:nvPicPr>
          <p:cNvPr id="5" name="Picture 4"/>
          <p:cNvPicPr>
            <a:picLocks noChangeAspect="1"/>
          </p:cNvPicPr>
          <p:nvPr/>
        </p:nvPicPr>
        <p:blipFill rotWithShape="1">
          <a:blip r:embed="rId2" cstate="print">
            <a:extLst>
              <a:ext uri="{28A0092B-C50C-407E-A947-70E740481C1C}">
                <a14:useLocalDpi xmlns:a14="http://schemas.microsoft.com/office/drawing/2010/main" val="0"/>
              </a:ext>
            </a:extLst>
          </a:blip>
          <a:srcRect l="9719"/>
          <a:stretch/>
        </p:blipFill>
        <p:spPr>
          <a:xfrm>
            <a:off x="530087" y="2940117"/>
            <a:ext cx="5473148" cy="2229412"/>
          </a:xfrm>
          <a:prstGeom prst="rect">
            <a:avLst/>
          </a:prstGeom>
        </p:spPr>
      </p:pic>
    </p:spTree>
    <p:extLst>
      <p:ext uri="{BB962C8B-B14F-4D97-AF65-F5344CB8AC3E}">
        <p14:creationId xmlns:p14="http://schemas.microsoft.com/office/powerpoint/2010/main" val="271728444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secHead">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a:prstGeom prst="rect">
            <a:avLst/>
          </a:prstGeo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838200" y="6356350"/>
            <a:ext cx="2743200" cy="365125"/>
          </a:xfrm>
          <a:prstGeom prst="rect">
            <a:avLst/>
          </a:prstGeom>
        </p:spPr>
        <p:txBody>
          <a:bodyPr/>
          <a:lstStyle/>
          <a:p>
            <a:fld id="{8869F24F-79D1-498A-9650-DDD01EAD51AF}" type="datetimeFigureOut">
              <a:rPr lang="en-US" smtClean="0"/>
              <a:t>9/24/2014</a:t>
            </a:fld>
            <a:endParaRPr lang="en-US"/>
          </a:p>
        </p:txBody>
      </p:sp>
      <p:sp>
        <p:nvSpPr>
          <p:cNvPr id="5" name="Footer Placeholder 4"/>
          <p:cNvSpPr>
            <a:spLocks noGrp="1"/>
          </p:cNvSpPr>
          <p:nvPr>
            <p:ph type="ftr" sz="quarter" idx="11"/>
          </p:nvPr>
        </p:nvSpPr>
        <p:spPr>
          <a:xfrm>
            <a:off x="4038600" y="6356350"/>
            <a:ext cx="41148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8610600" y="6356350"/>
            <a:ext cx="2743200" cy="365125"/>
          </a:xfrm>
          <a:prstGeom prst="rect">
            <a:avLst/>
          </a:prstGeom>
        </p:spPr>
        <p:txBody>
          <a:bodyPr/>
          <a:lstStyle/>
          <a:p>
            <a:fld id="{E4E00861-C438-42BA-8B4B-9D61200C9D71}" type="slidenum">
              <a:rPr lang="en-US" smtClean="0"/>
              <a:t>‹#›</a:t>
            </a:fld>
            <a:endParaRPr lang="en-US"/>
          </a:p>
        </p:txBody>
      </p:sp>
    </p:spTree>
    <p:extLst>
      <p:ext uri="{BB962C8B-B14F-4D97-AF65-F5344CB8AC3E}">
        <p14:creationId xmlns:p14="http://schemas.microsoft.com/office/powerpoint/2010/main" val="6852491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0" name="Title Placeholder 9"/>
          <p:cNvSpPr>
            <a:spLocks noGrp="1"/>
          </p:cNvSpPr>
          <p:nvPr>
            <p:ph type="title"/>
          </p:nvPr>
        </p:nvSpPr>
        <p:spPr>
          <a:xfrm>
            <a:off x="379514" y="182215"/>
            <a:ext cx="11524432" cy="1063487"/>
          </a:xfrm>
          <a:prstGeom prst="rect">
            <a:avLst/>
          </a:prstGeom>
        </p:spPr>
        <p:txBody>
          <a:bodyPr vert="horz" lIns="91409" tIns="45705" rIns="91409" bIns="45705" rtlCol="0" anchor="t" anchorCtr="0">
            <a:normAutofit/>
          </a:bodyPr>
          <a:lstStyle/>
          <a:p>
            <a:r>
              <a:rPr lang="en-US" smtClean="0"/>
              <a:t>Click to edit Master title style</a:t>
            </a:r>
            <a:endParaRPr lang="en-US" dirty="0"/>
          </a:p>
        </p:txBody>
      </p:sp>
    </p:spTree>
    <p:extLst>
      <p:ext uri="{BB962C8B-B14F-4D97-AF65-F5344CB8AC3E}">
        <p14:creationId xmlns:p14="http://schemas.microsoft.com/office/powerpoint/2010/main" val="308896122"/>
      </p:ext>
    </p:extLst>
  </p:cSld>
  <p:clrMap bg1="lt1" tx1="dk1" bg2="lt2" tx2="dk2" accent1="accent1" accent2="accent2" accent3="accent3" accent4="accent4" accent5="accent5" accent6="accent6" hlink="hlink" folHlink="folHlink"/>
  <p:sldLayoutIdLst>
    <p:sldLayoutId id="2147483661"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Lst>
  <p:timing>
    <p:tnLst>
      <p:par>
        <p:cTn id="1" dur="indefinite" restart="never" nodeType="tmRoot"/>
      </p:par>
    </p:tnLst>
  </p:timing>
  <p:txStyles>
    <p:titleStyle>
      <a:lvl1pPr algn="l" defTabSz="914088" rtl="0" eaLnBrk="1" latinLnBrk="0" hangingPunct="1">
        <a:lnSpc>
          <a:spcPct val="80000"/>
        </a:lnSpc>
        <a:spcBef>
          <a:spcPct val="0"/>
        </a:spcBef>
        <a:buNone/>
        <a:defRPr sz="4400" kern="1200">
          <a:solidFill>
            <a:schemeClr val="tx1"/>
          </a:solidFill>
          <a:latin typeface="Segoe UI Light" panose="020B0502040204020203" pitchFamily="34" charset="0"/>
          <a:ea typeface="Segoe UI Light" panose="020B0502040204020203" pitchFamily="34" charset="0"/>
          <a:cs typeface="Segoe UI Light" panose="020B0502040204020203" pitchFamily="34" charset="0"/>
        </a:defRPr>
      </a:lvl1pPr>
    </p:titleStyle>
    <p:bodyStyle>
      <a:lvl1pPr marL="342783" indent="-342783" algn="l" defTabSz="914088" rtl="0" eaLnBrk="1" latinLnBrk="0" hangingPunct="1">
        <a:spcBef>
          <a:spcPts val="1200"/>
        </a:spcBef>
        <a:buFont typeface="Arial" pitchFamily="34" charset="0"/>
        <a:buChar char="•"/>
        <a:defRPr sz="3200" b="1" kern="0" baseline="0">
          <a:solidFill>
            <a:schemeClr val="tx1"/>
          </a:solidFill>
          <a:latin typeface="Segoe UI Light" panose="020B0502040204020203" pitchFamily="34" charset="0"/>
          <a:ea typeface="Segoe UI Light" panose="020B0502040204020203" pitchFamily="34" charset="0"/>
          <a:cs typeface="Segoe UI Light" panose="020B0502040204020203" pitchFamily="34" charset="0"/>
        </a:defRPr>
      </a:lvl1pPr>
      <a:lvl2pPr marL="742698" indent="-285652" algn="l" defTabSz="914088" rtl="0" eaLnBrk="1" latinLnBrk="0" hangingPunct="1">
        <a:spcBef>
          <a:spcPts val="300"/>
        </a:spcBef>
        <a:spcAft>
          <a:spcPts val="300"/>
        </a:spcAft>
        <a:buFont typeface="Arial" pitchFamily="34" charset="0"/>
        <a:buChar char="–"/>
        <a:defRPr sz="2800" kern="0" baseline="0">
          <a:solidFill>
            <a:schemeClr val="tx1"/>
          </a:solidFill>
          <a:latin typeface="Segoe UI Light" panose="020B0502040204020203" pitchFamily="34" charset="0"/>
          <a:ea typeface="Segoe UI Light" panose="020B0502040204020203" pitchFamily="34" charset="0"/>
          <a:cs typeface="Segoe UI Light" panose="020B0502040204020203" pitchFamily="34" charset="0"/>
        </a:defRPr>
      </a:lvl2pPr>
      <a:lvl3pPr marL="1142612" indent="-228522" algn="l" defTabSz="914088" rtl="0" eaLnBrk="1" latinLnBrk="0" hangingPunct="1">
        <a:spcBef>
          <a:spcPts val="200"/>
        </a:spcBef>
        <a:spcAft>
          <a:spcPts val="200"/>
        </a:spcAft>
        <a:buFont typeface="Arial" pitchFamily="34" charset="0"/>
        <a:buChar char="•"/>
        <a:defRPr sz="2400" kern="0" baseline="0">
          <a:solidFill>
            <a:schemeClr val="tx1"/>
          </a:solidFill>
          <a:latin typeface="Segoe UI Light" panose="020B0502040204020203" pitchFamily="34" charset="0"/>
          <a:ea typeface="Segoe UI Light" panose="020B0502040204020203" pitchFamily="34" charset="0"/>
          <a:cs typeface="Segoe UI Light" panose="020B0502040204020203" pitchFamily="34" charset="0"/>
        </a:defRPr>
      </a:lvl3pPr>
      <a:lvl4pPr marL="1599657" indent="-228522" algn="l" defTabSz="914088" rtl="0" eaLnBrk="1" latinLnBrk="0" hangingPunct="1">
        <a:spcBef>
          <a:spcPct val="20000"/>
        </a:spcBef>
        <a:buFont typeface="Arial" pitchFamily="34" charset="0"/>
        <a:buChar char="–"/>
        <a:defRPr sz="2000" kern="0" baseline="0">
          <a:solidFill>
            <a:schemeClr val="tx1"/>
          </a:solidFill>
          <a:latin typeface="Segoe UI Light" panose="020B0502040204020203" pitchFamily="34" charset="0"/>
          <a:ea typeface="Segoe UI Light" panose="020B0502040204020203" pitchFamily="34" charset="0"/>
          <a:cs typeface="Segoe UI Light" panose="020B0502040204020203" pitchFamily="34" charset="0"/>
        </a:defRPr>
      </a:lvl4pPr>
      <a:lvl5pPr marL="2056700" indent="-228522" algn="l" defTabSz="914088" rtl="0" eaLnBrk="1" latinLnBrk="0" hangingPunct="1">
        <a:spcBef>
          <a:spcPct val="20000"/>
        </a:spcBef>
        <a:buFont typeface="Arial" pitchFamily="34" charset="0"/>
        <a:buChar char="»"/>
        <a:defRPr sz="2000" kern="0" baseline="0">
          <a:solidFill>
            <a:schemeClr val="tx1"/>
          </a:solidFill>
          <a:latin typeface="Segoe UI Light" panose="020B0502040204020203" pitchFamily="34" charset="0"/>
          <a:ea typeface="Segoe UI Light" panose="020B0502040204020203" pitchFamily="34" charset="0"/>
          <a:cs typeface="Segoe UI Light" panose="020B0502040204020203" pitchFamily="34" charset="0"/>
        </a:defRPr>
      </a:lvl5pPr>
      <a:lvl6pPr marL="2513745" indent="-228522" algn="l" defTabSz="914088"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0789" indent="-228522" algn="l" defTabSz="914088"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7833" indent="-228522" algn="l" defTabSz="914088"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4878" indent="-228522" algn="l" defTabSz="914088"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088" rtl="0" eaLnBrk="1" latinLnBrk="0" hangingPunct="1">
        <a:defRPr sz="1800" kern="1200">
          <a:solidFill>
            <a:schemeClr val="tx1"/>
          </a:solidFill>
          <a:latin typeface="+mn-lt"/>
          <a:ea typeface="+mn-ea"/>
          <a:cs typeface="+mn-cs"/>
        </a:defRPr>
      </a:lvl1pPr>
      <a:lvl2pPr marL="457044" algn="l" defTabSz="914088" rtl="0" eaLnBrk="1" latinLnBrk="0" hangingPunct="1">
        <a:defRPr sz="1800" kern="1200">
          <a:solidFill>
            <a:schemeClr val="tx1"/>
          </a:solidFill>
          <a:latin typeface="+mn-lt"/>
          <a:ea typeface="+mn-ea"/>
          <a:cs typeface="+mn-cs"/>
        </a:defRPr>
      </a:lvl2pPr>
      <a:lvl3pPr marL="914088" algn="l" defTabSz="914088" rtl="0" eaLnBrk="1" latinLnBrk="0" hangingPunct="1">
        <a:defRPr sz="1800" kern="1200">
          <a:solidFill>
            <a:schemeClr val="tx1"/>
          </a:solidFill>
          <a:latin typeface="+mn-lt"/>
          <a:ea typeface="+mn-ea"/>
          <a:cs typeface="+mn-cs"/>
        </a:defRPr>
      </a:lvl3pPr>
      <a:lvl4pPr marL="1371133" algn="l" defTabSz="914088" rtl="0" eaLnBrk="1" latinLnBrk="0" hangingPunct="1">
        <a:defRPr sz="1800" kern="1200">
          <a:solidFill>
            <a:schemeClr val="tx1"/>
          </a:solidFill>
          <a:latin typeface="+mn-lt"/>
          <a:ea typeface="+mn-ea"/>
          <a:cs typeface="+mn-cs"/>
        </a:defRPr>
      </a:lvl4pPr>
      <a:lvl5pPr marL="1828178" algn="l" defTabSz="914088" rtl="0" eaLnBrk="1" latinLnBrk="0" hangingPunct="1">
        <a:defRPr sz="1800" kern="1200">
          <a:solidFill>
            <a:schemeClr val="tx1"/>
          </a:solidFill>
          <a:latin typeface="+mn-lt"/>
          <a:ea typeface="+mn-ea"/>
          <a:cs typeface="+mn-cs"/>
        </a:defRPr>
      </a:lvl5pPr>
      <a:lvl6pPr marL="2285222" algn="l" defTabSz="914088" rtl="0" eaLnBrk="1" latinLnBrk="0" hangingPunct="1">
        <a:defRPr sz="1800" kern="1200">
          <a:solidFill>
            <a:schemeClr val="tx1"/>
          </a:solidFill>
          <a:latin typeface="+mn-lt"/>
          <a:ea typeface="+mn-ea"/>
          <a:cs typeface="+mn-cs"/>
        </a:defRPr>
      </a:lvl6pPr>
      <a:lvl7pPr marL="2742267" algn="l" defTabSz="914088" rtl="0" eaLnBrk="1" latinLnBrk="0" hangingPunct="1">
        <a:defRPr sz="1800" kern="1200">
          <a:solidFill>
            <a:schemeClr val="tx1"/>
          </a:solidFill>
          <a:latin typeface="+mn-lt"/>
          <a:ea typeface="+mn-ea"/>
          <a:cs typeface="+mn-cs"/>
        </a:defRPr>
      </a:lvl7pPr>
      <a:lvl8pPr marL="3199311" algn="l" defTabSz="914088" rtl="0" eaLnBrk="1" latinLnBrk="0" hangingPunct="1">
        <a:defRPr sz="1800" kern="1200">
          <a:solidFill>
            <a:schemeClr val="tx1"/>
          </a:solidFill>
          <a:latin typeface="+mn-lt"/>
          <a:ea typeface="+mn-ea"/>
          <a:cs typeface="+mn-cs"/>
        </a:defRPr>
      </a:lvl8pPr>
      <a:lvl9pPr marL="3656358" algn="l" defTabSz="914088"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8.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3.xml"/></Relationships>
</file>

<file path=ppt/slides/_rels/slide38.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3.xml"/></Relationships>
</file>

<file path=ppt/slides/_rels/slide39.xml.rels><?xml version="1.0" encoding="UTF-8" standalone="yes"?>
<Relationships xmlns="http://schemas.openxmlformats.org/package/2006/relationships"><Relationship Id="rId2" Type="http://schemas.openxmlformats.org/officeDocument/2006/relationships/image" Target="../media/image15.WMF"/><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image" Target="../media/image5.WMF"/><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ubtitle 4"/>
          <p:cNvSpPr>
            <a:spLocks noGrp="1"/>
          </p:cNvSpPr>
          <p:nvPr>
            <p:ph type="subTitle" idx="1"/>
          </p:nvPr>
        </p:nvSpPr>
        <p:spPr/>
        <p:txBody>
          <a:bodyPr/>
          <a:lstStyle/>
          <a:p>
            <a:r>
              <a:rPr lang="en-CA" dirty="0"/>
              <a:t>Susan Ibach | Technical Evangelist</a:t>
            </a:r>
            <a:endParaRPr lang="en-US" dirty="0"/>
          </a:p>
          <a:p>
            <a:r>
              <a:rPr lang="en-CA" dirty="0" smtClean="0"/>
              <a:t>Christopher Harrison | Content Developer</a:t>
            </a:r>
          </a:p>
        </p:txBody>
      </p:sp>
      <p:sp>
        <p:nvSpPr>
          <p:cNvPr id="4" name="Title 3"/>
          <p:cNvSpPr>
            <a:spLocks noGrp="1"/>
          </p:cNvSpPr>
          <p:nvPr>
            <p:ph type="ctrTitle"/>
          </p:nvPr>
        </p:nvSpPr>
        <p:spPr/>
        <p:txBody>
          <a:bodyPr/>
          <a:lstStyle/>
          <a:p>
            <a:r>
              <a:rPr lang="en-CA" dirty="0" smtClean="0"/>
              <a:t>Remembering lists of values</a:t>
            </a:r>
            <a:br>
              <a:rPr lang="en-CA" dirty="0" smtClean="0"/>
            </a:br>
            <a:r>
              <a:rPr lang="en-CA" sz="4000" dirty="0" smtClean="0"/>
              <a:t>lists</a:t>
            </a:r>
            <a:endParaRPr lang="en-US" sz="4000" dirty="0"/>
          </a:p>
        </p:txBody>
      </p:sp>
    </p:spTree>
    <p:extLst>
      <p:ext uri="{BB962C8B-B14F-4D97-AF65-F5344CB8AC3E}">
        <p14:creationId xmlns:p14="http://schemas.microsoft.com/office/powerpoint/2010/main" val="311096651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ubtitle 4"/>
          <p:cNvSpPr>
            <a:spLocks noGrp="1"/>
          </p:cNvSpPr>
          <p:nvPr>
            <p:ph type="subTitle" idx="1"/>
          </p:nvPr>
        </p:nvSpPr>
        <p:spPr/>
        <p:txBody>
          <a:bodyPr/>
          <a:lstStyle/>
          <a:p>
            <a:endParaRPr lang="en-US"/>
          </a:p>
        </p:txBody>
      </p:sp>
      <p:sp>
        <p:nvSpPr>
          <p:cNvPr id="4" name="Title 3"/>
          <p:cNvSpPr>
            <a:spLocks noGrp="1"/>
          </p:cNvSpPr>
          <p:nvPr>
            <p:ph type="ctrTitle"/>
          </p:nvPr>
        </p:nvSpPr>
        <p:spPr>
          <a:xfrm>
            <a:off x="193271" y="3362632"/>
            <a:ext cx="8579886" cy="1656316"/>
          </a:xfrm>
        </p:spPr>
        <p:txBody>
          <a:bodyPr/>
          <a:lstStyle/>
          <a:p>
            <a:r>
              <a:rPr lang="en-US" dirty="0" smtClean="0"/>
              <a:t>Updating lists</a:t>
            </a:r>
            <a:endParaRPr lang="en-US" dirty="0"/>
          </a:p>
        </p:txBody>
      </p:sp>
    </p:spTree>
    <p:extLst>
      <p:ext uri="{BB962C8B-B14F-4D97-AF65-F5344CB8AC3E}">
        <p14:creationId xmlns:p14="http://schemas.microsoft.com/office/powerpoint/2010/main" val="86359682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CA" dirty="0" smtClean="0"/>
              <a:t>You can change a value in a list</a:t>
            </a:r>
            <a:endParaRPr lang="en-US" dirty="0"/>
          </a:p>
        </p:txBody>
      </p:sp>
      <p:sp>
        <p:nvSpPr>
          <p:cNvPr id="3" name="Rectangle 1"/>
          <p:cNvSpPr>
            <a:spLocks noChangeArrowheads="1"/>
          </p:cNvSpPr>
          <p:nvPr/>
        </p:nvSpPr>
        <p:spPr bwMode="auto">
          <a:xfrm>
            <a:off x="379413" y="1388226"/>
            <a:ext cx="9648795" cy="2677656"/>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guests = [</a:t>
            </a:r>
            <a:r>
              <a:rPr kumimoji="0" lang="en-US" altLang="en-US" sz="2800" b="0" i="0" u="none" strike="noStrike" cap="none" normalizeH="0" baseline="0" dirty="0" smtClean="0">
                <a:ln>
                  <a:noFill/>
                </a:ln>
                <a:solidFill>
                  <a:srgbClr val="A31515"/>
                </a:solidFill>
                <a:effectLst/>
                <a:latin typeface="Consolas" panose="020B0609020204030204" pitchFamily="49" charset="0"/>
                <a:cs typeface="Consolas" panose="020B0609020204030204" pitchFamily="49" charset="0"/>
              </a:rPr>
              <a:t>'</a:t>
            </a:r>
            <a:r>
              <a:rPr kumimoji="0" lang="en-US" altLang="en-US" sz="2800" b="0" i="0" u="none" strike="noStrike" cap="none" normalizeH="0" baseline="0" dirty="0" err="1" smtClean="0">
                <a:ln>
                  <a:noFill/>
                </a:ln>
                <a:solidFill>
                  <a:srgbClr val="A31515"/>
                </a:solidFill>
                <a:effectLst/>
                <a:latin typeface="Consolas" panose="020B0609020204030204" pitchFamily="49" charset="0"/>
                <a:cs typeface="Consolas" panose="020B0609020204030204" pitchFamily="49" charset="0"/>
              </a:rPr>
              <a:t>Christopher'</a:t>
            </a:r>
            <a:r>
              <a:rPr kumimoji="0" lang="en-US" altLang="en-US" sz="2800"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a:t>
            </a:r>
            <a:r>
              <a:rPr kumimoji="0" lang="en-US" altLang="en-US" sz="2800" b="0" i="0" u="none" strike="noStrike" cap="none" normalizeH="0" baseline="0" dirty="0" err="1" smtClean="0">
                <a:ln>
                  <a:noFill/>
                </a:ln>
                <a:solidFill>
                  <a:srgbClr val="A31515"/>
                </a:solidFill>
                <a:effectLst/>
                <a:latin typeface="Consolas" panose="020B0609020204030204" pitchFamily="49" charset="0"/>
                <a:cs typeface="Consolas" panose="020B0609020204030204" pitchFamily="49" charset="0"/>
              </a:rPr>
              <a:t>'Susan'</a:t>
            </a:r>
            <a:r>
              <a:rPr kumimoji="0" lang="en-US" altLang="en-US" sz="2800"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a:t>
            </a:r>
            <a:r>
              <a:rPr kumimoji="0" lang="en-US" altLang="en-US" sz="2800" b="0" i="0" u="none" strike="noStrike" cap="none" normalizeH="0" baseline="0" dirty="0" err="1" smtClean="0">
                <a:ln>
                  <a:noFill/>
                </a:ln>
                <a:solidFill>
                  <a:srgbClr val="A31515"/>
                </a:solidFill>
                <a:effectLst/>
                <a:latin typeface="Consolas" panose="020B0609020204030204" pitchFamily="49" charset="0"/>
                <a:cs typeface="Consolas" panose="020B0609020204030204" pitchFamily="49" charset="0"/>
              </a:rPr>
              <a:t>'Bill'</a:t>
            </a:r>
            <a:r>
              <a:rPr kumimoji="0" lang="en-US" altLang="en-US" sz="2800"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a:t>
            </a:r>
            <a:r>
              <a:rPr kumimoji="0" lang="en-US" altLang="en-US" sz="2800" b="0" i="0" u="none" strike="noStrike" cap="none" normalizeH="0" baseline="0" dirty="0" err="1" smtClean="0">
                <a:ln>
                  <a:noFill/>
                </a:ln>
                <a:solidFill>
                  <a:srgbClr val="A31515"/>
                </a:solidFill>
                <a:effectLst/>
                <a:latin typeface="Consolas" panose="020B0609020204030204" pitchFamily="49" charset="0"/>
                <a:cs typeface="Consolas" panose="020B0609020204030204" pitchFamily="49" charset="0"/>
              </a:rPr>
              <a:t>'Satya</a:t>
            </a:r>
            <a:r>
              <a:rPr kumimoji="0" lang="en-US" altLang="en-US" sz="2800" b="0" i="0" u="none" strike="noStrike" cap="none" normalizeH="0" baseline="0" dirty="0" smtClean="0">
                <a:ln>
                  <a:noFill/>
                </a:ln>
                <a:solidFill>
                  <a:srgbClr val="A31515"/>
                </a:solidFill>
                <a:effectLst/>
                <a:latin typeface="Consolas" panose="020B0609020204030204" pitchFamily="49" charset="0"/>
                <a:cs typeface="Consolas" panose="020B0609020204030204" pitchFamily="49" charset="0"/>
              </a:rPr>
              <a:t>'</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print(</a:t>
            </a:r>
            <a:r>
              <a:rPr kumimoji="0" lang="en-US" altLang="en-US" sz="2800" b="0" i="0" u="none" strike="noStrike" cap="none" normalizeH="0" baseline="0" dirty="0" smtClean="0">
                <a:ln>
                  <a:noFill/>
                </a:ln>
                <a:solidFill>
                  <a:srgbClr val="A31515"/>
                </a:solidFill>
                <a:effectLst/>
                <a:latin typeface="Consolas" panose="020B0609020204030204" pitchFamily="49" charset="0"/>
                <a:cs typeface="Consolas" panose="020B0609020204030204" pitchFamily="49" charset="0"/>
              </a:rPr>
              <a:t>"first value is "</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 guests[0]) </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2800" b="0" i="0" u="none" strike="noStrike" cap="none" normalizeH="0" baseline="0" dirty="0" smtClean="0">
              <a:ln>
                <a:noFill/>
              </a:ln>
              <a:solidFill>
                <a:srgbClr val="008000"/>
              </a:solidFill>
              <a:effectLst/>
              <a:latin typeface="Consolas" panose="020B0609020204030204" pitchFamily="49" charset="0"/>
              <a:cs typeface="Consolas" panose="020B0609020204030204" pitchFamily="49"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8000"/>
                </a:solidFill>
                <a:effectLst/>
                <a:latin typeface="Consolas" panose="020B0609020204030204" pitchFamily="49" charset="0"/>
                <a:cs typeface="Consolas" panose="020B0609020204030204" pitchFamily="49" charset="0"/>
              </a:rPr>
              <a:t>#change the first value in the list to Steve</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guests[0] = </a:t>
            </a:r>
            <a:r>
              <a:rPr kumimoji="0" lang="en-US" altLang="en-US" sz="2800" b="0" i="0" u="none" strike="noStrike" cap="none" normalizeH="0" baseline="0" dirty="0" smtClean="0">
                <a:ln>
                  <a:noFill/>
                </a:ln>
                <a:solidFill>
                  <a:srgbClr val="A31515"/>
                </a:solidFill>
                <a:effectLst/>
                <a:latin typeface="Consolas" panose="020B0609020204030204" pitchFamily="49" charset="0"/>
                <a:cs typeface="Consolas" panose="020B0609020204030204" pitchFamily="49" charset="0"/>
              </a:rPr>
              <a:t>'Steve'</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print(</a:t>
            </a:r>
            <a:r>
              <a:rPr kumimoji="0" lang="en-US" altLang="en-US" sz="2800" b="0" i="0" u="none" strike="noStrike" cap="none" normalizeH="0" baseline="0" dirty="0" smtClean="0">
                <a:ln>
                  <a:noFill/>
                </a:ln>
                <a:solidFill>
                  <a:srgbClr val="A31515"/>
                </a:solidFill>
                <a:effectLst/>
                <a:latin typeface="Consolas" panose="020B0609020204030204" pitchFamily="49" charset="0"/>
                <a:cs typeface="Consolas" panose="020B0609020204030204" pitchFamily="49" charset="0"/>
              </a:rPr>
              <a:t>"first value is now "</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 guests[0])</a:t>
            </a:r>
            <a:endParaRPr kumimoji="0" lang="en-US" altLang="en-US" sz="2800" b="0" i="0" u="none" strike="noStrike" cap="none" normalizeH="0" baseline="0" dirty="0" smtClean="0">
              <a:ln>
                <a:noFill/>
              </a:ln>
              <a:solidFill>
                <a:schemeClr val="tx1"/>
              </a:solidFill>
              <a:effectLst/>
              <a:latin typeface="Arial" panose="020B0604020202020204" pitchFamily="34" charset="0"/>
            </a:endParaRPr>
          </a:p>
        </p:txBody>
      </p:sp>
      <p:pic>
        <p:nvPicPr>
          <p:cNvPr id="6" name="Picture 5"/>
          <p:cNvPicPr>
            <a:picLocks noChangeAspect="1"/>
          </p:cNvPicPr>
          <p:nvPr/>
        </p:nvPicPr>
        <p:blipFill>
          <a:blip r:embed="rId2"/>
          <a:stretch>
            <a:fillRect/>
          </a:stretch>
        </p:blipFill>
        <p:spPr>
          <a:xfrm>
            <a:off x="6208765" y="4639293"/>
            <a:ext cx="6492285" cy="2434607"/>
          </a:xfrm>
          <a:prstGeom prst="rect">
            <a:avLst/>
          </a:prstGeom>
        </p:spPr>
      </p:pic>
    </p:spTree>
    <p:extLst>
      <p:ext uri="{BB962C8B-B14F-4D97-AF65-F5344CB8AC3E}">
        <p14:creationId xmlns:p14="http://schemas.microsoft.com/office/powerpoint/2010/main" val="4925745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
          <p:cNvSpPr>
            <a:spLocks noChangeArrowheads="1"/>
          </p:cNvSpPr>
          <p:nvPr/>
        </p:nvSpPr>
        <p:spPr bwMode="auto">
          <a:xfrm>
            <a:off x="379413" y="1245702"/>
            <a:ext cx="9451626" cy="3108543"/>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guests = [</a:t>
            </a:r>
            <a:r>
              <a:rPr kumimoji="0" lang="en-US" altLang="en-US" sz="2800" b="0" i="0" u="none" strike="noStrike" cap="none" normalizeH="0" baseline="0" dirty="0" smtClean="0">
                <a:ln>
                  <a:noFill/>
                </a:ln>
                <a:solidFill>
                  <a:srgbClr val="A31515"/>
                </a:solidFill>
                <a:effectLst/>
                <a:latin typeface="Consolas" panose="020B0609020204030204" pitchFamily="49" charset="0"/>
                <a:cs typeface="Consolas" panose="020B0609020204030204" pitchFamily="49" charset="0"/>
              </a:rPr>
              <a:t>'</a:t>
            </a:r>
            <a:r>
              <a:rPr kumimoji="0" lang="en-US" altLang="en-US" sz="2800" b="0" i="0" u="none" strike="noStrike" cap="none" normalizeH="0" baseline="0" dirty="0" err="1" smtClean="0">
                <a:ln>
                  <a:noFill/>
                </a:ln>
                <a:solidFill>
                  <a:srgbClr val="A31515"/>
                </a:solidFill>
                <a:effectLst/>
                <a:latin typeface="Consolas" panose="020B0609020204030204" pitchFamily="49" charset="0"/>
                <a:cs typeface="Consolas" panose="020B0609020204030204" pitchFamily="49" charset="0"/>
              </a:rPr>
              <a:t>Christopher'</a:t>
            </a:r>
            <a:r>
              <a:rPr kumimoji="0" lang="en-US" altLang="en-US" sz="2800"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a:t>
            </a:r>
            <a:r>
              <a:rPr kumimoji="0" lang="en-US" altLang="en-US" sz="2800" b="0" i="0" u="none" strike="noStrike" cap="none" normalizeH="0" baseline="0" dirty="0" err="1" smtClean="0">
                <a:ln>
                  <a:noFill/>
                </a:ln>
                <a:solidFill>
                  <a:srgbClr val="A31515"/>
                </a:solidFill>
                <a:effectLst/>
                <a:latin typeface="Consolas" panose="020B0609020204030204" pitchFamily="49" charset="0"/>
                <a:cs typeface="Consolas" panose="020B0609020204030204" pitchFamily="49" charset="0"/>
              </a:rPr>
              <a:t>'Susan'</a:t>
            </a:r>
            <a:r>
              <a:rPr kumimoji="0" lang="en-US" altLang="en-US" sz="2800"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a:t>
            </a:r>
            <a:r>
              <a:rPr kumimoji="0" lang="en-US" altLang="en-US" sz="2800" b="0" i="0" u="none" strike="noStrike" cap="none" normalizeH="0" baseline="0" dirty="0" err="1" smtClean="0">
                <a:ln>
                  <a:noFill/>
                </a:ln>
                <a:solidFill>
                  <a:srgbClr val="A31515"/>
                </a:solidFill>
                <a:effectLst/>
                <a:latin typeface="Consolas" panose="020B0609020204030204" pitchFamily="49" charset="0"/>
                <a:cs typeface="Consolas" panose="020B0609020204030204" pitchFamily="49" charset="0"/>
              </a:rPr>
              <a:t>'Bill'</a:t>
            </a:r>
            <a:r>
              <a:rPr kumimoji="0" lang="en-US" altLang="en-US" sz="2800"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a:t>
            </a:r>
            <a:r>
              <a:rPr kumimoji="0" lang="en-US" altLang="en-US" sz="2800" b="0" i="0" u="none" strike="noStrike" cap="none" normalizeH="0" baseline="0" dirty="0" err="1" smtClean="0">
                <a:ln>
                  <a:noFill/>
                </a:ln>
                <a:solidFill>
                  <a:srgbClr val="A31515"/>
                </a:solidFill>
                <a:effectLst/>
                <a:latin typeface="Consolas" panose="020B0609020204030204" pitchFamily="49" charset="0"/>
                <a:cs typeface="Consolas" panose="020B0609020204030204" pitchFamily="49" charset="0"/>
              </a:rPr>
              <a:t>'Satya</a:t>
            </a:r>
            <a:r>
              <a:rPr kumimoji="0" lang="en-US" altLang="en-US" sz="2800" b="0" i="0" u="none" strike="noStrike" cap="none" normalizeH="0" baseline="0" dirty="0" smtClean="0">
                <a:ln>
                  <a:noFill/>
                </a:ln>
                <a:solidFill>
                  <a:srgbClr val="A31515"/>
                </a:solidFill>
                <a:effectLst/>
                <a:latin typeface="Consolas" panose="020B0609020204030204" pitchFamily="49" charset="0"/>
                <a:cs typeface="Consolas" panose="020B0609020204030204" pitchFamily="49" charset="0"/>
              </a:rPr>
              <a:t>'</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a:t>
            </a:r>
          </a:p>
          <a:p>
            <a:pPr marL="0" marR="0" lvl="0" indent="0" algn="l" defTabSz="914400" rtl="0" eaLnBrk="0" fontAlgn="base" latinLnBrk="0" hangingPunct="0">
              <a:lnSpc>
                <a:spcPct val="100000"/>
              </a:lnSpc>
              <a:spcBef>
                <a:spcPct val="0"/>
              </a:spcBef>
              <a:spcAft>
                <a:spcPct val="0"/>
              </a:spcAft>
              <a:buClrTx/>
              <a:buSzTx/>
              <a:buFontTx/>
              <a:buNone/>
              <a:tabLst/>
            </a:pPr>
            <a:endParaRPr lang="en-US" altLang="en-US" sz="2800" dirty="0">
              <a:solidFill>
                <a:srgbClr val="000000"/>
              </a:solidFill>
              <a:latin typeface="Consolas" panose="020B0609020204030204" pitchFamily="49" charset="0"/>
              <a:cs typeface="Consolas" panose="020B0609020204030204" pitchFamily="49"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8000"/>
                </a:solidFill>
                <a:effectLst/>
                <a:latin typeface="Consolas" panose="020B0609020204030204" pitchFamily="49" charset="0"/>
                <a:cs typeface="Consolas" panose="020B0609020204030204" pitchFamily="49" charset="0"/>
              </a:rPr>
              <a:t>#add a new value to the end of the list</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guests.append</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a:t>
            </a:r>
            <a:r>
              <a:rPr kumimoji="0" lang="en-US" altLang="en-US" sz="2800" b="0" i="0" u="none" strike="noStrike" cap="none" normalizeH="0" baseline="0" dirty="0" smtClean="0">
                <a:ln>
                  <a:noFill/>
                </a:ln>
                <a:solidFill>
                  <a:srgbClr val="A31515"/>
                </a:solidFill>
                <a:effectLst/>
                <a:latin typeface="Consolas" panose="020B0609020204030204" pitchFamily="49" charset="0"/>
                <a:cs typeface="Consolas" panose="020B0609020204030204" pitchFamily="49" charset="0"/>
              </a:rPr>
              <a:t>'Steve'</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2800" b="0" i="0" u="none" strike="noStrike" cap="none" normalizeH="0" baseline="0" dirty="0" smtClean="0">
              <a:ln>
                <a:noFill/>
              </a:ln>
              <a:solidFill>
                <a:srgbClr val="008000"/>
              </a:solidFill>
              <a:effectLst/>
              <a:latin typeface="Consolas" panose="020B0609020204030204" pitchFamily="49" charset="0"/>
              <a:cs typeface="Consolas" panose="020B0609020204030204" pitchFamily="49"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8000"/>
                </a:solidFill>
                <a:effectLst/>
                <a:latin typeface="Consolas" panose="020B0609020204030204" pitchFamily="49" charset="0"/>
                <a:cs typeface="Consolas" panose="020B0609020204030204" pitchFamily="49" charset="0"/>
              </a:rPr>
              <a:t>#display the last value in the list</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print(guests[-1])</a:t>
            </a:r>
            <a:endParaRPr kumimoji="0" lang="en-US" altLang="en-US" sz="2800" b="0" i="0" u="none" strike="noStrike" cap="none" normalizeH="0" baseline="0" dirty="0" smtClean="0">
              <a:ln>
                <a:noFill/>
              </a:ln>
              <a:solidFill>
                <a:schemeClr val="tx1"/>
              </a:solidFill>
              <a:effectLst/>
              <a:latin typeface="Arial" panose="020B0604020202020204" pitchFamily="34" charset="0"/>
            </a:endParaRPr>
          </a:p>
        </p:txBody>
      </p:sp>
      <p:sp>
        <p:nvSpPr>
          <p:cNvPr id="2" name="Title 1"/>
          <p:cNvSpPr>
            <a:spLocks noGrp="1"/>
          </p:cNvSpPr>
          <p:nvPr>
            <p:ph type="title"/>
          </p:nvPr>
        </p:nvSpPr>
        <p:spPr/>
        <p:txBody>
          <a:bodyPr>
            <a:normAutofit/>
          </a:bodyPr>
          <a:lstStyle/>
          <a:p>
            <a:r>
              <a:rPr lang="en-CA" dirty="0" smtClean="0"/>
              <a:t>You can add a value to a list with append()</a:t>
            </a:r>
            <a:endParaRPr lang="en-US" dirty="0"/>
          </a:p>
        </p:txBody>
      </p:sp>
      <p:pic>
        <p:nvPicPr>
          <p:cNvPr id="5" name="Picture 4"/>
          <p:cNvPicPr>
            <a:picLocks noChangeAspect="1"/>
          </p:cNvPicPr>
          <p:nvPr/>
        </p:nvPicPr>
        <p:blipFill>
          <a:blip r:embed="rId2"/>
          <a:stretch>
            <a:fillRect/>
          </a:stretch>
        </p:blipFill>
        <p:spPr>
          <a:xfrm>
            <a:off x="6208764" y="4639292"/>
            <a:ext cx="6679283" cy="2574307"/>
          </a:xfrm>
          <a:prstGeom prst="rect">
            <a:avLst/>
          </a:prstGeom>
        </p:spPr>
      </p:pic>
    </p:spTree>
    <p:extLst>
      <p:ext uri="{BB962C8B-B14F-4D97-AF65-F5344CB8AC3E}">
        <p14:creationId xmlns:p14="http://schemas.microsoft.com/office/powerpoint/2010/main" val="4033950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CA" dirty="0" smtClean="0"/>
              <a:t>You can remove a value from a list with remove()</a:t>
            </a:r>
            <a:endParaRPr lang="en-US" dirty="0"/>
          </a:p>
        </p:txBody>
      </p:sp>
      <p:sp>
        <p:nvSpPr>
          <p:cNvPr id="4" name="Rectangle 1"/>
          <p:cNvSpPr>
            <a:spLocks noChangeArrowheads="1"/>
          </p:cNvSpPr>
          <p:nvPr/>
        </p:nvSpPr>
        <p:spPr bwMode="auto">
          <a:xfrm>
            <a:off x="379514" y="1354579"/>
            <a:ext cx="9451626" cy="3108543"/>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guests = [</a:t>
            </a:r>
            <a:r>
              <a:rPr kumimoji="0" lang="en-US" altLang="en-US" sz="2800" b="0" i="0" u="none" strike="noStrike" cap="none" normalizeH="0" baseline="0" dirty="0" smtClean="0">
                <a:ln>
                  <a:noFill/>
                </a:ln>
                <a:solidFill>
                  <a:srgbClr val="A31515"/>
                </a:solidFill>
                <a:effectLst/>
                <a:latin typeface="Consolas" panose="020B0609020204030204" pitchFamily="49" charset="0"/>
                <a:cs typeface="Consolas" panose="020B0609020204030204" pitchFamily="49" charset="0"/>
              </a:rPr>
              <a:t>'</a:t>
            </a:r>
            <a:r>
              <a:rPr kumimoji="0" lang="en-US" altLang="en-US" sz="2800" b="0" i="0" u="none" strike="noStrike" cap="none" normalizeH="0" baseline="0" dirty="0" err="1" smtClean="0">
                <a:ln>
                  <a:noFill/>
                </a:ln>
                <a:solidFill>
                  <a:srgbClr val="A31515"/>
                </a:solidFill>
                <a:effectLst/>
                <a:latin typeface="Consolas" panose="020B0609020204030204" pitchFamily="49" charset="0"/>
                <a:cs typeface="Consolas" panose="020B0609020204030204" pitchFamily="49" charset="0"/>
              </a:rPr>
              <a:t>Christopher'</a:t>
            </a:r>
            <a:r>
              <a:rPr kumimoji="0" lang="en-US" altLang="en-US" sz="2800"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a:t>
            </a:r>
            <a:r>
              <a:rPr kumimoji="0" lang="en-US" altLang="en-US" sz="2800" b="0" i="0" u="none" strike="noStrike" cap="none" normalizeH="0" baseline="0" dirty="0" err="1" smtClean="0">
                <a:ln>
                  <a:noFill/>
                </a:ln>
                <a:solidFill>
                  <a:srgbClr val="A31515"/>
                </a:solidFill>
                <a:effectLst/>
                <a:latin typeface="Consolas" panose="020B0609020204030204" pitchFamily="49" charset="0"/>
                <a:cs typeface="Consolas" panose="020B0609020204030204" pitchFamily="49" charset="0"/>
              </a:rPr>
              <a:t>'Susan'</a:t>
            </a:r>
            <a:r>
              <a:rPr kumimoji="0" lang="en-US" altLang="en-US" sz="2800"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a:t>
            </a:r>
            <a:r>
              <a:rPr kumimoji="0" lang="en-US" altLang="en-US" sz="2800" b="0" i="0" u="none" strike="noStrike" cap="none" normalizeH="0" baseline="0" dirty="0" err="1" smtClean="0">
                <a:ln>
                  <a:noFill/>
                </a:ln>
                <a:solidFill>
                  <a:srgbClr val="A31515"/>
                </a:solidFill>
                <a:effectLst/>
                <a:latin typeface="Consolas" panose="020B0609020204030204" pitchFamily="49" charset="0"/>
                <a:cs typeface="Consolas" panose="020B0609020204030204" pitchFamily="49" charset="0"/>
              </a:rPr>
              <a:t>'Bill'</a:t>
            </a:r>
            <a:r>
              <a:rPr kumimoji="0" lang="en-US" altLang="en-US" sz="2800"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a:t>
            </a:r>
            <a:r>
              <a:rPr kumimoji="0" lang="en-US" altLang="en-US" sz="2800" b="0" i="0" u="none" strike="noStrike" cap="none" normalizeH="0" baseline="0" dirty="0" err="1" smtClean="0">
                <a:ln>
                  <a:noFill/>
                </a:ln>
                <a:solidFill>
                  <a:srgbClr val="A31515"/>
                </a:solidFill>
                <a:effectLst/>
                <a:latin typeface="Consolas" panose="020B0609020204030204" pitchFamily="49" charset="0"/>
                <a:cs typeface="Consolas" panose="020B0609020204030204" pitchFamily="49" charset="0"/>
              </a:rPr>
              <a:t>'Satya</a:t>
            </a:r>
            <a:r>
              <a:rPr kumimoji="0" lang="en-US" altLang="en-US" sz="2800" b="0" i="0" u="none" strike="noStrike" cap="none" normalizeH="0" baseline="0" dirty="0" smtClean="0">
                <a:ln>
                  <a:noFill/>
                </a:ln>
                <a:solidFill>
                  <a:srgbClr val="A31515"/>
                </a:solidFill>
                <a:effectLst/>
                <a:latin typeface="Consolas" panose="020B0609020204030204" pitchFamily="49" charset="0"/>
                <a:cs typeface="Consolas" panose="020B0609020204030204" pitchFamily="49" charset="0"/>
              </a:rPr>
              <a:t>'</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a:t>
            </a:r>
          </a:p>
          <a:p>
            <a:pPr marL="0" marR="0" lvl="0" indent="0" algn="l" defTabSz="914400" rtl="0" eaLnBrk="0" fontAlgn="base" latinLnBrk="0" hangingPunct="0">
              <a:lnSpc>
                <a:spcPct val="100000"/>
              </a:lnSpc>
              <a:spcBef>
                <a:spcPct val="0"/>
              </a:spcBef>
              <a:spcAft>
                <a:spcPct val="0"/>
              </a:spcAft>
              <a:buClrTx/>
              <a:buSzTx/>
              <a:buFontTx/>
              <a:buNone/>
              <a:tabLst/>
            </a:pPr>
            <a:endParaRPr lang="en-US" altLang="en-US" sz="2800" dirty="0">
              <a:solidFill>
                <a:srgbClr val="000000"/>
              </a:solidFill>
              <a:latin typeface="Consolas" panose="020B0609020204030204" pitchFamily="49" charset="0"/>
              <a:cs typeface="Consolas" panose="020B0609020204030204" pitchFamily="49"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8000"/>
                </a:solidFill>
                <a:effectLst/>
                <a:latin typeface="Consolas" panose="020B0609020204030204" pitchFamily="49" charset="0"/>
                <a:cs typeface="Consolas" panose="020B0609020204030204" pitchFamily="49" charset="0"/>
              </a:rPr>
              <a:t>#add a new value to the end of the list</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guests.remove</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a:t>
            </a:r>
            <a:r>
              <a:rPr kumimoji="0" lang="en-US" altLang="en-US" sz="2800" b="0" i="0" u="none" strike="noStrike" cap="none" normalizeH="0" baseline="0" dirty="0" smtClean="0">
                <a:ln>
                  <a:noFill/>
                </a:ln>
                <a:solidFill>
                  <a:srgbClr val="A31515"/>
                </a:solidFill>
                <a:effectLst/>
                <a:latin typeface="Consolas" panose="020B0609020204030204" pitchFamily="49" charset="0"/>
                <a:cs typeface="Consolas" panose="020B0609020204030204" pitchFamily="49" charset="0"/>
              </a:rPr>
              <a:t>'Christopher'</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8000"/>
                </a:solidFill>
                <a:effectLst/>
                <a:latin typeface="Consolas" panose="020B0609020204030204" pitchFamily="49" charset="0"/>
                <a:cs typeface="Consolas" panose="020B0609020204030204" pitchFamily="49" charset="0"/>
              </a:rPr>
              <a:t>#display the last value in the list</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print(guests[0]) </a:t>
            </a:r>
            <a:endParaRPr kumimoji="0" lang="en-US" altLang="en-US" sz="2800" b="0" i="0" u="none" strike="noStrike" cap="none" normalizeH="0" baseline="0" dirty="0" smtClean="0">
              <a:ln>
                <a:noFill/>
              </a:ln>
              <a:solidFill>
                <a:schemeClr val="tx1"/>
              </a:solidFill>
              <a:effectLst/>
              <a:latin typeface="Arial" panose="020B0604020202020204" pitchFamily="34" charset="0"/>
            </a:endParaRPr>
          </a:p>
        </p:txBody>
      </p:sp>
      <p:pic>
        <p:nvPicPr>
          <p:cNvPr id="5" name="Picture 4"/>
          <p:cNvPicPr>
            <a:picLocks noChangeAspect="1"/>
          </p:cNvPicPr>
          <p:nvPr/>
        </p:nvPicPr>
        <p:blipFill>
          <a:blip r:embed="rId2"/>
          <a:stretch>
            <a:fillRect/>
          </a:stretch>
        </p:blipFill>
        <p:spPr>
          <a:xfrm>
            <a:off x="6961187" y="4572000"/>
            <a:ext cx="5397500" cy="2540000"/>
          </a:xfrm>
          <a:prstGeom prst="rect">
            <a:avLst/>
          </a:prstGeom>
        </p:spPr>
      </p:pic>
    </p:spTree>
    <p:extLst>
      <p:ext uri="{BB962C8B-B14F-4D97-AF65-F5344CB8AC3E}">
        <p14:creationId xmlns:p14="http://schemas.microsoft.com/office/powerpoint/2010/main" val="42612295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1"/>
          <p:cNvSpPr>
            <a:spLocks noChangeArrowheads="1"/>
          </p:cNvSpPr>
          <p:nvPr/>
        </p:nvSpPr>
        <p:spPr bwMode="auto">
          <a:xfrm>
            <a:off x="379514" y="1463456"/>
            <a:ext cx="9451626" cy="3108543"/>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guests = [</a:t>
            </a:r>
            <a:r>
              <a:rPr kumimoji="0" lang="en-US" altLang="en-US" sz="2800" b="0" i="0" u="none" strike="noStrike" cap="none" normalizeH="0" baseline="0" dirty="0" smtClean="0">
                <a:ln>
                  <a:noFill/>
                </a:ln>
                <a:solidFill>
                  <a:srgbClr val="A31515"/>
                </a:solidFill>
                <a:effectLst/>
                <a:latin typeface="Consolas" panose="020B0609020204030204" pitchFamily="49" charset="0"/>
                <a:cs typeface="Consolas" panose="020B0609020204030204" pitchFamily="49" charset="0"/>
              </a:rPr>
              <a:t>'</a:t>
            </a:r>
            <a:r>
              <a:rPr kumimoji="0" lang="en-US" altLang="en-US" sz="2800" b="0" i="0" u="none" strike="noStrike" cap="none" normalizeH="0" baseline="0" dirty="0" err="1" smtClean="0">
                <a:ln>
                  <a:noFill/>
                </a:ln>
                <a:solidFill>
                  <a:srgbClr val="A31515"/>
                </a:solidFill>
                <a:effectLst/>
                <a:latin typeface="Consolas" panose="020B0609020204030204" pitchFamily="49" charset="0"/>
                <a:cs typeface="Consolas" panose="020B0609020204030204" pitchFamily="49" charset="0"/>
              </a:rPr>
              <a:t>Christopher'</a:t>
            </a:r>
            <a:r>
              <a:rPr kumimoji="0" lang="en-US" altLang="en-US" sz="2800"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a:t>
            </a:r>
            <a:r>
              <a:rPr kumimoji="0" lang="en-US" altLang="en-US" sz="2800" b="0" i="0" u="none" strike="noStrike" cap="none" normalizeH="0" baseline="0" dirty="0" err="1" smtClean="0">
                <a:ln>
                  <a:noFill/>
                </a:ln>
                <a:solidFill>
                  <a:srgbClr val="A31515"/>
                </a:solidFill>
                <a:effectLst/>
                <a:latin typeface="Consolas" panose="020B0609020204030204" pitchFamily="49" charset="0"/>
                <a:cs typeface="Consolas" panose="020B0609020204030204" pitchFamily="49" charset="0"/>
              </a:rPr>
              <a:t>'Susan'</a:t>
            </a:r>
            <a:r>
              <a:rPr kumimoji="0" lang="en-US" altLang="en-US" sz="2800"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a:t>
            </a:r>
            <a:r>
              <a:rPr kumimoji="0" lang="en-US" altLang="en-US" sz="2800" b="0" i="0" u="none" strike="noStrike" cap="none" normalizeH="0" baseline="0" dirty="0" err="1" smtClean="0">
                <a:ln>
                  <a:noFill/>
                </a:ln>
                <a:solidFill>
                  <a:srgbClr val="A31515"/>
                </a:solidFill>
                <a:effectLst/>
                <a:latin typeface="Consolas" panose="020B0609020204030204" pitchFamily="49" charset="0"/>
                <a:cs typeface="Consolas" panose="020B0609020204030204" pitchFamily="49" charset="0"/>
              </a:rPr>
              <a:t>'Bill'</a:t>
            </a:r>
            <a:r>
              <a:rPr kumimoji="0" lang="en-US" altLang="en-US" sz="2800"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a:t>
            </a:r>
            <a:r>
              <a:rPr kumimoji="0" lang="en-US" altLang="en-US" sz="2800" b="0" i="0" u="none" strike="noStrike" cap="none" normalizeH="0" baseline="0" dirty="0" err="1" smtClean="0">
                <a:ln>
                  <a:noFill/>
                </a:ln>
                <a:solidFill>
                  <a:srgbClr val="A31515"/>
                </a:solidFill>
                <a:effectLst/>
                <a:latin typeface="Consolas" panose="020B0609020204030204" pitchFamily="49" charset="0"/>
                <a:cs typeface="Consolas" panose="020B0609020204030204" pitchFamily="49" charset="0"/>
              </a:rPr>
              <a:t>'Satya</a:t>
            </a:r>
            <a:r>
              <a:rPr kumimoji="0" lang="en-US" altLang="en-US" sz="2800" b="0" i="0" u="none" strike="noStrike" cap="none" normalizeH="0" baseline="0" dirty="0" smtClean="0">
                <a:ln>
                  <a:noFill/>
                </a:ln>
                <a:solidFill>
                  <a:srgbClr val="A31515"/>
                </a:solidFill>
                <a:effectLst/>
                <a:latin typeface="Consolas" panose="020B0609020204030204" pitchFamily="49" charset="0"/>
                <a:cs typeface="Consolas" panose="020B0609020204030204" pitchFamily="49" charset="0"/>
              </a:rPr>
              <a:t>'</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2800" b="0" i="0" u="none" strike="noStrike" cap="none" normalizeH="0" baseline="0" dirty="0" smtClean="0">
              <a:ln>
                <a:noFill/>
              </a:ln>
              <a:solidFill>
                <a:srgbClr val="008000"/>
              </a:solidFill>
              <a:effectLst/>
              <a:latin typeface="Consolas" panose="020B0609020204030204" pitchFamily="49" charset="0"/>
              <a:cs typeface="Consolas" panose="020B0609020204030204" pitchFamily="49"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8000"/>
                </a:solidFill>
                <a:effectLst/>
                <a:latin typeface="Consolas" panose="020B0609020204030204" pitchFamily="49" charset="0"/>
                <a:cs typeface="Consolas" panose="020B0609020204030204" pitchFamily="49" charset="0"/>
              </a:rPr>
              <a:t>#delete the first item in the list</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FF"/>
                </a:solidFill>
                <a:effectLst/>
                <a:latin typeface="Consolas" panose="020B0609020204030204" pitchFamily="49" charset="0"/>
                <a:cs typeface="Consolas" panose="020B0609020204030204" pitchFamily="49" charset="0"/>
              </a:rPr>
              <a:t>del</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guests[0] </a:t>
            </a:r>
          </a:p>
          <a:p>
            <a:pPr marL="0" marR="0" lvl="0" indent="0" algn="l" defTabSz="914400" rtl="0" eaLnBrk="0" fontAlgn="base" latinLnBrk="0" hangingPunct="0">
              <a:lnSpc>
                <a:spcPct val="100000"/>
              </a:lnSpc>
              <a:spcBef>
                <a:spcPct val="0"/>
              </a:spcBef>
              <a:spcAft>
                <a:spcPct val="0"/>
              </a:spcAft>
              <a:buClrTx/>
              <a:buSzTx/>
              <a:buFontTx/>
              <a:buNone/>
              <a:tabLst/>
            </a:pPr>
            <a:endParaRPr lang="en-US" altLang="en-US" sz="2800" dirty="0">
              <a:solidFill>
                <a:srgbClr val="000000"/>
              </a:solidFill>
              <a:latin typeface="Consolas" panose="020B0609020204030204" pitchFamily="49" charset="0"/>
              <a:cs typeface="Consolas" panose="020B0609020204030204" pitchFamily="49"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8000"/>
                </a:solidFill>
                <a:effectLst/>
                <a:latin typeface="Consolas" panose="020B0609020204030204" pitchFamily="49" charset="0"/>
                <a:cs typeface="Consolas" panose="020B0609020204030204" pitchFamily="49" charset="0"/>
              </a:rPr>
              <a:t>#print the first item in the list</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print(guests[0])</a:t>
            </a:r>
            <a:endParaRPr kumimoji="0" lang="en-US" altLang="en-US" sz="2800" b="0" i="0" u="none" strike="noStrike" cap="none" normalizeH="0" baseline="0" dirty="0" smtClean="0">
              <a:ln>
                <a:noFill/>
              </a:ln>
              <a:solidFill>
                <a:schemeClr val="tx1"/>
              </a:solidFill>
              <a:effectLst/>
              <a:latin typeface="Arial" panose="020B0604020202020204" pitchFamily="34" charset="0"/>
            </a:endParaRPr>
          </a:p>
        </p:txBody>
      </p:sp>
      <p:sp>
        <p:nvSpPr>
          <p:cNvPr id="2" name="Title 1"/>
          <p:cNvSpPr>
            <a:spLocks noGrp="1"/>
          </p:cNvSpPr>
          <p:nvPr>
            <p:ph type="title"/>
          </p:nvPr>
        </p:nvSpPr>
        <p:spPr/>
        <p:txBody>
          <a:bodyPr>
            <a:normAutofit fontScale="90000"/>
          </a:bodyPr>
          <a:lstStyle/>
          <a:p>
            <a:r>
              <a:rPr lang="en-CA" dirty="0" smtClean="0"/>
              <a:t>You can use the del command to delete an entry</a:t>
            </a:r>
            <a:endParaRPr lang="en-US" dirty="0"/>
          </a:p>
        </p:txBody>
      </p:sp>
      <p:pic>
        <p:nvPicPr>
          <p:cNvPr id="5" name="Picture 4"/>
          <p:cNvPicPr>
            <a:picLocks noChangeAspect="1"/>
          </p:cNvPicPr>
          <p:nvPr/>
        </p:nvPicPr>
        <p:blipFill>
          <a:blip r:embed="rId2"/>
          <a:stretch>
            <a:fillRect/>
          </a:stretch>
        </p:blipFill>
        <p:spPr>
          <a:xfrm>
            <a:off x="6961187" y="4572000"/>
            <a:ext cx="5397500" cy="2540000"/>
          </a:xfrm>
          <a:prstGeom prst="rect">
            <a:avLst/>
          </a:prstGeom>
        </p:spPr>
      </p:pic>
    </p:spTree>
    <p:extLst>
      <p:ext uri="{BB962C8B-B14F-4D97-AF65-F5344CB8AC3E}">
        <p14:creationId xmlns:p14="http://schemas.microsoft.com/office/powerpoint/2010/main" val="27633627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CA" dirty="0" smtClean="0"/>
              <a:t>Modifying list contents</a:t>
            </a:r>
            <a:endParaRPr lang="en-US" dirty="0"/>
          </a:p>
        </p:txBody>
      </p:sp>
    </p:spTree>
    <p:extLst>
      <p:ext uri="{BB962C8B-B14F-4D97-AF65-F5344CB8AC3E}">
        <p14:creationId xmlns:p14="http://schemas.microsoft.com/office/powerpoint/2010/main" val="246582636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ubtitle 4"/>
          <p:cNvSpPr>
            <a:spLocks noGrp="1"/>
          </p:cNvSpPr>
          <p:nvPr>
            <p:ph type="subTitle" idx="1"/>
          </p:nvPr>
        </p:nvSpPr>
        <p:spPr/>
        <p:txBody>
          <a:bodyPr/>
          <a:lstStyle/>
          <a:p>
            <a:endParaRPr lang="en-US"/>
          </a:p>
        </p:txBody>
      </p:sp>
      <p:sp>
        <p:nvSpPr>
          <p:cNvPr id="4" name="Title 3"/>
          <p:cNvSpPr>
            <a:spLocks noGrp="1"/>
          </p:cNvSpPr>
          <p:nvPr>
            <p:ph type="ctrTitle"/>
          </p:nvPr>
        </p:nvSpPr>
        <p:spPr>
          <a:xfrm>
            <a:off x="193271" y="3362632"/>
            <a:ext cx="8579886" cy="1656316"/>
          </a:xfrm>
        </p:spPr>
        <p:txBody>
          <a:bodyPr/>
          <a:lstStyle/>
          <a:p>
            <a:r>
              <a:rPr lang="en-US" dirty="0" smtClean="0"/>
              <a:t>Finding values</a:t>
            </a:r>
            <a:endParaRPr lang="en-US" dirty="0"/>
          </a:p>
        </p:txBody>
      </p:sp>
    </p:spTree>
    <p:extLst>
      <p:ext uri="{BB962C8B-B14F-4D97-AF65-F5344CB8AC3E}">
        <p14:creationId xmlns:p14="http://schemas.microsoft.com/office/powerpoint/2010/main" val="192731799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r>
              <a:rPr lang="en-CA" dirty="0" smtClean="0"/>
              <a:t>The index() function will search the list and return the index of the position where the value was found</a:t>
            </a:r>
            <a:endParaRPr lang="en-US" dirty="0"/>
          </a:p>
        </p:txBody>
      </p:sp>
      <p:sp>
        <p:nvSpPr>
          <p:cNvPr id="6" name="Rectangle 1"/>
          <p:cNvSpPr>
            <a:spLocks noGrp="1" noChangeArrowheads="1"/>
          </p:cNvSpPr>
          <p:nvPr>
            <p:ph sz="quarter" idx="10"/>
          </p:nvPr>
        </p:nvSpPr>
        <p:spPr bwMode="auto">
          <a:xfrm>
            <a:off x="379514" y="1957537"/>
            <a:ext cx="9451626" cy="2246769"/>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guests = [</a:t>
            </a:r>
            <a:r>
              <a:rPr kumimoji="0" lang="en-US" altLang="en-US" sz="2800" b="0" i="0" u="none" strike="noStrike" cap="none" normalizeH="0" baseline="0" dirty="0" smtClean="0">
                <a:ln>
                  <a:noFill/>
                </a:ln>
                <a:solidFill>
                  <a:srgbClr val="A31515"/>
                </a:solidFill>
                <a:effectLst/>
                <a:latin typeface="Consolas" panose="020B0609020204030204" pitchFamily="49" charset="0"/>
                <a:cs typeface="Consolas" panose="020B0609020204030204" pitchFamily="49" charset="0"/>
              </a:rPr>
              <a:t>'</a:t>
            </a:r>
            <a:r>
              <a:rPr kumimoji="0" lang="en-US" altLang="en-US" sz="2800" b="0" i="0" u="none" strike="noStrike" cap="none" normalizeH="0" baseline="0" dirty="0" err="1" smtClean="0">
                <a:ln>
                  <a:noFill/>
                </a:ln>
                <a:solidFill>
                  <a:srgbClr val="A31515"/>
                </a:solidFill>
                <a:effectLst/>
                <a:latin typeface="Consolas" panose="020B0609020204030204" pitchFamily="49" charset="0"/>
                <a:cs typeface="Consolas" panose="020B0609020204030204" pitchFamily="49" charset="0"/>
              </a:rPr>
              <a:t>Christopher'</a:t>
            </a:r>
            <a:r>
              <a:rPr kumimoji="0" lang="en-US" altLang="en-US" sz="2800"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a:t>
            </a:r>
            <a:r>
              <a:rPr kumimoji="0" lang="en-US" altLang="en-US" sz="2800" b="0" i="0" u="none" strike="noStrike" cap="none" normalizeH="0" baseline="0" dirty="0" err="1" smtClean="0">
                <a:ln>
                  <a:noFill/>
                </a:ln>
                <a:solidFill>
                  <a:srgbClr val="A31515"/>
                </a:solidFill>
                <a:effectLst/>
                <a:latin typeface="Consolas" panose="020B0609020204030204" pitchFamily="49" charset="0"/>
                <a:cs typeface="Consolas" panose="020B0609020204030204" pitchFamily="49" charset="0"/>
              </a:rPr>
              <a:t>'Susan'</a:t>
            </a:r>
            <a:r>
              <a:rPr kumimoji="0" lang="en-US" altLang="en-US" sz="2800"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a:t>
            </a:r>
            <a:r>
              <a:rPr kumimoji="0" lang="en-US" altLang="en-US" sz="2800" b="0" i="0" u="none" strike="noStrike" cap="none" normalizeH="0" baseline="0" dirty="0" err="1" smtClean="0">
                <a:ln>
                  <a:noFill/>
                </a:ln>
                <a:solidFill>
                  <a:srgbClr val="A31515"/>
                </a:solidFill>
                <a:effectLst/>
                <a:latin typeface="Consolas" panose="020B0609020204030204" pitchFamily="49" charset="0"/>
                <a:cs typeface="Consolas" panose="020B0609020204030204" pitchFamily="49" charset="0"/>
              </a:rPr>
              <a:t>'Bill'</a:t>
            </a:r>
            <a:r>
              <a:rPr kumimoji="0" lang="en-US" altLang="en-US" sz="2800"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a:t>
            </a:r>
            <a:r>
              <a:rPr kumimoji="0" lang="en-US" altLang="en-US" sz="2800" b="0" i="0" u="none" strike="noStrike" cap="none" normalizeH="0" baseline="0" dirty="0" err="1" smtClean="0">
                <a:ln>
                  <a:noFill/>
                </a:ln>
                <a:solidFill>
                  <a:srgbClr val="A31515"/>
                </a:solidFill>
                <a:effectLst/>
                <a:latin typeface="Consolas" panose="020B0609020204030204" pitchFamily="49" charset="0"/>
                <a:cs typeface="Consolas" panose="020B0609020204030204" pitchFamily="49" charset="0"/>
              </a:rPr>
              <a:t>'Satya</a:t>
            </a:r>
            <a:r>
              <a:rPr kumimoji="0" lang="en-US" altLang="en-US" sz="2800" b="0" i="0" u="none" strike="noStrike" cap="none" normalizeH="0" baseline="0" dirty="0" smtClean="0">
                <a:ln>
                  <a:noFill/>
                </a:ln>
                <a:solidFill>
                  <a:srgbClr val="A31515"/>
                </a:solidFill>
                <a:effectLst/>
                <a:latin typeface="Consolas" panose="020B0609020204030204" pitchFamily="49" charset="0"/>
                <a:cs typeface="Consolas" panose="020B0609020204030204" pitchFamily="49" charset="0"/>
              </a:rPr>
              <a:t>'</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a:t>
            </a:r>
          </a:p>
          <a:p>
            <a:pPr marL="0" marR="0" lvl="0" indent="0" algn="l" defTabSz="914400" rtl="0" eaLnBrk="0" fontAlgn="base" latinLnBrk="0" hangingPunct="0">
              <a:lnSpc>
                <a:spcPct val="100000"/>
              </a:lnSpc>
              <a:spcBef>
                <a:spcPct val="0"/>
              </a:spcBef>
              <a:spcAft>
                <a:spcPct val="0"/>
              </a:spcAft>
              <a:buClrTx/>
              <a:buSzTx/>
              <a:buFontTx/>
              <a:buNone/>
              <a:tabLst/>
            </a:pPr>
            <a:endParaRPr lang="en-US" altLang="en-US" sz="2800" dirty="0">
              <a:solidFill>
                <a:srgbClr val="000000"/>
              </a:solidFill>
              <a:latin typeface="Consolas" panose="020B0609020204030204" pitchFamily="49" charset="0"/>
              <a:cs typeface="Consolas" panose="020B0609020204030204" pitchFamily="49"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8000"/>
                </a:solidFill>
                <a:effectLst/>
                <a:latin typeface="Consolas" panose="020B0609020204030204" pitchFamily="49" charset="0"/>
                <a:cs typeface="Consolas" panose="020B0609020204030204" pitchFamily="49" charset="0"/>
              </a:rPr>
              <a:t>#this will return the index in the list</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8000"/>
                </a:solidFill>
                <a:effectLst/>
                <a:latin typeface="Consolas" panose="020B0609020204030204" pitchFamily="49" charset="0"/>
                <a:cs typeface="Consolas" panose="020B0609020204030204" pitchFamily="49" charset="0"/>
              </a:rPr>
              <a:t>#where the name Bill is found</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print(</a:t>
            </a:r>
            <a:r>
              <a:rPr kumimoji="0" lang="en-US" altLang="en-US" sz="2800"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guests.index</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a:t>
            </a:r>
            <a:r>
              <a:rPr kumimoji="0" lang="en-US" altLang="en-US" sz="2800" b="0" i="0" u="none" strike="noStrike" cap="none" normalizeH="0" baseline="0" dirty="0" smtClean="0">
                <a:ln>
                  <a:noFill/>
                </a:ln>
                <a:solidFill>
                  <a:srgbClr val="A31515"/>
                </a:solidFill>
                <a:effectLst/>
                <a:latin typeface="Consolas" panose="020B0609020204030204" pitchFamily="49" charset="0"/>
                <a:cs typeface="Consolas" panose="020B0609020204030204" pitchFamily="49" charset="0"/>
              </a:rPr>
              <a:t>'Bill'</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a:t>
            </a:r>
            <a:endParaRPr kumimoji="0" lang="en-US" altLang="en-US" sz="2800" b="0" i="0" u="none" strike="noStrike" cap="none" normalizeH="0" baseline="0" dirty="0" smtClean="0">
              <a:ln>
                <a:noFill/>
              </a:ln>
              <a:solidFill>
                <a:schemeClr val="tx1"/>
              </a:solidFill>
              <a:effectLst/>
              <a:latin typeface="Arial" panose="020B0604020202020204" pitchFamily="34" charset="0"/>
            </a:endParaRPr>
          </a:p>
        </p:txBody>
      </p:sp>
      <p:pic>
        <p:nvPicPr>
          <p:cNvPr id="7" name="Picture 6"/>
          <p:cNvPicPr>
            <a:picLocks noChangeAspect="1"/>
          </p:cNvPicPr>
          <p:nvPr/>
        </p:nvPicPr>
        <p:blipFill>
          <a:blip r:embed="rId2"/>
          <a:stretch>
            <a:fillRect/>
          </a:stretch>
        </p:blipFill>
        <p:spPr>
          <a:xfrm>
            <a:off x="6413501" y="4293478"/>
            <a:ext cx="5778500" cy="2564522"/>
          </a:xfrm>
          <a:prstGeom prst="rect">
            <a:avLst/>
          </a:prstGeom>
        </p:spPr>
      </p:pic>
    </p:spTree>
    <p:extLst>
      <p:ext uri="{BB962C8B-B14F-4D97-AF65-F5344CB8AC3E}">
        <p14:creationId xmlns:p14="http://schemas.microsoft.com/office/powerpoint/2010/main" val="40328194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CA" dirty="0" smtClean="0"/>
              <a:t>Searching a list</a:t>
            </a:r>
            <a:endParaRPr lang="en-US" dirty="0"/>
          </a:p>
        </p:txBody>
      </p:sp>
    </p:spTree>
    <p:extLst>
      <p:ext uri="{BB962C8B-B14F-4D97-AF65-F5344CB8AC3E}">
        <p14:creationId xmlns:p14="http://schemas.microsoft.com/office/powerpoint/2010/main" val="220526045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r>
              <a:rPr lang="en-CA" dirty="0" smtClean="0"/>
              <a:t>What do you think will happen if we search for a value that doesn’t exist in the list?</a:t>
            </a:r>
            <a:endParaRPr lang="en-US" dirty="0"/>
          </a:p>
        </p:txBody>
      </p:sp>
      <p:sp>
        <p:nvSpPr>
          <p:cNvPr id="6" name="Rectangle 1"/>
          <p:cNvSpPr>
            <a:spLocks noGrp="1" noChangeArrowheads="1"/>
          </p:cNvSpPr>
          <p:nvPr>
            <p:ph sz="quarter" idx="10"/>
          </p:nvPr>
        </p:nvSpPr>
        <p:spPr bwMode="auto">
          <a:xfrm>
            <a:off x="379514" y="1957537"/>
            <a:ext cx="9451626" cy="2246769"/>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guests = [</a:t>
            </a:r>
            <a:r>
              <a:rPr kumimoji="0" lang="en-US" altLang="en-US" sz="2800" b="0" i="0" u="none" strike="noStrike" cap="none" normalizeH="0" baseline="0" dirty="0" smtClean="0">
                <a:ln>
                  <a:noFill/>
                </a:ln>
                <a:solidFill>
                  <a:srgbClr val="A31515"/>
                </a:solidFill>
                <a:effectLst/>
                <a:latin typeface="Consolas" panose="020B0609020204030204" pitchFamily="49" charset="0"/>
                <a:cs typeface="Consolas" panose="020B0609020204030204" pitchFamily="49" charset="0"/>
              </a:rPr>
              <a:t>'</a:t>
            </a:r>
            <a:r>
              <a:rPr kumimoji="0" lang="en-US" altLang="en-US" sz="2800" b="0" i="0" u="none" strike="noStrike" cap="none" normalizeH="0" baseline="0" dirty="0" err="1" smtClean="0">
                <a:ln>
                  <a:noFill/>
                </a:ln>
                <a:solidFill>
                  <a:srgbClr val="A31515"/>
                </a:solidFill>
                <a:effectLst/>
                <a:latin typeface="Consolas" panose="020B0609020204030204" pitchFamily="49" charset="0"/>
                <a:cs typeface="Consolas" panose="020B0609020204030204" pitchFamily="49" charset="0"/>
              </a:rPr>
              <a:t>Christopher'</a:t>
            </a:r>
            <a:r>
              <a:rPr kumimoji="0" lang="en-US" altLang="en-US" sz="2800"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a:t>
            </a:r>
            <a:r>
              <a:rPr kumimoji="0" lang="en-US" altLang="en-US" sz="2800" b="0" i="0" u="none" strike="noStrike" cap="none" normalizeH="0" baseline="0" dirty="0" err="1" smtClean="0">
                <a:ln>
                  <a:noFill/>
                </a:ln>
                <a:solidFill>
                  <a:srgbClr val="A31515"/>
                </a:solidFill>
                <a:effectLst/>
                <a:latin typeface="Consolas" panose="020B0609020204030204" pitchFamily="49" charset="0"/>
                <a:cs typeface="Consolas" panose="020B0609020204030204" pitchFamily="49" charset="0"/>
              </a:rPr>
              <a:t>'Susan'</a:t>
            </a:r>
            <a:r>
              <a:rPr kumimoji="0" lang="en-US" altLang="en-US" sz="2800"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a:t>
            </a:r>
            <a:r>
              <a:rPr kumimoji="0" lang="en-US" altLang="en-US" sz="2800" b="0" i="0" u="none" strike="noStrike" cap="none" normalizeH="0" baseline="0" dirty="0" err="1" smtClean="0">
                <a:ln>
                  <a:noFill/>
                </a:ln>
                <a:solidFill>
                  <a:srgbClr val="A31515"/>
                </a:solidFill>
                <a:effectLst/>
                <a:latin typeface="Consolas" panose="020B0609020204030204" pitchFamily="49" charset="0"/>
                <a:cs typeface="Consolas" panose="020B0609020204030204" pitchFamily="49" charset="0"/>
              </a:rPr>
              <a:t>'Bill'</a:t>
            </a:r>
            <a:r>
              <a:rPr kumimoji="0" lang="en-US" altLang="en-US" sz="2800"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a:t>
            </a:r>
            <a:r>
              <a:rPr kumimoji="0" lang="en-US" altLang="en-US" sz="2800" b="0" i="0" u="none" strike="noStrike" cap="none" normalizeH="0" baseline="0" dirty="0" err="1" smtClean="0">
                <a:ln>
                  <a:noFill/>
                </a:ln>
                <a:solidFill>
                  <a:srgbClr val="A31515"/>
                </a:solidFill>
                <a:effectLst/>
                <a:latin typeface="Consolas" panose="020B0609020204030204" pitchFamily="49" charset="0"/>
                <a:cs typeface="Consolas" panose="020B0609020204030204" pitchFamily="49" charset="0"/>
              </a:rPr>
              <a:t>'Satya</a:t>
            </a:r>
            <a:r>
              <a:rPr kumimoji="0" lang="en-US" altLang="en-US" sz="2800" b="0" i="0" u="none" strike="noStrike" cap="none" normalizeH="0" baseline="0" dirty="0" smtClean="0">
                <a:ln>
                  <a:noFill/>
                </a:ln>
                <a:solidFill>
                  <a:srgbClr val="A31515"/>
                </a:solidFill>
                <a:effectLst/>
                <a:latin typeface="Consolas" panose="020B0609020204030204" pitchFamily="49" charset="0"/>
                <a:cs typeface="Consolas" panose="020B0609020204030204" pitchFamily="49" charset="0"/>
              </a:rPr>
              <a:t>'</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a:t>
            </a:r>
          </a:p>
          <a:p>
            <a:pPr marL="0" marR="0" lvl="0" indent="0" algn="l" defTabSz="914400" rtl="0" eaLnBrk="0" fontAlgn="base" latinLnBrk="0" hangingPunct="0">
              <a:lnSpc>
                <a:spcPct val="100000"/>
              </a:lnSpc>
              <a:spcBef>
                <a:spcPct val="0"/>
              </a:spcBef>
              <a:spcAft>
                <a:spcPct val="0"/>
              </a:spcAft>
              <a:buClrTx/>
              <a:buSzTx/>
              <a:buFontTx/>
              <a:buNone/>
              <a:tabLst/>
            </a:pPr>
            <a:endParaRPr lang="en-US" altLang="en-US" sz="2800" dirty="0">
              <a:solidFill>
                <a:srgbClr val="000000"/>
              </a:solidFill>
              <a:latin typeface="Consolas" panose="020B0609020204030204" pitchFamily="49" charset="0"/>
              <a:cs typeface="Consolas" panose="020B0609020204030204" pitchFamily="49"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8000"/>
                </a:solidFill>
                <a:effectLst/>
                <a:latin typeface="Consolas" panose="020B0609020204030204" pitchFamily="49" charset="0"/>
                <a:cs typeface="Consolas" panose="020B0609020204030204" pitchFamily="49" charset="0"/>
              </a:rPr>
              <a:t>#this will return the index in the list</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8000"/>
                </a:solidFill>
                <a:effectLst/>
                <a:latin typeface="Consolas" panose="020B0609020204030204" pitchFamily="49" charset="0"/>
                <a:cs typeface="Consolas" panose="020B0609020204030204" pitchFamily="49" charset="0"/>
              </a:rPr>
              <a:t>#where the name Steve is found</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print(</a:t>
            </a:r>
            <a:r>
              <a:rPr kumimoji="0" lang="en-US" altLang="en-US" sz="2800"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guests.index</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a:t>
            </a:r>
            <a:r>
              <a:rPr kumimoji="0" lang="en-US" altLang="en-US" sz="2800" b="0" i="0" u="none" strike="noStrike" cap="none" normalizeH="0" baseline="0" dirty="0" smtClean="0">
                <a:ln>
                  <a:noFill/>
                </a:ln>
                <a:solidFill>
                  <a:srgbClr val="A31515"/>
                </a:solidFill>
                <a:effectLst/>
                <a:latin typeface="Consolas" panose="020B0609020204030204" pitchFamily="49" charset="0"/>
                <a:cs typeface="Consolas" panose="020B0609020204030204" pitchFamily="49" charset="0"/>
              </a:rPr>
              <a:t>'Steve'</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a:t>
            </a:r>
            <a:endParaRPr kumimoji="0" lang="en-US" altLang="en-US" sz="2800" b="0" i="0" u="none" strike="noStrike" cap="none" normalizeH="0" baseline="0" dirty="0" smtClean="0">
              <a:ln>
                <a:noFill/>
              </a:ln>
              <a:solidFill>
                <a:schemeClr val="tx1"/>
              </a:solidFill>
              <a:effectLst/>
              <a:latin typeface="Arial" panose="020B0604020202020204" pitchFamily="34" charset="0"/>
            </a:endParaRPr>
          </a:p>
        </p:txBody>
      </p:sp>
      <p:sp>
        <p:nvSpPr>
          <p:cNvPr id="2" name="TextBox 1"/>
          <p:cNvSpPr txBox="1"/>
          <p:nvPr/>
        </p:nvSpPr>
        <p:spPr>
          <a:xfrm>
            <a:off x="379514" y="4546809"/>
            <a:ext cx="8961941" cy="1384995"/>
          </a:xfrm>
          <a:prstGeom prst="rect">
            <a:avLst/>
          </a:prstGeom>
          <a:noFill/>
        </p:spPr>
        <p:txBody>
          <a:bodyPr wrap="none" rtlCol="0">
            <a:spAutoFit/>
          </a:bodyPr>
          <a:lstStyle/>
          <a:p>
            <a:r>
              <a:rPr lang="en-CA" sz="2800" dirty="0" smtClean="0">
                <a:latin typeface="Segoe UI Light" panose="020B0502040204020203" pitchFamily="34" charset="0"/>
                <a:cs typeface="Segoe UI Light" panose="020B0502040204020203" pitchFamily="34" charset="0"/>
              </a:rPr>
              <a:t>The code crashes! </a:t>
            </a:r>
          </a:p>
          <a:p>
            <a:r>
              <a:rPr lang="en-CA" sz="2800" dirty="0" smtClean="0">
                <a:latin typeface="Segoe UI Light" panose="020B0502040204020203" pitchFamily="34" charset="0"/>
                <a:cs typeface="Segoe UI Light" panose="020B0502040204020203" pitchFamily="34" charset="0"/>
              </a:rPr>
              <a:t>We need to add error handling </a:t>
            </a:r>
          </a:p>
          <a:p>
            <a:r>
              <a:rPr lang="en-CA" sz="2800" dirty="0" smtClean="0">
                <a:latin typeface="Segoe UI Light" panose="020B0502040204020203" pitchFamily="34" charset="0"/>
                <a:cs typeface="Segoe UI Light" panose="020B0502040204020203" pitchFamily="34" charset="0"/>
              </a:rPr>
              <a:t>Or find another way to go through the list and find a value</a:t>
            </a:r>
            <a:endParaRPr lang="en-US" sz="2800" dirty="0">
              <a:latin typeface="Segoe UI Light" panose="020B0502040204020203" pitchFamily="34" charset="0"/>
              <a:cs typeface="Segoe UI Light" panose="020B0502040204020203" pitchFamily="34" charset="0"/>
            </a:endParaRPr>
          </a:p>
        </p:txBody>
      </p:sp>
    </p:spTree>
    <p:extLst>
      <p:ext uri="{BB962C8B-B14F-4D97-AF65-F5344CB8AC3E}">
        <p14:creationId xmlns:p14="http://schemas.microsoft.com/office/powerpoint/2010/main" val="4338763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CA" dirty="0" smtClean="0"/>
              <a:t>Sometimes you have to remember lists of values</a:t>
            </a:r>
            <a:endParaRPr lang="en-US" dirty="0"/>
          </a:p>
        </p:txBody>
      </p:sp>
      <p:sp>
        <p:nvSpPr>
          <p:cNvPr id="5" name="Content Placeholder 4"/>
          <p:cNvSpPr>
            <a:spLocks noGrp="1"/>
          </p:cNvSpPr>
          <p:nvPr>
            <p:ph sz="quarter" idx="10"/>
          </p:nvPr>
        </p:nvSpPr>
        <p:spPr/>
        <p:txBody>
          <a:bodyPr/>
          <a:lstStyle/>
          <a:p>
            <a:r>
              <a:rPr lang="en-CA" dirty="0" smtClean="0"/>
              <a:t>I want to remember the names of everyone coming to a party</a:t>
            </a:r>
          </a:p>
          <a:p>
            <a:r>
              <a:rPr lang="en-CA" dirty="0" smtClean="0"/>
              <a:t>I want to remember the scores I got in all my courses</a:t>
            </a:r>
          </a:p>
          <a:p>
            <a:r>
              <a:rPr lang="en-CA" dirty="0" smtClean="0"/>
              <a:t>I want to remember the directions to get to my doctor appointment</a:t>
            </a:r>
            <a:endParaRPr lang="en-US" dirty="0"/>
          </a:p>
        </p:txBody>
      </p:sp>
    </p:spTree>
    <p:extLst>
      <p:ext uri="{BB962C8B-B14F-4D97-AF65-F5344CB8AC3E}">
        <p14:creationId xmlns:p14="http://schemas.microsoft.com/office/powerpoint/2010/main" val="36316228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ubtitle 4"/>
          <p:cNvSpPr>
            <a:spLocks noGrp="1"/>
          </p:cNvSpPr>
          <p:nvPr>
            <p:ph type="subTitle" idx="1"/>
          </p:nvPr>
        </p:nvSpPr>
        <p:spPr/>
        <p:txBody>
          <a:bodyPr/>
          <a:lstStyle/>
          <a:p>
            <a:endParaRPr lang="en-US"/>
          </a:p>
        </p:txBody>
      </p:sp>
      <p:sp>
        <p:nvSpPr>
          <p:cNvPr id="4" name="Title 3"/>
          <p:cNvSpPr>
            <a:spLocks noGrp="1"/>
          </p:cNvSpPr>
          <p:nvPr>
            <p:ph type="ctrTitle"/>
          </p:nvPr>
        </p:nvSpPr>
        <p:spPr>
          <a:xfrm>
            <a:off x="193271" y="3362632"/>
            <a:ext cx="8579886" cy="1656316"/>
          </a:xfrm>
        </p:spPr>
        <p:txBody>
          <a:bodyPr/>
          <a:lstStyle/>
          <a:p>
            <a:r>
              <a:rPr lang="en-US" smtClean="0"/>
              <a:t>Displaying </a:t>
            </a:r>
            <a:r>
              <a:rPr lang="en-US" smtClean="0"/>
              <a:t>values</a:t>
            </a:r>
            <a:endParaRPr lang="en-US" dirty="0"/>
          </a:p>
        </p:txBody>
      </p:sp>
    </p:spTree>
    <p:extLst>
      <p:ext uri="{BB962C8B-B14F-4D97-AF65-F5344CB8AC3E}">
        <p14:creationId xmlns:p14="http://schemas.microsoft.com/office/powerpoint/2010/main" val="138605191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CA" dirty="0" smtClean="0"/>
              <a:t>Use a loop!</a:t>
            </a:r>
            <a:endParaRPr lang="en-US" dirty="0"/>
          </a:p>
        </p:txBody>
      </p:sp>
      <p:sp>
        <p:nvSpPr>
          <p:cNvPr id="6" name="Rectangle 1"/>
          <p:cNvSpPr>
            <a:spLocks noGrp="1" noChangeArrowheads="1"/>
          </p:cNvSpPr>
          <p:nvPr>
            <p:ph sz="quarter" idx="10"/>
          </p:nvPr>
        </p:nvSpPr>
        <p:spPr bwMode="auto">
          <a:xfrm>
            <a:off x="379514" y="1679963"/>
            <a:ext cx="9648795" cy="3970318"/>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guests = [</a:t>
            </a:r>
            <a:r>
              <a:rPr kumimoji="0" lang="en-US" altLang="en-US" sz="2800" b="0" i="0" u="none" strike="noStrike" cap="none" normalizeH="0" baseline="0" dirty="0" smtClean="0">
                <a:ln>
                  <a:noFill/>
                </a:ln>
                <a:solidFill>
                  <a:srgbClr val="A31515"/>
                </a:solidFill>
                <a:effectLst/>
                <a:latin typeface="Consolas" panose="020B0609020204030204" pitchFamily="49" charset="0"/>
                <a:cs typeface="Consolas" panose="020B0609020204030204" pitchFamily="49" charset="0"/>
              </a:rPr>
              <a:t>'</a:t>
            </a:r>
            <a:r>
              <a:rPr kumimoji="0" lang="en-US" altLang="en-US" sz="2800" b="0" i="0" u="none" strike="noStrike" cap="none" normalizeH="0" baseline="0" dirty="0" err="1" smtClean="0">
                <a:ln>
                  <a:noFill/>
                </a:ln>
                <a:solidFill>
                  <a:srgbClr val="A31515"/>
                </a:solidFill>
                <a:effectLst/>
                <a:latin typeface="Consolas" panose="020B0609020204030204" pitchFamily="49" charset="0"/>
                <a:cs typeface="Consolas" panose="020B0609020204030204" pitchFamily="49" charset="0"/>
              </a:rPr>
              <a:t>Christopher'</a:t>
            </a:r>
            <a:r>
              <a:rPr kumimoji="0" lang="en-US" altLang="en-US" sz="2800"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a:t>
            </a:r>
            <a:r>
              <a:rPr kumimoji="0" lang="en-US" altLang="en-US" sz="2800" b="0" i="0" u="none" strike="noStrike" cap="none" normalizeH="0" baseline="0" dirty="0" err="1" smtClean="0">
                <a:ln>
                  <a:noFill/>
                </a:ln>
                <a:solidFill>
                  <a:srgbClr val="A31515"/>
                </a:solidFill>
                <a:effectLst/>
                <a:latin typeface="Consolas" panose="020B0609020204030204" pitchFamily="49" charset="0"/>
                <a:cs typeface="Consolas" panose="020B0609020204030204" pitchFamily="49" charset="0"/>
              </a:rPr>
              <a:t>'Susan'</a:t>
            </a:r>
            <a:r>
              <a:rPr kumimoji="0" lang="en-US" altLang="en-US" sz="2800"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a:t>
            </a:r>
            <a:r>
              <a:rPr kumimoji="0" lang="en-US" altLang="en-US" sz="2800" b="0" i="0" u="none" strike="noStrike" cap="none" normalizeH="0" baseline="0" dirty="0" err="1" smtClean="0">
                <a:ln>
                  <a:noFill/>
                </a:ln>
                <a:solidFill>
                  <a:srgbClr val="A31515"/>
                </a:solidFill>
                <a:effectLst/>
                <a:latin typeface="Consolas" panose="020B0609020204030204" pitchFamily="49" charset="0"/>
                <a:cs typeface="Consolas" panose="020B0609020204030204" pitchFamily="49" charset="0"/>
              </a:rPr>
              <a:t>'Bill'</a:t>
            </a:r>
            <a:r>
              <a:rPr kumimoji="0" lang="en-US" altLang="en-US" sz="2800"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a:t>
            </a:r>
            <a:r>
              <a:rPr kumimoji="0" lang="en-US" altLang="en-US" sz="2800" b="0" i="0" u="none" strike="noStrike" cap="none" normalizeH="0" baseline="0" dirty="0" err="1" smtClean="0">
                <a:ln>
                  <a:noFill/>
                </a:ln>
                <a:solidFill>
                  <a:srgbClr val="A31515"/>
                </a:solidFill>
                <a:effectLst/>
                <a:latin typeface="Consolas" panose="020B0609020204030204" pitchFamily="49" charset="0"/>
                <a:cs typeface="Consolas" panose="020B0609020204030204" pitchFamily="49" charset="0"/>
              </a:rPr>
              <a:t>'Satya</a:t>
            </a:r>
            <a:r>
              <a:rPr kumimoji="0" lang="en-US" altLang="en-US" sz="2800" b="0" i="0" u="none" strike="noStrike" cap="none" normalizeH="0" baseline="0" dirty="0" smtClean="0">
                <a:ln>
                  <a:noFill/>
                </a:ln>
                <a:solidFill>
                  <a:srgbClr val="A31515"/>
                </a:solidFill>
                <a:effectLst/>
                <a:latin typeface="Consolas" panose="020B0609020204030204" pitchFamily="49" charset="0"/>
                <a:cs typeface="Consolas" panose="020B0609020204030204" pitchFamily="49" charset="0"/>
              </a:rPr>
              <a:t>'</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8000"/>
                </a:solidFill>
                <a:effectLst/>
                <a:latin typeface="Consolas" panose="020B0609020204030204" pitchFamily="49" charset="0"/>
                <a:cs typeface="Consolas" panose="020B0609020204030204" pitchFamily="49" charset="0"/>
              </a:rPr>
              <a:t>#Create a loop that executes four times</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8000"/>
                </a:solidFill>
                <a:effectLst/>
                <a:latin typeface="Consolas" panose="020B0609020204030204" pitchFamily="49" charset="0"/>
                <a:cs typeface="Consolas" panose="020B0609020204030204" pitchFamily="49" charset="0"/>
              </a:rPr>
              <a:t>#Since we have four values</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FF"/>
                </a:solidFill>
                <a:effectLst/>
                <a:latin typeface="Consolas" panose="020B0609020204030204" pitchFamily="49" charset="0"/>
                <a:cs typeface="Consolas" panose="020B0609020204030204" pitchFamily="49" charset="0"/>
              </a:rPr>
              <a:t>for</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steps </a:t>
            </a:r>
            <a:r>
              <a:rPr kumimoji="0" lang="en-US" altLang="en-US" sz="2800" b="0" i="0" u="none" strike="noStrike" cap="none" normalizeH="0" baseline="0" dirty="0" smtClean="0">
                <a:ln>
                  <a:noFill/>
                </a:ln>
                <a:solidFill>
                  <a:srgbClr val="0000FF"/>
                </a:solidFill>
                <a:effectLst/>
                <a:latin typeface="Consolas" panose="020B0609020204030204" pitchFamily="49" charset="0"/>
                <a:cs typeface="Consolas" panose="020B0609020204030204" pitchFamily="49" charset="0"/>
              </a:rPr>
              <a:t>in</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range(4) :</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r>
              <a:rPr kumimoji="0" lang="en-US" altLang="en-US" sz="2800" b="0" i="0" u="none" strike="noStrike" cap="none" normalizeH="0" baseline="0" dirty="0" smtClean="0">
                <a:ln>
                  <a:noFill/>
                </a:ln>
                <a:solidFill>
                  <a:srgbClr val="008000"/>
                </a:solidFill>
                <a:effectLst/>
                <a:latin typeface="Consolas" panose="020B0609020204030204" pitchFamily="49" charset="0"/>
                <a:cs typeface="Consolas" panose="020B0609020204030204" pitchFamily="49" charset="0"/>
              </a:rPr>
              <a:t>#Remember the value of steps goes up by one</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r>
              <a:rPr kumimoji="0" lang="en-US" altLang="en-US" sz="2800" b="0" i="0" u="none" strike="noStrike" cap="none" normalizeH="0" baseline="0" dirty="0" smtClean="0">
                <a:ln>
                  <a:noFill/>
                </a:ln>
                <a:solidFill>
                  <a:srgbClr val="008000"/>
                </a:solidFill>
                <a:effectLst/>
                <a:latin typeface="Consolas" panose="020B0609020204030204" pitchFamily="49" charset="0"/>
                <a:cs typeface="Consolas" panose="020B0609020204030204" pitchFamily="49" charset="0"/>
              </a:rPr>
              <a:t>#Each time the loop executes</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print(guests[steps])</a:t>
            </a:r>
            <a:endParaRPr kumimoji="0" lang="en-US" altLang="en-US" sz="2800" b="0" i="0" u="none" strike="noStrike" cap="none" normalizeH="0" baseline="0" dirty="0" smtClean="0">
              <a:ln>
                <a:noFill/>
              </a:ln>
              <a:solidFill>
                <a:schemeClr val="tx1"/>
              </a:solidFill>
              <a:effectLst/>
              <a:latin typeface="Arial" panose="020B0604020202020204" pitchFamily="34" charset="0"/>
            </a:endParaRPr>
          </a:p>
        </p:txBody>
      </p:sp>
      <p:pic>
        <p:nvPicPr>
          <p:cNvPr id="7" name="Picture 6"/>
          <p:cNvPicPr>
            <a:picLocks noChangeAspect="1"/>
          </p:cNvPicPr>
          <p:nvPr/>
        </p:nvPicPr>
        <p:blipFill>
          <a:blip r:embed="rId3"/>
          <a:stretch>
            <a:fillRect/>
          </a:stretch>
        </p:blipFill>
        <p:spPr>
          <a:xfrm>
            <a:off x="7013439" y="4767538"/>
            <a:ext cx="6860215" cy="2634008"/>
          </a:xfrm>
          <a:prstGeom prst="rect">
            <a:avLst/>
          </a:prstGeom>
        </p:spPr>
      </p:pic>
    </p:spTree>
    <p:extLst>
      <p:ext uri="{BB962C8B-B14F-4D97-AF65-F5344CB8AC3E}">
        <p14:creationId xmlns:p14="http://schemas.microsoft.com/office/powerpoint/2010/main" val="2576341774"/>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CA" dirty="0" smtClean="0"/>
              <a:t>Looping through all the values in a list</a:t>
            </a:r>
            <a:endParaRPr lang="en-US" dirty="0"/>
          </a:p>
        </p:txBody>
      </p:sp>
    </p:spTree>
    <p:extLst>
      <p:ext uri="{BB962C8B-B14F-4D97-AF65-F5344CB8AC3E}">
        <p14:creationId xmlns:p14="http://schemas.microsoft.com/office/powerpoint/2010/main" val="143402317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CA" dirty="0" smtClean="0"/>
              <a:t>What if I don’t know how many values are in the list?</a:t>
            </a:r>
            <a:endParaRPr lang="en-US" dirty="0"/>
          </a:p>
        </p:txBody>
      </p:sp>
      <p:sp>
        <p:nvSpPr>
          <p:cNvPr id="3" name="Text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1421269673"/>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ChangeArrowheads="1"/>
          </p:cNvSpPr>
          <p:nvPr/>
        </p:nvSpPr>
        <p:spPr bwMode="auto">
          <a:xfrm>
            <a:off x="379514" y="1639494"/>
            <a:ext cx="9845965" cy="3539430"/>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guests = [</a:t>
            </a:r>
            <a:r>
              <a:rPr kumimoji="0" lang="en-US" altLang="en-US" sz="2800" b="0" i="0" u="none" strike="noStrike" cap="none" normalizeH="0" baseline="0" dirty="0" smtClean="0">
                <a:ln>
                  <a:noFill/>
                </a:ln>
                <a:solidFill>
                  <a:srgbClr val="A31515"/>
                </a:solidFill>
                <a:effectLst/>
                <a:latin typeface="Consolas" panose="020B0609020204030204" pitchFamily="49" charset="0"/>
                <a:cs typeface="Consolas" panose="020B0609020204030204" pitchFamily="49" charset="0"/>
              </a:rPr>
              <a:t>'</a:t>
            </a:r>
            <a:r>
              <a:rPr kumimoji="0" lang="en-US" altLang="en-US" sz="2800" b="0" i="0" u="none" strike="noStrike" cap="none" normalizeH="0" baseline="0" dirty="0" err="1" smtClean="0">
                <a:ln>
                  <a:noFill/>
                </a:ln>
                <a:solidFill>
                  <a:srgbClr val="A31515"/>
                </a:solidFill>
                <a:effectLst/>
                <a:latin typeface="Consolas" panose="020B0609020204030204" pitchFamily="49" charset="0"/>
                <a:cs typeface="Consolas" panose="020B0609020204030204" pitchFamily="49" charset="0"/>
              </a:rPr>
              <a:t>Christopher'</a:t>
            </a:r>
            <a:r>
              <a:rPr kumimoji="0" lang="en-US" altLang="en-US" sz="2800"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a:t>
            </a:r>
            <a:r>
              <a:rPr kumimoji="0" lang="en-US" altLang="en-US" sz="2800" b="0" i="0" u="none" strike="noStrike" cap="none" normalizeH="0" baseline="0" dirty="0" err="1" smtClean="0">
                <a:ln>
                  <a:noFill/>
                </a:ln>
                <a:solidFill>
                  <a:srgbClr val="A31515"/>
                </a:solidFill>
                <a:effectLst/>
                <a:latin typeface="Consolas" panose="020B0609020204030204" pitchFamily="49" charset="0"/>
                <a:cs typeface="Consolas" panose="020B0609020204030204" pitchFamily="49" charset="0"/>
              </a:rPr>
              <a:t>'Susan'</a:t>
            </a:r>
            <a:r>
              <a:rPr kumimoji="0" lang="en-US" altLang="en-US" sz="2800"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a:t>
            </a:r>
            <a:r>
              <a:rPr kumimoji="0" lang="en-US" altLang="en-US" sz="2800" b="0" i="0" u="none" strike="noStrike" cap="none" normalizeH="0" baseline="0" dirty="0" err="1" smtClean="0">
                <a:ln>
                  <a:noFill/>
                </a:ln>
                <a:solidFill>
                  <a:srgbClr val="A31515"/>
                </a:solidFill>
                <a:effectLst/>
                <a:latin typeface="Consolas" panose="020B0609020204030204" pitchFamily="49" charset="0"/>
                <a:cs typeface="Consolas" panose="020B0609020204030204" pitchFamily="49" charset="0"/>
              </a:rPr>
              <a:t>'Bill'</a:t>
            </a:r>
            <a:r>
              <a:rPr kumimoji="0" lang="en-US" altLang="en-US" sz="2800"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a:t>
            </a:r>
            <a:r>
              <a:rPr kumimoji="0" lang="en-US" altLang="en-US" sz="2800" b="0" i="0" u="none" strike="noStrike" cap="none" normalizeH="0" baseline="0" dirty="0" err="1" smtClean="0">
                <a:ln>
                  <a:noFill/>
                </a:ln>
                <a:solidFill>
                  <a:srgbClr val="A31515"/>
                </a:solidFill>
                <a:effectLst/>
                <a:latin typeface="Consolas" panose="020B0609020204030204" pitchFamily="49" charset="0"/>
                <a:cs typeface="Consolas" panose="020B0609020204030204" pitchFamily="49" charset="0"/>
              </a:rPr>
              <a:t>'Satya</a:t>
            </a:r>
            <a:r>
              <a:rPr kumimoji="0" lang="en-US" altLang="en-US" sz="2800" b="0" i="0" u="none" strike="noStrike" cap="none" normalizeH="0" baseline="0" dirty="0" smtClean="0">
                <a:ln>
                  <a:noFill/>
                </a:ln>
                <a:solidFill>
                  <a:srgbClr val="A31515"/>
                </a:solidFill>
                <a:effectLst/>
                <a:latin typeface="Consolas" panose="020B0609020204030204" pitchFamily="49" charset="0"/>
                <a:cs typeface="Consolas" panose="020B0609020204030204" pitchFamily="49" charset="0"/>
              </a:rPr>
              <a:t>'</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2800" b="0" i="0" u="none" strike="noStrike" cap="none" normalizeH="0" baseline="0" dirty="0" smtClean="0">
              <a:ln>
                <a:noFill/>
              </a:ln>
              <a:solidFill>
                <a:srgbClr val="008000"/>
              </a:solidFill>
              <a:effectLst/>
              <a:latin typeface="Consolas" panose="020B0609020204030204" pitchFamily="49" charset="0"/>
              <a:cs typeface="Consolas" panose="020B0609020204030204" pitchFamily="49"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8000"/>
                </a:solidFill>
                <a:effectLst/>
                <a:latin typeface="Consolas" panose="020B0609020204030204" pitchFamily="49" charset="0"/>
                <a:cs typeface="Consolas" panose="020B0609020204030204" pitchFamily="49" charset="0"/>
              </a:rPr>
              <a:t>#Find out how many entries are in the list</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nbrEntries</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 </a:t>
            </a:r>
            <a:r>
              <a:rPr kumimoji="0" lang="en-US" altLang="en-US" sz="2800"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len</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(guests) </a:t>
            </a:r>
          </a:p>
          <a:p>
            <a:pPr marL="0" marR="0" lvl="0" indent="0" algn="l" defTabSz="914400" rtl="0" eaLnBrk="0" fontAlgn="base" latinLnBrk="0" hangingPunct="0">
              <a:lnSpc>
                <a:spcPct val="100000"/>
              </a:lnSpc>
              <a:spcBef>
                <a:spcPct val="0"/>
              </a:spcBef>
              <a:spcAft>
                <a:spcPct val="0"/>
              </a:spcAft>
              <a:buClrTx/>
              <a:buSzTx/>
              <a:buFontTx/>
              <a:buNone/>
              <a:tabLst/>
            </a:pPr>
            <a:endParaRPr lang="en-US" altLang="en-US" sz="2800" dirty="0">
              <a:solidFill>
                <a:srgbClr val="000000"/>
              </a:solidFill>
              <a:latin typeface="Consolas" panose="020B0609020204030204" pitchFamily="49" charset="0"/>
              <a:cs typeface="Consolas" panose="020B0609020204030204" pitchFamily="49"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8000"/>
                </a:solidFill>
                <a:effectLst/>
                <a:latin typeface="Consolas" panose="020B0609020204030204" pitchFamily="49" charset="0"/>
                <a:cs typeface="Consolas" panose="020B0609020204030204" pitchFamily="49" charset="0"/>
              </a:rPr>
              <a:t>#Create a loop that executes once for each entry</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FF"/>
                </a:solidFill>
                <a:effectLst/>
                <a:latin typeface="Consolas" panose="020B0609020204030204" pitchFamily="49" charset="0"/>
                <a:cs typeface="Consolas" panose="020B0609020204030204" pitchFamily="49" charset="0"/>
              </a:rPr>
              <a:t>for</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steps </a:t>
            </a:r>
            <a:r>
              <a:rPr kumimoji="0" lang="en-US" altLang="en-US" sz="2800" b="0" i="0" u="none" strike="noStrike" cap="none" normalizeH="0" baseline="0" dirty="0" smtClean="0">
                <a:ln>
                  <a:noFill/>
                </a:ln>
                <a:solidFill>
                  <a:srgbClr val="0000FF"/>
                </a:solidFill>
                <a:effectLst/>
                <a:latin typeface="Consolas" panose="020B0609020204030204" pitchFamily="49" charset="0"/>
                <a:cs typeface="Consolas" panose="020B0609020204030204" pitchFamily="49" charset="0"/>
              </a:rPr>
              <a:t>in</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range(</a:t>
            </a:r>
            <a:r>
              <a:rPr kumimoji="0" lang="en-US" altLang="en-US" sz="2800"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nbrEntries</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print(guests[steps])</a:t>
            </a:r>
            <a:endParaRPr kumimoji="0" lang="en-US" altLang="en-US" sz="2800" b="0" i="0" u="none" strike="noStrike" cap="none" normalizeH="0" baseline="0" dirty="0" smtClean="0">
              <a:ln>
                <a:noFill/>
              </a:ln>
              <a:solidFill>
                <a:schemeClr val="tx1"/>
              </a:solidFill>
              <a:effectLst/>
              <a:latin typeface="Arial" panose="020B0604020202020204" pitchFamily="34" charset="0"/>
            </a:endParaRPr>
          </a:p>
        </p:txBody>
      </p:sp>
      <p:sp>
        <p:nvSpPr>
          <p:cNvPr id="4" name="Title 3"/>
          <p:cNvSpPr>
            <a:spLocks noGrp="1"/>
          </p:cNvSpPr>
          <p:nvPr>
            <p:ph type="title"/>
          </p:nvPr>
        </p:nvSpPr>
        <p:spPr/>
        <p:txBody>
          <a:bodyPr>
            <a:normAutofit fontScale="90000"/>
          </a:bodyPr>
          <a:lstStyle/>
          <a:p>
            <a:r>
              <a:rPr lang="en-CA" dirty="0" smtClean="0"/>
              <a:t>Use the </a:t>
            </a:r>
            <a:r>
              <a:rPr lang="en-CA" dirty="0" err="1" smtClean="0"/>
              <a:t>len</a:t>
            </a:r>
            <a:r>
              <a:rPr lang="en-CA" dirty="0" smtClean="0"/>
              <a:t>() function to find out how many entries are in your list</a:t>
            </a:r>
            <a:endParaRPr lang="en-US" dirty="0"/>
          </a:p>
        </p:txBody>
      </p:sp>
      <p:pic>
        <p:nvPicPr>
          <p:cNvPr id="7" name="Picture 6"/>
          <p:cNvPicPr>
            <a:picLocks noChangeAspect="1"/>
          </p:cNvPicPr>
          <p:nvPr/>
        </p:nvPicPr>
        <p:blipFill>
          <a:blip r:embed="rId3"/>
          <a:stretch>
            <a:fillRect/>
          </a:stretch>
        </p:blipFill>
        <p:spPr>
          <a:xfrm>
            <a:off x="7013439" y="4767538"/>
            <a:ext cx="6860215" cy="2634008"/>
          </a:xfrm>
          <a:prstGeom prst="rect">
            <a:avLst/>
          </a:prstGeom>
        </p:spPr>
      </p:pic>
    </p:spTree>
    <p:extLst>
      <p:ext uri="{BB962C8B-B14F-4D97-AF65-F5344CB8AC3E}">
        <p14:creationId xmlns:p14="http://schemas.microsoft.com/office/powerpoint/2010/main" val="4215790121"/>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CA" dirty="0" err="1" smtClean="0"/>
              <a:t>Shhhh</a:t>
            </a:r>
            <a:r>
              <a:rPr lang="en-CA" dirty="0" smtClean="0"/>
              <a:t>, don’t tell anyone but there is an even easier way to go through all the items in a list</a:t>
            </a:r>
            <a:endParaRPr lang="en-US" dirty="0"/>
          </a:p>
        </p:txBody>
      </p:sp>
      <p:sp>
        <p:nvSpPr>
          <p:cNvPr id="5" name="Text Placeholder 4"/>
          <p:cNvSpPr>
            <a:spLocks noGrp="1"/>
          </p:cNvSpPr>
          <p:nvPr>
            <p:ph type="body" idx="1"/>
          </p:nvPr>
        </p:nvSpPr>
        <p:spPr/>
        <p:txBody>
          <a:bodyPr/>
          <a:lstStyle/>
          <a:p>
            <a:endParaRPr lang="en-US"/>
          </a:p>
        </p:txBody>
      </p:sp>
    </p:spTree>
    <p:extLst>
      <p:ext uri="{BB962C8B-B14F-4D97-AF65-F5344CB8AC3E}">
        <p14:creationId xmlns:p14="http://schemas.microsoft.com/office/powerpoint/2010/main" val="1692936894"/>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1"/>
          <p:cNvSpPr>
            <a:spLocks noChangeArrowheads="1"/>
          </p:cNvSpPr>
          <p:nvPr/>
        </p:nvSpPr>
        <p:spPr bwMode="auto">
          <a:xfrm>
            <a:off x="419394" y="1639494"/>
            <a:ext cx="10043134" cy="3970318"/>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guests = [</a:t>
            </a:r>
            <a:r>
              <a:rPr kumimoji="0" lang="en-US" altLang="en-US" sz="2800" b="0" i="0" u="none" strike="noStrike" cap="none" normalizeH="0" baseline="0" dirty="0" smtClean="0">
                <a:ln>
                  <a:noFill/>
                </a:ln>
                <a:solidFill>
                  <a:srgbClr val="A31515"/>
                </a:solidFill>
                <a:effectLst/>
                <a:latin typeface="Consolas" panose="020B0609020204030204" pitchFamily="49" charset="0"/>
                <a:cs typeface="Consolas" panose="020B0609020204030204" pitchFamily="49" charset="0"/>
              </a:rPr>
              <a:t>'</a:t>
            </a:r>
            <a:r>
              <a:rPr kumimoji="0" lang="en-US" altLang="en-US" sz="2800" b="0" i="0" u="none" strike="noStrike" cap="none" normalizeH="0" baseline="0" dirty="0" err="1" smtClean="0">
                <a:ln>
                  <a:noFill/>
                </a:ln>
                <a:solidFill>
                  <a:srgbClr val="A31515"/>
                </a:solidFill>
                <a:effectLst/>
                <a:latin typeface="Consolas" panose="020B0609020204030204" pitchFamily="49" charset="0"/>
                <a:cs typeface="Consolas" panose="020B0609020204030204" pitchFamily="49" charset="0"/>
              </a:rPr>
              <a:t>Christopher'</a:t>
            </a:r>
            <a:r>
              <a:rPr kumimoji="0" lang="en-US" altLang="en-US" sz="2800"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a:t>
            </a:r>
            <a:r>
              <a:rPr kumimoji="0" lang="en-US" altLang="en-US" sz="2800" b="0" i="0" u="none" strike="noStrike" cap="none" normalizeH="0" baseline="0" dirty="0" err="1" smtClean="0">
                <a:ln>
                  <a:noFill/>
                </a:ln>
                <a:solidFill>
                  <a:srgbClr val="A31515"/>
                </a:solidFill>
                <a:effectLst/>
                <a:latin typeface="Consolas" panose="020B0609020204030204" pitchFamily="49" charset="0"/>
                <a:cs typeface="Consolas" panose="020B0609020204030204" pitchFamily="49" charset="0"/>
              </a:rPr>
              <a:t>'Susan'</a:t>
            </a:r>
            <a:r>
              <a:rPr kumimoji="0" lang="en-US" altLang="en-US" sz="2800"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a:t>
            </a:r>
            <a:r>
              <a:rPr kumimoji="0" lang="en-US" altLang="en-US" sz="2800" b="0" i="0" u="none" strike="noStrike" cap="none" normalizeH="0" baseline="0" dirty="0" err="1" smtClean="0">
                <a:ln>
                  <a:noFill/>
                </a:ln>
                <a:solidFill>
                  <a:srgbClr val="A31515"/>
                </a:solidFill>
                <a:effectLst/>
                <a:latin typeface="Consolas" panose="020B0609020204030204" pitchFamily="49" charset="0"/>
                <a:cs typeface="Consolas" panose="020B0609020204030204" pitchFamily="49" charset="0"/>
              </a:rPr>
              <a:t>'Bill'</a:t>
            </a:r>
            <a:r>
              <a:rPr kumimoji="0" lang="en-US" altLang="en-US" sz="2800"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a:t>
            </a:r>
            <a:r>
              <a:rPr kumimoji="0" lang="en-US" altLang="en-US" sz="2800" b="0" i="0" u="none" strike="noStrike" cap="none" normalizeH="0" baseline="0" dirty="0" err="1" smtClean="0">
                <a:ln>
                  <a:noFill/>
                </a:ln>
                <a:solidFill>
                  <a:srgbClr val="A31515"/>
                </a:solidFill>
                <a:effectLst/>
                <a:latin typeface="Consolas" panose="020B0609020204030204" pitchFamily="49" charset="0"/>
                <a:cs typeface="Consolas" panose="020B0609020204030204" pitchFamily="49" charset="0"/>
              </a:rPr>
              <a:t>'Satya</a:t>
            </a:r>
            <a:r>
              <a:rPr kumimoji="0" lang="en-US" altLang="en-US" sz="2800" b="0" i="0" u="none" strike="noStrike" cap="none" normalizeH="0" baseline="0" dirty="0" smtClean="0">
                <a:ln>
                  <a:noFill/>
                </a:ln>
                <a:solidFill>
                  <a:srgbClr val="A31515"/>
                </a:solidFill>
                <a:effectLst/>
                <a:latin typeface="Consolas" panose="020B0609020204030204" pitchFamily="49" charset="0"/>
                <a:cs typeface="Consolas" panose="020B0609020204030204" pitchFamily="49" charset="0"/>
              </a:rPr>
              <a:t>'</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2800" b="0" i="0" u="none" strike="noStrike" cap="none" normalizeH="0" baseline="0" dirty="0" smtClean="0">
              <a:ln>
                <a:noFill/>
              </a:ln>
              <a:solidFill>
                <a:srgbClr val="008000"/>
              </a:solidFill>
              <a:effectLst/>
              <a:latin typeface="Consolas" panose="020B0609020204030204" pitchFamily="49" charset="0"/>
              <a:cs typeface="Consolas" panose="020B0609020204030204" pitchFamily="49"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8000"/>
                </a:solidFill>
                <a:effectLst/>
                <a:latin typeface="Consolas" panose="020B0609020204030204" pitchFamily="49" charset="0"/>
                <a:cs typeface="Consolas" panose="020B0609020204030204" pitchFamily="49" charset="0"/>
              </a:rPr>
              <a:t>#specify the name of your list</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r>
              <a:rPr kumimoji="0" lang="en-US" altLang="en-US" sz="2800" b="0" i="0" u="none" strike="noStrike" cap="none" normalizeH="0" baseline="0" dirty="0" smtClean="0">
                <a:ln>
                  <a:noFill/>
                </a:ln>
                <a:solidFill>
                  <a:srgbClr val="008000"/>
                </a:solidFill>
                <a:effectLst/>
                <a:latin typeface="Consolas" panose="020B0609020204030204" pitchFamily="49" charset="0"/>
                <a:cs typeface="Consolas" panose="020B0609020204030204" pitchFamily="49" charset="0"/>
              </a:rPr>
              <a:t>and a variable name</a:t>
            </a:r>
          </a:p>
          <a:p>
            <a:pPr marL="0" marR="0" lvl="0" indent="0" algn="l" defTabSz="914400" rtl="0" eaLnBrk="0" fontAlgn="base" latinLnBrk="0" hangingPunct="0">
              <a:lnSpc>
                <a:spcPct val="100000"/>
              </a:lnSpc>
              <a:spcBef>
                <a:spcPct val="0"/>
              </a:spcBef>
              <a:spcAft>
                <a:spcPct val="0"/>
              </a:spcAft>
              <a:buClrTx/>
              <a:buSzTx/>
              <a:buFontTx/>
              <a:buNone/>
              <a:tabLst/>
            </a:pPr>
            <a:r>
              <a:rPr lang="en-US" altLang="en-US" sz="2800" dirty="0" smtClean="0">
                <a:solidFill>
                  <a:srgbClr val="008000"/>
                </a:solidFill>
                <a:latin typeface="Consolas" panose="020B0609020204030204" pitchFamily="49" charset="0"/>
                <a:cs typeface="Consolas" panose="020B0609020204030204" pitchFamily="49" charset="0"/>
              </a:rPr>
              <a:t>#</a:t>
            </a:r>
            <a:r>
              <a:rPr kumimoji="0" lang="en-US" altLang="en-US" sz="2800" b="0" i="0" u="none" strike="noStrike" cap="none" normalizeH="0" baseline="0" dirty="0" smtClean="0">
                <a:ln>
                  <a:noFill/>
                </a:ln>
                <a:solidFill>
                  <a:srgbClr val="008000"/>
                </a:solidFill>
                <a:effectLst/>
                <a:latin typeface="Consolas" panose="020B0609020204030204" pitchFamily="49" charset="0"/>
                <a:cs typeface="Consolas" panose="020B0609020204030204" pitchFamily="49" charset="0"/>
              </a:rPr>
              <a:t>to hold each entry as you go through the loop</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FF"/>
                </a:solidFill>
                <a:effectLst/>
                <a:latin typeface="Consolas" panose="020B0609020204030204" pitchFamily="49" charset="0"/>
                <a:cs typeface="Consolas" panose="020B0609020204030204" pitchFamily="49" charset="0"/>
              </a:rPr>
              <a:t>for</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guest </a:t>
            </a:r>
            <a:r>
              <a:rPr kumimoji="0" lang="en-US" altLang="en-US" sz="2800" b="0" i="0" u="none" strike="noStrike" cap="none" normalizeH="0" baseline="0" dirty="0" smtClean="0">
                <a:ln>
                  <a:noFill/>
                </a:ln>
                <a:solidFill>
                  <a:srgbClr val="0000FF"/>
                </a:solidFill>
                <a:effectLst/>
                <a:latin typeface="Consolas" panose="020B0609020204030204" pitchFamily="49" charset="0"/>
                <a:cs typeface="Consolas" panose="020B0609020204030204" pitchFamily="49" charset="0"/>
              </a:rPr>
              <a:t>in</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guests :</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r>
              <a:rPr kumimoji="0" lang="en-US" altLang="en-US" sz="2800" b="0" i="0" u="none" strike="noStrike" cap="none" normalizeH="0" baseline="0" dirty="0" smtClean="0">
                <a:ln>
                  <a:noFill/>
                </a:ln>
                <a:solidFill>
                  <a:srgbClr val="008000"/>
                </a:solidFill>
                <a:effectLst/>
                <a:latin typeface="Consolas" panose="020B0609020204030204" pitchFamily="49" charset="0"/>
                <a:cs typeface="Consolas" panose="020B0609020204030204" pitchFamily="49" charset="0"/>
              </a:rPr>
              <a:t>#the variable guest will contain the values</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r>
              <a:rPr kumimoji="0" lang="en-US" altLang="en-US" sz="2800" b="0" i="0" u="none" strike="noStrike" cap="none" normalizeH="0" baseline="0" dirty="0" smtClean="0">
                <a:ln>
                  <a:noFill/>
                </a:ln>
                <a:solidFill>
                  <a:srgbClr val="008000"/>
                </a:solidFill>
                <a:effectLst/>
                <a:latin typeface="Consolas" panose="020B0609020204030204" pitchFamily="49" charset="0"/>
                <a:cs typeface="Consolas" panose="020B0609020204030204" pitchFamily="49" charset="0"/>
              </a:rPr>
              <a:t>#as we go through the loop</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print(guest)</a:t>
            </a:r>
            <a:endParaRPr kumimoji="0" lang="en-US" altLang="en-US" sz="2800" b="0" i="0" u="none" strike="noStrike" cap="none" normalizeH="0" baseline="0" dirty="0" smtClean="0">
              <a:ln>
                <a:noFill/>
              </a:ln>
              <a:solidFill>
                <a:schemeClr val="tx1"/>
              </a:solidFill>
              <a:effectLst/>
              <a:latin typeface="Arial" panose="020B0604020202020204" pitchFamily="34" charset="0"/>
            </a:endParaRPr>
          </a:p>
        </p:txBody>
      </p:sp>
      <p:sp>
        <p:nvSpPr>
          <p:cNvPr id="4" name="Title 3"/>
          <p:cNvSpPr>
            <a:spLocks noGrp="1"/>
          </p:cNvSpPr>
          <p:nvPr>
            <p:ph type="title"/>
          </p:nvPr>
        </p:nvSpPr>
        <p:spPr/>
        <p:txBody>
          <a:bodyPr>
            <a:normAutofit fontScale="90000"/>
          </a:bodyPr>
          <a:lstStyle/>
          <a:p>
            <a:r>
              <a:rPr lang="en-CA" dirty="0" smtClean="0"/>
              <a:t>You can just tell the for loop to go through your list!</a:t>
            </a:r>
            <a:endParaRPr lang="en-US" dirty="0"/>
          </a:p>
        </p:txBody>
      </p:sp>
      <p:pic>
        <p:nvPicPr>
          <p:cNvPr id="7" name="Picture 6"/>
          <p:cNvPicPr>
            <a:picLocks noChangeAspect="1"/>
          </p:cNvPicPr>
          <p:nvPr/>
        </p:nvPicPr>
        <p:blipFill>
          <a:blip r:embed="rId3"/>
          <a:stretch>
            <a:fillRect/>
          </a:stretch>
        </p:blipFill>
        <p:spPr>
          <a:xfrm>
            <a:off x="7013439" y="4767538"/>
            <a:ext cx="6860215" cy="2634008"/>
          </a:xfrm>
          <a:prstGeom prst="rect">
            <a:avLst/>
          </a:prstGeom>
        </p:spPr>
      </p:pic>
    </p:spTree>
    <p:extLst>
      <p:ext uri="{BB962C8B-B14F-4D97-AF65-F5344CB8AC3E}">
        <p14:creationId xmlns:p14="http://schemas.microsoft.com/office/powerpoint/2010/main" val="1654648804"/>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CA" dirty="0" smtClean="0"/>
              <a:t>Want to sort your list?</a:t>
            </a:r>
            <a:endParaRPr lang="en-US" dirty="0"/>
          </a:p>
        </p:txBody>
      </p:sp>
      <p:sp>
        <p:nvSpPr>
          <p:cNvPr id="5" name="Text Placeholder 4"/>
          <p:cNvSpPr>
            <a:spLocks noGrp="1"/>
          </p:cNvSpPr>
          <p:nvPr>
            <p:ph type="body" idx="1"/>
          </p:nvPr>
        </p:nvSpPr>
        <p:spPr/>
        <p:txBody>
          <a:bodyPr/>
          <a:lstStyle/>
          <a:p>
            <a:endParaRPr lang="en-US"/>
          </a:p>
        </p:txBody>
      </p:sp>
    </p:spTree>
    <p:extLst>
      <p:ext uri="{BB962C8B-B14F-4D97-AF65-F5344CB8AC3E}">
        <p14:creationId xmlns:p14="http://schemas.microsoft.com/office/powerpoint/2010/main" val="4063901382"/>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CA" dirty="0" smtClean="0"/>
              <a:t>You can sort your list with the sort() function</a:t>
            </a:r>
            <a:endParaRPr lang="en-US" dirty="0"/>
          </a:p>
        </p:txBody>
      </p:sp>
      <p:sp>
        <p:nvSpPr>
          <p:cNvPr id="6" name="Rectangle 1"/>
          <p:cNvSpPr>
            <a:spLocks noGrp="1" noChangeArrowheads="1"/>
          </p:cNvSpPr>
          <p:nvPr>
            <p:ph sz="quarter" idx="10"/>
          </p:nvPr>
        </p:nvSpPr>
        <p:spPr bwMode="auto">
          <a:xfrm>
            <a:off x="379514" y="1501707"/>
            <a:ext cx="9648795" cy="3539430"/>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guests = [</a:t>
            </a:r>
            <a:r>
              <a:rPr kumimoji="0" lang="en-US" altLang="en-US" sz="2800" b="0" i="0" u="none" strike="noStrike" cap="none" normalizeH="0" baseline="0" dirty="0" smtClean="0">
                <a:ln>
                  <a:noFill/>
                </a:ln>
                <a:solidFill>
                  <a:srgbClr val="A31515"/>
                </a:solidFill>
                <a:effectLst/>
                <a:latin typeface="Consolas" panose="020B0609020204030204" pitchFamily="49" charset="0"/>
                <a:cs typeface="Consolas" panose="020B0609020204030204" pitchFamily="49" charset="0"/>
              </a:rPr>
              <a:t>'</a:t>
            </a:r>
            <a:r>
              <a:rPr kumimoji="0" lang="en-US" altLang="en-US" sz="2800" b="0" i="0" u="none" strike="noStrike" cap="none" normalizeH="0" baseline="0" dirty="0" err="1" smtClean="0">
                <a:ln>
                  <a:noFill/>
                </a:ln>
                <a:solidFill>
                  <a:srgbClr val="A31515"/>
                </a:solidFill>
                <a:effectLst/>
                <a:latin typeface="Consolas" panose="020B0609020204030204" pitchFamily="49" charset="0"/>
                <a:cs typeface="Consolas" panose="020B0609020204030204" pitchFamily="49" charset="0"/>
              </a:rPr>
              <a:t>Christopher'</a:t>
            </a:r>
            <a:r>
              <a:rPr kumimoji="0" lang="en-US" altLang="en-US" sz="2800"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a:t>
            </a:r>
            <a:r>
              <a:rPr kumimoji="0" lang="en-US" altLang="en-US" sz="2800" b="0" i="0" u="none" strike="noStrike" cap="none" normalizeH="0" baseline="0" dirty="0" err="1" smtClean="0">
                <a:ln>
                  <a:noFill/>
                </a:ln>
                <a:solidFill>
                  <a:srgbClr val="A31515"/>
                </a:solidFill>
                <a:effectLst/>
                <a:latin typeface="Consolas" panose="020B0609020204030204" pitchFamily="49" charset="0"/>
                <a:cs typeface="Consolas" panose="020B0609020204030204" pitchFamily="49" charset="0"/>
              </a:rPr>
              <a:t>'Susan'</a:t>
            </a:r>
            <a:r>
              <a:rPr kumimoji="0" lang="en-US" altLang="en-US" sz="2800"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a:t>
            </a:r>
            <a:r>
              <a:rPr kumimoji="0" lang="en-US" altLang="en-US" sz="2800" b="0" i="0" u="none" strike="noStrike" cap="none" normalizeH="0" baseline="0" dirty="0" err="1" smtClean="0">
                <a:ln>
                  <a:noFill/>
                </a:ln>
                <a:solidFill>
                  <a:srgbClr val="A31515"/>
                </a:solidFill>
                <a:effectLst/>
                <a:latin typeface="Consolas" panose="020B0609020204030204" pitchFamily="49" charset="0"/>
                <a:cs typeface="Consolas" panose="020B0609020204030204" pitchFamily="49" charset="0"/>
              </a:rPr>
              <a:t>'Bill'</a:t>
            </a:r>
            <a:r>
              <a:rPr kumimoji="0" lang="en-US" altLang="en-US" sz="2800"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a:t>
            </a:r>
            <a:r>
              <a:rPr kumimoji="0" lang="en-US" altLang="en-US" sz="2800" b="0" i="0" u="none" strike="noStrike" cap="none" normalizeH="0" baseline="0" dirty="0" err="1" smtClean="0">
                <a:ln>
                  <a:noFill/>
                </a:ln>
                <a:solidFill>
                  <a:srgbClr val="A31515"/>
                </a:solidFill>
                <a:effectLst/>
                <a:latin typeface="Consolas" panose="020B0609020204030204" pitchFamily="49" charset="0"/>
                <a:cs typeface="Consolas" panose="020B0609020204030204" pitchFamily="49" charset="0"/>
              </a:rPr>
              <a:t>'Satya</a:t>
            </a:r>
            <a:r>
              <a:rPr kumimoji="0" lang="en-US" altLang="en-US" sz="2800" b="0" i="0" u="none" strike="noStrike" cap="none" normalizeH="0" baseline="0" dirty="0" smtClean="0">
                <a:ln>
                  <a:noFill/>
                </a:ln>
                <a:solidFill>
                  <a:srgbClr val="A31515"/>
                </a:solidFill>
                <a:effectLst/>
                <a:latin typeface="Consolas" panose="020B0609020204030204" pitchFamily="49" charset="0"/>
                <a:cs typeface="Consolas" panose="020B0609020204030204" pitchFamily="49" charset="0"/>
              </a:rPr>
              <a:t>'</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2800" b="0" i="0" u="none" strike="noStrike" cap="none" normalizeH="0" baseline="0" dirty="0" smtClean="0">
              <a:ln>
                <a:noFill/>
              </a:ln>
              <a:solidFill>
                <a:srgbClr val="008000"/>
              </a:solidFill>
              <a:effectLst/>
              <a:latin typeface="Consolas" panose="020B0609020204030204" pitchFamily="49" charset="0"/>
              <a:cs typeface="Consolas" panose="020B0609020204030204" pitchFamily="49"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8000"/>
                </a:solidFill>
                <a:effectLst/>
                <a:latin typeface="Consolas" panose="020B0609020204030204" pitchFamily="49" charset="0"/>
                <a:cs typeface="Consolas" panose="020B0609020204030204" pitchFamily="49" charset="0"/>
              </a:rPr>
              <a:t>#Sort the names in alphabetical order</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guests.sort</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2800" b="0" i="0" u="none" strike="noStrike" cap="none" normalizeH="0" baseline="0" dirty="0" smtClean="0">
              <a:ln>
                <a:noFill/>
              </a:ln>
              <a:solidFill>
                <a:srgbClr val="008000"/>
              </a:solidFill>
              <a:effectLst/>
              <a:latin typeface="Consolas" panose="020B0609020204030204" pitchFamily="49" charset="0"/>
              <a:cs typeface="Consolas" panose="020B0609020204030204" pitchFamily="49"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8000"/>
                </a:solidFill>
                <a:effectLst/>
                <a:latin typeface="Consolas" panose="020B0609020204030204" pitchFamily="49" charset="0"/>
                <a:cs typeface="Consolas" panose="020B0609020204030204" pitchFamily="49" charset="0"/>
              </a:rPr>
              <a:t>#print the list</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FF"/>
                </a:solidFill>
                <a:effectLst/>
                <a:latin typeface="Consolas" panose="020B0609020204030204" pitchFamily="49" charset="0"/>
                <a:cs typeface="Consolas" panose="020B0609020204030204" pitchFamily="49" charset="0"/>
              </a:rPr>
              <a:t>for</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guest </a:t>
            </a:r>
            <a:r>
              <a:rPr kumimoji="0" lang="en-US" altLang="en-US" sz="2800" b="0" i="0" u="none" strike="noStrike" cap="none" normalizeH="0" baseline="0" dirty="0" smtClean="0">
                <a:ln>
                  <a:noFill/>
                </a:ln>
                <a:solidFill>
                  <a:srgbClr val="0000FF"/>
                </a:solidFill>
                <a:effectLst/>
                <a:latin typeface="Consolas" panose="020B0609020204030204" pitchFamily="49" charset="0"/>
                <a:cs typeface="Consolas" panose="020B0609020204030204" pitchFamily="49" charset="0"/>
              </a:rPr>
              <a:t>in</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guests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print(guest)</a:t>
            </a:r>
            <a:endParaRPr kumimoji="0" lang="en-US" altLang="en-US" sz="2800" b="0" i="0" u="none" strike="noStrike" cap="none" normalizeH="0" baseline="0" dirty="0" smtClean="0">
              <a:ln>
                <a:noFill/>
              </a:ln>
              <a:solidFill>
                <a:schemeClr val="tx1"/>
              </a:solidFill>
              <a:effectLst/>
              <a:latin typeface="Arial" panose="020B0604020202020204" pitchFamily="34" charset="0"/>
            </a:endParaRPr>
          </a:p>
        </p:txBody>
      </p:sp>
      <p:pic>
        <p:nvPicPr>
          <p:cNvPr id="7" name="Picture 6"/>
          <p:cNvPicPr>
            <a:picLocks noChangeAspect="1"/>
          </p:cNvPicPr>
          <p:nvPr/>
        </p:nvPicPr>
        <p:blipFill>
          <a:blip r:embed="rId2"/>
          <a:stretch>
            <a:fillRect/>
          </a:stretch>
        </p:blipFill>
        <p:spPr>
          <a:xfrm>
            <a:off x="6442074" y="4382739"/>
            <a:ext cx="5940425" cy="2924981"/>
          </a:xfrm>
          <a:prstGeom prst="rect">
            <a:avLst/>
          </a:prstGeom>
        </p:spPr>
      </p:pic>
    </p:spTree>
    <p:extLst>
      <p:ext uri="{BB962C8B-B14F-4D97-AF65-F5344CB8AC3E}">
        <p14:creationId xmlns:p14="http://schemas.microsoft.com/office/powerpoint/2010/main" val="293036142"/>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CA" dirty="0" smtClean="0"/>
              <a:t>Sort a list and print the results</a:t>
            </a:r>
            <a:endParaRPr lang="en-US" dirty="0"/>
          </a:p>
        </p:txBody>
      </p:sp>
    </p:spTree>
    <p:extLst>
      <p:ext uri="{BB962C8B-B14F-4D97-AF65-F5344CB8AC3E}">
        <p14:creationId xmlns:p14="http://schemas.microsoft.com/office/powerpoint/2010/main" val="80478206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ubtitle 4"/>
          <p:cNvSpPr>
            <a:spLocks noGrp="1"/>
          </p:cNvSpPr>
          <p:nvPr>
            <p:ph type="subTitle" idx="1"/>
          </p:nvPr>
        </p:nvSpPr>
        <p:spPr/>
        <p:txBody>
          <a:bodyPr/>
          <a:lstStyle/>
          <a:p>
            <a:endParaRPr lang="en-US"/>
          </a:p>
        </p:txBody>
      </p:sp>
      <p:sp>
        <p:nvSpPr>
          <p:cNvPr id="4" name="Title 3"/>
          <p:cNvSpPr>
            <a:spLocks noGrp="1"/>
          </p:cNvSpPr>
          <p:nvPr>
            <p:ph type="ctrTitle"/>
          </p:nvPr>
        </p:nvSpPr>
        <p:spPr>
          <a:xfrm>
            <a:off x="193271" y="3362632"/>
            <a:ext cx="8579886" cy="1656316"/>
          </a:xfrm>
        </p:spPr>
        <p:txBody>
          <a:bodyPr/>
          <a:lstStyle/>
          <a:p>
            <a:r>
              <a:rPr lang="en-US" dirty="0" smtClean="0"/>
              <a:t>Multiple values</a:t>
            </a:r>
            <a:endParaRPr lang="en-US" dirty="0"/>
          </a:p>
        </p:txBody>
      </p:sp>
    </p:spTree>
    <p:extLst>
      <p:ext uri="{BB962C8B-B14F-4D97-AF65-F5344CB8AC3E}">
        <p14:creationId xmlns:p14="http://schemas.microsoft.com/office/powerpoint/2010/main" val="321610035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r>
              <a:rPr lang="en-CA" dirty="0" smtClean="0"/>
              <a:t>Your challenge… Starting to get harder…</a:t>
            </a:r>
            <a:endParaRPr lang="en-US" dirty="0"/>
          </a:p>
        </p:txBody>
      </p:sp>
      <p:sp>
        <p:nvSpPr>
          <p:cNvPr id="4" name="Content Placeholder 3"/>
          <p:cNvSpPr>
            <a:spLocks noGrp="1"/>
          </p:cNvSpPr>
          <p:nvPr>
            <p:ph sz="quarter" idx="10"/>
          </p:nvPr>
        </p:nvSpPr>
        <p:spPr/>
        <p:txBody>
          <a:bodyPr/>
          <a:lstStyle/>
          <a:p>
            <a:r>
              <a:rPr lang="en-CA" dirty="0"/>
              <a:t>Ask the user to enter the names of everyone attending a party</a:t>
            </a:r>
          </a:p>
          <a:p>
            <a:r>
              <a:rPr lang="en-CA" dirty="0"/>
              <a:t>Then return a list of the party guests in alphabetical </a:t>
            </a:r>
            <a:r>
              <a:rPr lang="en-CA" dirty="0" smtClean="0"/>
              <a:t>order</a:t>
            </a:r>
          </a:p>
          <a:p>
            <a:r>
              <a:rPr lang="en-CA" dirty="0" smtClean="0"/>
              <a:t>This will require pulling together everything we have learned so far, so let’s walk through the thought process of idea to code</a:t>
            </a:r>
            <a:endParaRPr lang="en-US" dirty="0"/>
          </a:p>
        </p:txBody>
      </p:sp>
    </p:spTree>
    <p:extLst>
      <p:ext uri="{BB962C8B-B14F-4D97-AF65-F5344CB8AC3E}">
        <p14:creationId xmlns:p14="http://schemas.microsoft.com/office/powerpoint/2010/main" val="2248052835"/>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Break the problem into steps</a:t>
            </a:r>
            <a:endParaRPr lang="en-US" dirty="0"/>
          </a:p>
        </p:txBody>
      </p:sp>
      <p:sp>
        <p:nvSpPr>
          <p:cNvPr id="3" name="Content Placeholder 2"/>
          <p:cNvSpPr>
            <a:spLocks noGrp="1"/>
          </p:cNvSpPr>
          <p:nvPr>
            <p:ph sz="quarter" idx="10"/>
          </p:nvPr>
        </p:nvSpPr>
        <p:spPr/>
        <p:txBody>
          <a:bodyPr/>
          <a:lstStyle/>
          <a:p>
            <a:pPr marL="514350" indent="-514350">
              <a:buFont typeface="+mj-lt"/>
              <a:buAutoNum type="arabicPeriod"/>
            </a:pPr>
            <a:r>
              <a:rPr lang="en-CA" dirty="0" smtClean="0"/>
              <a:t>Ask the users to enter the names of everyone attending a party</a:t>
            </a:r>
          </a:p>
          <a:p>
            <a:pPr marL="514350" indent="-514350">
              <a:buFont typeface="+mj-lt"/>
              <a:buAutoNum type="arabicPeriod"/>
            </a:pPr>
            <a:r>
              <a:rPr lang="en-CA" dirty="0" smtClean="0"/>
              <a:t>Put those values in a list</a:t>
            </a:r>
          </a:p>
          <a:p>
            <a:pPr marL="514350" indent="-514350">
              <a:buFont typeface="+mj-lt"/>
              <a:buAutoNum type="arabicPeriod"/>
            </a:pPr>
            <a:r>
              <a:rPr lang="en-CA" dirty="0" smtClean="0"/>
              <a:t>Sort the list</a:t>
            </a:r>
          </a:p>
          <a:p>
            <a:pPr marL="514350" indent="-514350">
              <a:buFont typeface="+mj-lt"/>
              <a:buAutoNum type="arabicPeriod"/>
            </a:pPr>
            <a:r>
              <a:rPr lang="en-CA" dirty="0" smtClean="0"/>
              <a:t>Print the sorted list</a:t>
            </a:r>
            <a:endParaRPr lang="en-US" dirty="0"/>
          </a:p>
        </p:txBody>
      </p:sp>
    </p:spTree>
    <p:extLst>
      <p:ext uri="{BB962C8B-B14F-4D97-AF65-F5344CB8AC3E}">
        <p14:creationId xmlns:p14="http://schemas.microsoft.com/office/powerpoint/2010/main" val="4140589499"/>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r>
              <a:rPr lang="en-CA" dirty="0" smtClean="0"/>
              <a:t>1. Ask the user to enter the names of everyone attending a party</a:t>
            </a:r>
            <a:endParaRPr lang="en-US" dirty="0"/>
          </a:p>
        </p:txBody>
      </p:sp>
      <p:sp>
        <p:nvSpPr>
          <p:cNvPr id="5" name="Content Placeholder 4"/>
          <p:cNvSpPr>
            <a:spLocks noGrp="1"/>
          </p:cNvSpPr>
          <p:nvPr>
            <p:ph sz="quarter" idx="10"/>
          </p:nvPr>
        </p:nvSpPr>
        <p:spPr/>
        <p:txBody>
          <a:bodyPr/>
          <a:lstStyle/>
          <a:p>
            <a:r>
              <a:rPr lang="en-CA" dirty="0" smtClean="0"/>
              <a:t>What command do we use to ask a user for a value?</a:t>
            </a:r>
          </a:p>
          <a:p>
            <a:pPr lvl="1"/>
            <a:r>
              <a:rPr lang="en-CA" dirty="0" smtClean="0"/>
              <a:t>input function</a:t>
            </a:r>
          </a:p>
          <a:p>
            <a:r>
              <a:rPr lang="en-CA" dirty="0" smtClean="0"/>
              <a:t>What type of variable will we need to store all the names?</a:t>
            </a:r>
          </a:p>
          <a:p>
            <a:pPr lvl="1"/>
            <a:r>
              <a:rPr lang="en-CA" dirty="0" smtClean="0"/>
              <a:t>A list</a:t>
            </a:r>
          </a:p>
          <a:p>
            <a:r>
              <a:rPr lang="en-CA" dirty="0" smtClean="0"/>
              <a:t>How can I ask the user for more than one name?</a:t>
            </a:r>
          </a:p>
          <a:p>
            <a:pPr lvl="1"/>
            <a:r>
              <a:rPr lang="en-CA" dirty="0" smtClean="0"/>
              <a:t>Use a loop</a:t>
            </a:r>
            <a:endParaRPr lang="en-US" dirty="0"/>
          </a:p>
        </p:txBody>
      </p:sp>
    </p:spTree>
    <p:extLst>
      <p:ext uri="{BB962C8B-B14F-4D97-AF65-F5344CB8AC3E}">
        <p14:creationId xmlns:p14="http://schemas.microsoft.com/office/powerpoint/2010/main" val="17208290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5">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5">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5">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CA" dirty="0" smtClean="0"/>
              <a:t>Should we use a for loop or while loop?</a:t>
            </a:r>
            <a:endParaRPr lang="en-US" dirty="0"/>
          </a:p>
        </p:txBody>
      </p:sp>
      <p:sp>
        <p:nvSpPr>
          <p:cNvPr id="5" name="Content Placeholder 4"/>
          <p:cNvSpPr>
            <a:spLocks noGrp="1"/>
          </p:cNvSpPr>
          <p:nvPr>
            <p:ph sz="quarter" idx="10"/>
          </p:nvPr>
        </p:nvSpPr>
        <p:spPr/>
        <p:txBody>
          <a:bodyPr/>
          <a:lstStyle/>
          <a:p>
            <a:pPr marL="514331" indent="-457200"/>
            <a:r>
              <a:rPr lang="en-CA" dirty="0" smtClean="0"/>
              <a:t>Do you know how many names the user will enter?</a:t>
            </a:r>
          </a:p>
          <a:p>
            <a:pPr marL="914246" lvl="1" indent="-457200"/>
            <a:r>
              <a:rPr lang="en-CA" dirty="0" smtClean="0"/>
              <a:t>No, that means we don’t know how many times the loop needs to execute, so we should use a while loop</a:t>
            </a:r>
          </a:p>
          <a:p>
            <a:pPr marL="514331" indent="-457200"/>
            <a:r>
              <a:rPr lang="en-CA" dirty="0" smtClean="0"/>
              <a:t>How will the loop know when to stop executing?</a:t>
            </a:r>
          </a:p>
          <a:p>
            <a:pPr marL="914246" lvl="1" indent="-457200"/>
            <a:r>
              <a:rPr lang="en-CA" dirty="0" smtClean="0"/>
              <a:t>We could have user enter a special keyword when they are done (as long as we tell them to do it!)</a:t>
            </a:r>
            <a:endParaRPr lang="en-US" dirty="0"/>
          </a:p>
        </p:txBody>
      </p:sp>
    </p:spTree>
    <p:extLst>
      <p:ext uri="{BB962C8B-B14F-4D97-AF65-F5344CB8AC3E}">
        <p14:creationId xmlns:p14="http://schemas.microsoft.com/office/powerpoint/2010/main" val="37551268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5">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2. Put those values in a list</a:t>
            </a:r>
            <a:endParaRPr lang="en-US" dirty="0"/>
          </a:p>
        </p:txBody>
      </p:sp>
      <p:sp>
        <p:nvSpPr>
          <p:cNvPr id="3" name="Content Placeholder 2"/>
          <p:cNvSpPr>
            <a:spLocks noGrp="1"/>
          </p:cNvSpPr>
          <p:nvPr>
            <p:ph sz="quarter" idx="10"/>
          </p:nvPr>
        </p:nvSpPr>
        <p:spPr/>
        <p:txBody>
          <a:bodyPr/>
          <a:lstStyle/>
          <a:p>
            <a:r>
              <a:rPr lang="en-CA" dirty="0" smtClean="0"/>
              <a:t>Declare an empty list</a:t>
            </a:r>
          </a:p>
          <a:p>
            <a:r>
              <a:rPr lang="en-CA" dirty="0" smtClean="0"/>
              <a:t>Each time a new name is entered, add it to the list</a:t>
            </a:r>
            <a:endParaRPr lang="en-US" dirty="0"/>
          </a:p>
        </p:txBody>
      </p:sp>
    </p:spTree>
    <p:extLst>
      <p:ext uri="{BB962C8B-B14F-4D97-AF65-F5344CB8AC3E}">
        <p14:creationId xmlns:p14="http://schemas.microsoft.com/office/powerpoint/2010/main" val="949086245"/>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CA" sz="4900" dirty="0" smtClean="0"/>
              <a:t>3. Sort </a:t>
            </a:r>
            <a:r>
              <a:rPr lang="en-CA" sz="4900" dirty="0"/>
              <a:t>the list</a:t>
            </a:r>
            <a:r>
              <a:rPr lang="en-CA" dirty="0"/>
              <a:t/>
            </a:r>
            <a:br>
              <a:rPr lang="en-CA" dirty="0"/>
            </a:br>
            <a:endParaRPr lang="en-US" dirty="0"/>
          </a:p>
        </p:txBody>
      </p:sp>
      <p:sp>
        <p:nvSpPr>
          <p:cNvPr id="3" name="Content Placeholder 2"/>
          <p:cNvSpPr>
            <a:spLocks noGrp="1"/>
          </p:cNvSpPr>
          <p:nvPr>
            <p:ph sz="quarter" idx="10"/>
          </p:nvPr>
        </p:nvSpPr>
        <p:spPr/>
        <p:txBody>
          <a:bodyPr/>
          <a:lstStyle/>
          <a:p>
            <a:r>
              <a:rPr lang="en-CA" dirty="0" smtClean="0"/>
              <a:t>Once the values are in a list, use the sort function to sort the list alphabetically</a:t>
            </a:r>
            <a:endParaRPr lang="en-US" dirty="0"/>
          </a:p>
        </p:txBody>
      </p:sp>
    </p:spTree>
    <p:extLst>
      <p:ext uri="{BB962C8B-B14F-4D97-AF65-F5344CB8AC3E}">
        <p14:creationId xmlns:p14="http://schemas.microsoft.com/office/powerpoint/2010/main" val="2129544926"/>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CA" sz="4900" dirty="0" smtClean="0"/>
              <a:t>4. Print </a:t>
            </a:r>
            <a:r>
              <a:rPr lang="en-CA" sz="4900" dirty="0"/>
              <a:t>the sorted list</a:t>
            </a:r>
            <a:r>
              <a:rPr lang="en-US" dirty="0"/>
              <a:t/>
            </a:r>
            <a:br>
              <a:rPr lang="en-US" dirty="0"/>
            </a:br>
            <a:endParaRPr lang="en-US" dirty="0"/>
          </a:p>
        </p:txBody>
      </p:sp>
      <p:sp>
        <p:nvSpPr>
          <p:cNvPr id="3" name="Content Placeholder 2"/>
          <p:cNvSpPr>
            <a:spLocks noGrp="1"/>
          </p:cNvSpPr>
          <p:nvPr>
            <p:ph sz="quarter" idx="10"/>
          </p:nvPr>
        </p:nvSpPr>
        <p:spPr/>
        <p:txBody>
          <a:bodyPr/>
          <a:lstStyle/>
          <a:p>
            <a:r>
              <a:rPr lang="en-CA" dirty="0" smtClean="0"/>
              <a:t>Use a loop to go through the values in the list</a:t>
            </a:r>
          </a:p>
          <a:p>
            <a:r>
              <a:rPr lang="en-CA" dirty="0" smtClean="0"/>
              <a:t>For each value, print the name</a:t>
            </a:r>
            <a:endParaRPr lang="en-US" dirty="0"/>
          </a:p>
        </p:txBody>
      </p:sp>
    </p:spTree>
    <p:extLst>
      <p:ext uri="{BB962C8B-B14F-4D97-AF65-F5344CB8AC3E}">
        <p14:creationId xmlns:p14="http://schemas.microsoft.com/office/powerpoint/2010/main" val="1411943598"/>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So… something like this?</a:t>
            </a:r>
            <a:endParaRPr lang="en-US" dirty="0"/>
          </a:p>
        </p:txBody>
      </p:sp>
      <p:sp>
        <p:nvSpPr>
          <p:cNvPr id="4" name="Rectangle 1"/>
          <p:cNvSpPr>
            <a:spLocks noGrp="1" noChangeArrowheads="1"/>
          </p:cNvSpPr>
          <p:nvPr>
            <p:ph sz="quarter" idx="10"/>
          </p:nvPr>
        </p:nvSpPr>
        <p:spPr bwMode="auto">
          <a:xfrm>
            <a:off x="379514" y="1245702"/>
            <a:ext cx="10059164" cy="3170099"/>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0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guests = []</a:t>
            </a:r>
          </a:p>
          <a:p>
            <a:pPr marL="0" lvl="0" indent="0" defTabSz="914400" eaLnBrk="0" fontAlgn="base" hangingPunct="0">
              <a:spcBef>
                <a:spcPct val="0"/>
              </a:spcBef>
              <a:spcAft>
                <a:spcPct val="0"/>
              </a:spcAft>
              <a:buNone/>
            </a:pPr>
            <a:r>
              <a:rPr kumimoji="0" lang="en-US" altLang="en-US" sz="20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name = </a:t>
            </a:r>
            <a:r>
              <a:rPr kumimoji="0" lang="en-US" altLang="en-US" sz="2000" b="0" i="0" u="none" strike="noStrike" cap="none" normalizeH="0" baseline="0" dirty="0" smtClean="0">
                <a:ln>
                  <a:noFill/>
                </a:ln>
                <a:solidFill>
                  <a:srgbClr val="A31515"/>
                </a:solidFill>
                <a:effectLst/>
                <a:latin typeface="Consolas" panose="020B0609020204030204" pitchFamily="49" charset="0"/>
                <a:cs typeface="Consolas" panose="020B0609020204030204" pitchFamily="49" charset="0"/>
              </a:rPr>
              <a:t>" </a:t>
            </a:r>
            <a:r>
              <a:rPr lang="en-US" altLang="en-US" sz="2000" dirty="0">
                <a:solidFill>
                  <a:srgbClr val="A31515"/>
                </a:solidFill>
                <a:latin typeface="Consolas" panose="020B0609020204030204" pitchFamily="49" charset="0"/>
                <a:cs typeface="Consolas" panose="020B0609020204030204" pitchFamily="49" charset="0"/>
              </a:rPr>
              <a:t> "</a:t>
            </a:r>
            <a:endParaRPr kumimoji="0" lang="en-US" altLang="en-US" sz="2000" b="0" i="0" u="none" strike="noStrike" cap="none" normalizeH="0" baseline="0" dirty="0" smtClean="0">
              <a:ln>
                <a:noFill/>
              </a:ln>
              <a:solidFill>
                <a:srgbClr val="A31515"/>
              </a:solidFill>
              <a:effectLst/>
              <a:latin typeface="Consolas" panose="020B0609020204030204" pitchFamily="49" charset="0"/>
              <a:cs typeface="Consolas" panose="020B0609020204030204" pitchFamily="49"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0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000" b="0" i="0" u="none" strike="noStrike" cap="none" normalizeH="0" baseline="0" dirty="0" smtClean="0">
                <a:ln>
                  <a:noFill/>
                </a:ln>
                <a:solidFill>
                  <a:srgbClr val="0000FF"/>
                </a:solidFill>
                <a:effectLst/>
                <a:latin typeface="Consolas" panose="020B0609020204030204" pitchFamily="49" charset="0"/>
                <a:cs typeface="Consolas" panose="020B0609020204030204" pitchFamily="49" charset="0"/>
              </a:rPr>
              <a:t>while</a:t>
            </a:r>
            <a:r>
              <a:rPr kumimoji="0" lang="en-US" altLang="en-US" sz="20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name != </a:t>
            </a:r>
            <a:r>
              <a:rPr kumimoji="0" lang="en-US" altLang="en-US" sz="2000" b="0" i="0" u="none" strike="noStrike" cap="none" normalizeH="0" baseline="0" dirty="0" smtClean="0">
                <a:ln>
                  <a:noFill/>
                </a:ln>
                <a:solidFill>
                  <a:srgbClr val="A31515"/>
                </a:solidFill>
                <a:effectLst/>
                <a:latin typeface="Consolas" panose="020B0609020204030204" pitchFamily="49" charset="0"/>
                <a:cs typeface="Consolas" panose="020B0609020204030204" pitchFamily="49" charset="0"/>
              </a:rPr>
              <a:t>"DONE"</a:t>
            </a:r>
            <a:r>
              <a:rPr kumimoji="0" lang="en-US" altLang="en-US" sz="20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0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name = input(</a:t>
            </a:r>
            <a:r>
              <a:rPr kumimoji="0" lang="en-US" altLang="en-US" sz="2000" b="0" i="0" u="none" strike="noStrike" cap="none" normalizeH="0" baseline="0" dirty="0" smtClean="0">
                <a:ln>
                  <a:noFill/>
                </a:ln>
                <a:solidFill>
                  <a:srgbClr val="A31515"/>
                </a:solidFill>
                <a:effectLst/>
                <a:latin typeface="Consolas" panose="020B0609020204030204" pitchFamily="49" charset="0"/>
                <a:cs typeface="Consolas" panose="020B0609020204030204" pitchFamily="49" charset="0"/>
              </a:rPr>
              <a:t>"Enter guest name (enter DONE if no more names) : "</a:t>
            </a:r>
            <a:r>
              <a:rPr kumimoji="0" lang="en-US" altLang="en-US" sz="20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0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r>
              <a:rPr kumimoji="0" lang="en-US" altLang="en-US" sz="2000"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guests.append</a:t>
            </a:r>
            <a:r>
              <a:rPr kumimoji="0" lang="en-US" altLang="en-US" sz="20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(name) </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20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000"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guests.sort</a:t>
            </a:r>
            <a:r>
              <a:rPr kumimoji="0" lang="en-US" altLang="en-US" sz="20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000" b="0" i="0" u="none" strike="noStrike" cap="none" normalizeH="0" baseline="0" dirty="0" smtClean="0">
                <a:ln>
                  <a:noFill/>
                </a:ln>
                <a:solidFill>
                  <a:srgbClr val="0000FF"/>
                </a:solidFill>
                <a:effectLst/>
                <a:latin typeface="Consolas" panose="020B0609020204030204" pitchFamily="49" charset="0"/>
                <a:cs typeface="Consolas" panose="020B0609020204030204" pitchFamily="49" charset="0"/>
              </a:rPr>
              <a:t>for</a:t>
            </a:r>
            <a:r>
              <a:rPr kumimoji="0" lang="en-US" altLang="en-US" sz="20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guest </a:t>
            </a:r>
            <a:r>
              <a:rPr kumimoji="0" lang="en-US" altLang="en-US" sz="2000" b="0" i="0" u="none" strike="noStrike" cap="none" normalizeH="0" baseline="0" dirty="0" smtClean="0">
                <a:ln>
                  <a:noFill/>
                </a:ln>
                <a:solidFill>
                  <a:srgbClr val="0000FF"/>
                </a:solidFill>
                <a:effectLst/>
                <a:latin typeface="Consolas" panose="020B0609020204030204" pitchFamily="49" charset="0"/>
                <a:cs typeface="Consolas" panose="020B0609020204030204" pitchFamily="49" charset="0"/>
              </a:rPr>
              <a:t>in</a:t>
            </a:r>
            <a:r>
              <a:rPr kumimoji="0" lang="en-US" altLang="en-US" sz="20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guests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0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print(guest)</a:t>
            </a:r>
            <a:endParaRPr kumimoji="0" lang="en-US" altLang="en-US" sz="2000" b="0" i="0" u="none" strike="noStrike" cap="none" normalizeH="0" baseline="0" dirty="0" smtClean="0">
              <a:ln>
                <a:noFill/>
              </a:ln>
              <a:solidFill>
                <a:schemeClr val="tx1"/>
              </a:solidFill>
              <a:effectLst/>
              <a:latin typeface="Arial" panose="020B0604020202020204" pitchFamily="34" charset="0"/>
            </a:endParaRPr>
          </a:p>
        </p:txBody>
      </p:sp>
      <p:pic>
        <p:nvPicPr>
          <p:cNvPr id="5" name="Picture 4"/>
          <p:cNvPicPr>
            <a:picLocks noChangeAspect="1"/>
          </p:cNvPicPr>
          <p:nvPr/>
        </p:nvPicPr>
        <p:blipFill>
          <a:blip r:embed="rId2"/>
          <a:stretch>
            <a:fillRect/>
          </a:stretch>
        </p:blipFill>
        <p:spPr>
          <a:xfrm>
            <a:off x="4786449" y="4171981"/>
            <a:ext cx="7405551" cy="2614613"/>
          </a:xfrm>
          <a:prstGeom prst="rect">
            <a:avLst/>
          </a:prstGeom>
        </p:spPr>
      </p:pic>
      <p:sp>
        <p:nvSpPr>
          <p:cNvPr id="6" name="TextBox 5"/>
          <p:cNvSpPr txBox="1"/>
          <p:nvPr/>
        </p:nvSpPr>
        <p:spPr>
          <a:xfrm>
            <a:off x="379514" y="4879123"/>
            <a:ext cx="4036423" cy="1200329"/>
          </a:xfrm>
          <a:prstGeom prst="rect">
            <a:avLst/>
          </a:prstGeom>
          <a:noFill/>
        </p:spPr>
        <p:txBody>
          <a:bodyPr wrap="square" rtlCol="0">
            <a:spAutoFit/>
          </a:bodyPr>
          <a:lstStyle/>
          <a:p>
            <a:r>
              <a:rPr lang="en-CA" dirty="0" smtClean="0">
                <a:latin typeface="Segoe UI Light" panose="020B0502040204020203" pitchFamily="34" charset="0"/>
                <a:cs typeface="Segoe UI Light" panose="020B0502040204020203" pitchFamily="34" charset="0"/>
              </a:rPr>
              <a:t>We are close but our code added the name DONE to our list of guests</a:t>
            </a:r>
          </a:p>
          <a:p>
            <a:r>
              <a:rPr lang="en-CA" dirty="0" smtClean="0">
                <a:latin typeface="Segoe UI Light" panose="020B0502040204020203" pitchFamily="34" charset="0"/>
                <a:cs typeface="Segoe UI Light" panose="020B0502040204020203" pitchFamily="34" charset="0"/>
              </a:rPr>
              <a:t>How can we tell the program that if the name is “DONE” not to add it?</a:t>
            </a:r>
            <a:endParaRPr lang="en-US" dirty="0">
              <a:latin typeface="Segoe UI Light" panose="020B0502040204020203" pitchFamily="34" charset="0"/>
              <a:cs typeface="Segoe UI Light" panose="020B0502040204020203" pitchFamily="34" charset="0"/>
            </a:endParaRPr>
          </a:p>
        </p:txBody>
      </p:sp>
    </p:spTree>
    <p:extLst>
      <p:ext uri="{BB962C8B-B14F-4D97-AF65-F5344CB8AC3E}">
        <p14:creationId xmlns:p14="http://schemas.microsoft.com/office/powerpoint/2010/main" val="23547174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4">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4">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4">
                                            <p:txEl>
                                              <p:pRg st="4" end="4"/>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4">
                                            <p:txEl>
                                              <p:pRg st="5" end="5"/>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4">
                                            <p:txEl>
                                              <p:pRg st="7" end="7"/>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4">
                                            <p:txEl>
                                              <p:pRg st="8" end="8"/>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4">
                                            <p:txEl>
                                              <p:pRg st="9" end="9"/>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5"/>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CA" dirty="0" smtClean="0"/>
              <a:t>Use an if statement. You are gradually building a toolkit to solve different problems!</a:t>
            </a:r>
            <a:endParaRPr lang="en-US" dirty="0"/>
          </a:p>
        </p:txBody>
      </p:sp>
      <p:sp>
        <p:nvSpPr>
          <p:cNvPr id="4" name="Rectangle 1"/>
          <p:cNvSpPr>
            <a:spLocks noGrp="1" noChangeArrowheads="1"/>
          </p:cNvSpPr>
          <p:nvPr>
            <p:ph sz="quarter" idx="10"/>
          </p:nvPr>
        </p:nvSpPr>
        <p:spPr bwMode="auto">
          <a:xfrm>
            <a:off x="379514" y="1295013"/>
            <a:ext cx="10059164" cy="3477875"/>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0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guests = []</a:t>
            </a:r>
          </a:p>
          <a:p>
            <a:pPr marL="0" lvl="0" indent="0" defTabSz="914400" eaLnBrk="0" fontAlgn="base" hangingPunct="0">
              <a:spcBef>
                <a:spcPct val="0"/>
              </a:spcBef>
              <a:spcAft>
                <a:spcPct val="0"/>
              </a:spcAft>
              <a:buNone/>
            </a:pPr>
            <a:r>
              <a:rPr kumimoji="0" lang="en-US" altLang="en-US" sz="20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name = </a:t>
            </a:r>
            <a:r>
              <a:rPr kumimoji="0" lang="en-US" altLang="en-US" sz="2000" b="0" i="0" u="none" strike="noStrike" cap="none" normalizeH="0" baseline="0" dirty="0" smtClean="0">
                <a:ln>
                  <a:noFill/>
                </a:ln>
                <a:solidFill>
                  <a:srgbClr val="A31515"/>
                </a:solidFill>
                <a:effectLst/>
                <a:latin typeface="Consolas" panose="020B0609020204030204" pitchFamily="49" charset="0"/>
                <a:cs typeface="Consolas" panose="020B0609020204030204" pitchFamily="49" charset="0"/>
              </a:rPr>
              <a:t>" </a:t>
            </a:r>
            <a:r>
              <a:rPr lang="en-US" altLang="en-US" sz="2000" dirty="0">
                <a:solidFill>
                  <a:srgbClr val="A31515"/>
                </a:solidFill>
                <a:latin typeface="Consolas" panose="020B0609020204030204" pitchFamily="49" charset="0"/>
                <a:cs typeface="Consolas" panose="020B0609020204030204" pitchFamily="49" charset="0"/>
              </a:rPr>
              <a:t> "</a:t>
            </a:r>
            <a:endParaRPr kumimoji="0" lang="en-US" altLang="en-US" sz="2000" b="0" i="0" u="none" strike="noStrike" cap="none" normalizeH="0" baseline="0" dirty="0" smtClean="0">
              <a:ln>
                <a:noFill/>
              </a:ln>
              <a:solidFill>
                <a:srgbClr val="A31515"/>
              </a:solidFill>
              <a:effectLst/>
              <a:latin typeface="Consolas" panose="020B0609020204030204" pitchFamily="49" charset="0"/>
              <a:cs typeface="Consolas" panose="020B0609020204030204" pitchFamily="49"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0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p>
          <a:p>
            <a:pPr marL="0" lvl="0" indent="0" defTabSz="914400" eaLnBrk="0" fontAlgn="base" hangingPunct="0">
              <a:spcBef>
                <a:spcPct val="0"/>
              </a:spcBef>
              <a:spcAft>
                <a:spcPct val="0"/>
              </a:spcAft>
              <a:buNone/>
            </a:pPr>
            <a:r>
              <a:rPr lang="en-US" altLang="en-US" sz="2000" dirty="0">
                <a:solidFill>
                  <a:srgbClr val="0000FF"/>
                </a:solidFill>
                <a:latin typeface="Consolas" panose="020B0609020204030204" pitchFamily="49" charset="0"/>
                <a:cs typeface="Consolas" panose="020B0609020204030204" pitchFamily="49" charset="0"/>
              </a:rPr>
              <a:t>while</a:t>
            </a:r>
            <a:r>
              <a:rPr lang="en-US" altLang="en-US" sz="2000" dirty="0">
                <a:solidFill>
                  <a:srgbClr val="000000"/>
                </a:solidFill>
                <a:latin typeface="Consolas" panose="020B0609020204030204" pitchFamily="49" charset="0"/>
                <a:cs typeface="Consolas" panose="020B0609020204030204" pitchFamily="49" charset="0"/>
              </a:rPr>
              <a:t> name !=</a:t>
            </a:r>
            <a:r>
              <a:rPr lang="en-US" altLang="en-US" sz="2000" dirty="0">
                <a:solidFill>
                  <a:srgbClr val="A31515"/>
                </a:solidFill>
                <a:latin typeface="Consolas" panose="020B0609020204030204" pitchFamily="49" charset="0"/>
                <a:cs typeface="Consolas" panose="020B0609020204030204" pitchFamily="49" charset="0"/>
              </a:rPr>
              <a:t>"DONE"</a:t>
            </a:r>
            <a:r>
              <a:rPr lang="en-US" altLang="en-US" sz="2000" dirty="0">
                <a:solidFill>
                  <a:srgbClr val="000000"/>
                </a:solidFill>
                <a:latin typeface="Consolas" panose="020B0609020204030204" pitchFamily="49" charset="0"/>
                <a:cs typeface="Consolas" panose="020B0609020204030204" pitchFamily="49" charset="0"/>
              </a:rPr>
              <a:t> :</a:t>
            </a:r>
          </a:p>
          <a:p>
            <a:pPr marL="0" lvl="0" indent="0" defTabSz="914400" eaLnBrk="0" fontAlgn="base" hangingPunct="0">
              <a:spcBef>
                <a:spcPct val="0"/>
              </a:spcBef>
              <a:spcAft>
                <a:spcPct val="0"/>
              </a:spcAft>
              <a:buNone/>
            </a:pPr>
            <a:r>
              <a:rPr lang="en-US" altLang="en-US" sz="2000" dirty="0">
                <a:solidFill>
                  <a:srgbClr val="000000"/>
                </a:solidFill>
                <a:latin typeface="Consolas" panose="020B0609020204030204" pitchFamily="49" charset="0"/>
                <a:cs typeface="Consolas" panose="020B0609020204030204" pitchFamily="49" charset="0"/>
              </a:rPr>
              <a:t>    </a:t>
            </a:r>
            <a:r>
              <a:rPr lang="en-US" altLang="en-US" sz="2000" dirty="0" smtClean="0">
                <a:solidFill>
                  <a:srgbClr val="000000"/>
                </a:solidFill>
                <a:latin typeface="Consolas" panose="020B0609020204030204" pitchFamily="49" charset="0"/>
                <a:cs typeface="Consolas" panose="020B0609020204030204" pitchFamily="49" charset="0"/>
              </a:rPr>
              <a:t>name</a:t>
            </a:r>
            <a:r>
              <a:rPr lang="en-US" altLang="en-US" sz="2000" dirty="0">
                <a:solidFill>
                  <a:srgbClr val="000000"/>
                </a:solidFill>
                <a:latin typeface="Consolas" panose="020B0609020204030204" pitchFamily="49" charset="0"/>
                <a:cs typeface="Consolas" panose="020B0609020204030204" pitchFamily="49" charset="0"/>
              </a:rPr>
              <a:t> = input(</a:t>
            </a:r>
            <a:r>
              <a:rPr lang="en-US" altLang="en-US" sz="2000" dirty="0">
                <a:solidFill>
                  <a:srgbClr val="A31515"/>
                </a:solidFill>
                <a:latin typeface="Consolas" panose="020B0609020204030204" pitchFamily="49" charset="0"/>
                <a:cs typeface="Consolas" panose="020B0609020204030204" pitchFamily="49" charset="0"/>
              </a:rPr>
              <a:t>"Enter guest name (enter DONE if no more names) : "</a:t>
            </a:r>
            <a:r>
              <a:rPr lang="en-US" altLang="en-US" sz="2000" dirty="0">
                <a:solidFill>
                  <a:srgbClr val="000000"/>
                </a:solidFill>
                <a:latin typeface="Consolas" panose="020B0609020204030204" pitchFamily="49" charset="0"/>
                <a:cs typeface="Consolas" panose="020B0609020204030204" pitchFamily="49" charset="0"/>
              </a:rPr>
              <a:t>)</a:t>
            </a:r>
          </a:p>
          <a:p>
            <a:pPr marL="0" lvl="0" indent="0" defTabSz="914400" eaLnBrk="0" fontAlgn="base" hangingPunct="0">
              <a:spcBef>
                <a:spcPct val="0"/>
              </a:spcBef>
              <a:spcAft>
                <a:spcPct val="0"/>
              </a:spcAft>
              <a:buNone/>
            </a:pPr>
            <a:r>
              <a:rPr lang="en-US" altLang="en-US" sz="2000" dirty="0">
                <a:solidFill>
                  <a:srgbClr val="000000"/>
                </a:solidFill>
                <a:latin typeface="Consolas" panose="020B0609020204030204" pitchFamily="49" charset="0"/>
                <a:cs typeface="Consolas" panose="020B0609020204030204" pitchFamily="49" charset="0"/>
              </a:rPr>
              <a:t>    </a:t>
            </a:r>
            <a:r>
              <a:rPr lang="en-US" altLang="en-US" sz="2000" dirty="0" smtClean="0">
                <a:solidFill>
                  <a:srgbClr val="0000FF"/>
                </a:solidFill>
                <a:latin typeface="Consolas" panose="020B0609020204030204" pitchFamily="49" charset="0"/>
                <a:cs typeface="Consolas" panose="020B0609020204030204" pitchFamily="49" charset="0"/>
              </a:rPr>
              <a:t>if</a:t>
            </a:r>
            <a:r>
              <a:rPr lang="en-US" altLang="en-US" sz="2000" dirty="0">
                <a:solidFill>
                  <a:srgbClr val="000000"/>
                </a:solidFill>
                <a:latin typeface="Consolas" panose="020B0609020204030204" pitchFamily="49" charset="0"/>
                <a:cs typeface="Consolas" panose="020B0609020204030204" pitchFamily="49" charset="0"/>
              </a:rPr>
              <a:t> </a:t>
            </a:r>
            <a:r>
              <a:rPr lang="en-US" altLang="en-US" sz="2000" dirty="0" err="1">
                <a:solidFill>
                  <a:srgbClr val="000000"/>
                </a:solidFill>
                <a:latin typeface="Consolas" panose="020B0609020204030204" pitchFamily="49" charset="0"/>
                <a:cs typeface="Consolas" panose="020B0609020204030204" pitchFamily="49" charset="0"/>
              </a:rPr>
              <a:t>name.upper</a:t>
            </a:r>
            <a:r>
              <a:rPr lang="en-US" altLang="en-US" sz="2000" dirty="0">
                <a:solidFill>
                  <a:srgbClr val="000000"/>
                </a:solidFill>
                <a:latin typeface="Consolas" panose="020B0609020204030204" pitchFamily="49" charset="0"/>
                <a:cs typeface="Consolas" panose="020B0609020204030204" pitchFamily="49" charset="0"/>
              </a:rPr>
              <a:t>() != </a:t>
            </a:r>
            <a:r>
              <a:rPr lang="en-US" altLang="en-US" sz="2000" dirty="0">
                <a:solidFill>
                  <a:srgbClr val="A31515"/>
                </a:solidFill>
                <a:latin typeface="Consolas" panose="020B0609020204030204" pitchFamily="49" charset="0"/>
                <a:cs typeface="Consolas" panose="020B0609020204030204" pitchFamily="49" charset="0"/>
              </a:rPr>
              <a:t>"DONE"</a:t>
            </a:r>
            <a:r>
              <a:rPr lang="en-US" altLang="en-US" sz="2000" dirty="0">
                <a:solidFill>
                  <a:srgbClr val="000000"/>
                </a:solidFill>
                <a:latin typeface="Consolas" panose="020B0609020204030204" pitchFamily="49" charset="0"/>
                <a:cs typeface="Consolas" panose="020B0609020204030204" pitchFamily="49" charset="0"/>
              </a:rPr>
              <a:t> :</a:t>
            </a:r>
          </a:p>
          <a:p>
            <a:pPr marL="0" lvl="0" indent="0" defTabSz="914400" eaLnBrk="0" fontAlgn="base" hangingPunct="0">
              <a:spcBef>
                <a:spcPct val="0"/>
              </a:spcBef>
              <a:spcAft>
                <a:spcPct val="0"/>
              </a:spcAft>
              <a:buNone/>
            </a:pPr>
            <a:r>
              <a:rPr lang="en-US" altLang="en-US" sz="2000" dirty="0">
                <a:solidFill>
                  <a:srgbClr val="000000"/>
                </a:solidFill>
                <a:latin typeface="Consolas" panose="020B0609020204030204" pitchFamily="49" charset="0"/>
                <a:cs typeface="Consolas" panose="020B0609020204030204" pitchFamily="49" charset="0"/>
              </a:rPr>
              <a:t>         </a:t>
            </a:r>
            <a:r>
              <a:rPr lang="en-US" altLang="en-US" sz="2000" dirty="0" err="1">
                <a:solidFill>
                  <a:srgbClr val="000000"/>
                </a:solidFill>
                <a:latin typeface="Consolas" panose="020B0609020204030204" pitchFamily="49" charset="0"/>
                <a:cs typeface="Consolas" panose="020B0609020204030204" pitchFamily="49" charset="0"/>
              </a:rPr>
              <a:t>guests.append</a:t>
            </a:r>
            <a:r>
              <a:rPr lang="en-US" altLang="en-US" sz="2000" dirty="0">
                <a:solidFill>
                  <a:srgbClr val="000000"/>
                </a:solidFill>
                <a:latin typeface="Consolas" panose="020B0609020204030204" pitchFamily="49" charset="0"/>
                <a:cs typeface="Consolas" panose="020B0609020204030204" pitchFamily="49" charset="0"/>
              </a:rPr>
              <a:t>(name)</a:t>
            </a:r>
            <a:endParaRPr lang="en-US" altLang="en-US" sz="4800" dirty="0">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20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000"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guests.sort</a:t>
            </a:r>
            <a:r>
              <a:rPr kumimoji="0" lang="en-US" altLang="en-US" sz="20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000" b="0" i="0" u="none" strike="noStrike" cap="none" normalizeH="0" baseline="0" dirty="0" smtClean="0">
                <a:ln>
                  <a:noFill/>
                </a:ln>
                <a:solidFill>
                  <a:srgbClr val="0000FF"/>
                </a:solidFill>
                <a:effectLst/>
                <a:latin typeface="Consolas" panose="020B0609020204030204" pitchFamily="49" charset="0"/>
                <a:cs typeface="Consolas" panose="020B0609020204030204" pitchFamily="49" charset="0"/>
              </a:rPr>
              <a:t>for</a:t>
            </a:r>
            <a:r>
              <a:rPr kumimoji="0" lang="en-US" altLang="en-US" sz="20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guest </a:t>
            </a:r>
            <a:r>
              <a:rPr kumimoji="0" lang="en-US" altLang="en-US" sz="2000" b="0" i="0" u="none" strike="noStrike" cap="none" normalizeH="0" baseline="0" dirty="0" smtClean="0">
                <a:ln>
                  <a:noFill/>
                </a:ln>
                <a:solidFill>
                  <a:srgbClr val="0000FF"/>
                </a:solidFill>
                <a:effectLst/>
                <a:latin typeface="Consolas" panose="020B0609020204030204" pitchFamily="49" charset="0"/>
                <a:cs typeface="Consolas" panose="020B0609020204030204" pitchFamily="49" charset="0"/>
              </a:rPr>
              <a:t>in</a:t>
            </a:r>
            <a:r>
              <a:rPr kumimoji="0" lang="en-US" altLang="en-US" sz="20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guests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0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print(guest)</a:t>
            </a:r>
            <a:endParaRPr kumimoji="0" lang="en-US" altLang="en-US" sz="2000" b="0" i="0" u="none" strike="noStrike" cap="none" normalizeH="0" baseline="0" dirty="0" smtClean="0">
              <a:ln>
                <a:noFill/>
              </a:ln>
              <a:solidFill>
                <a:schemeClr val="tx1"/>
              </a:solidFill>
              <a:effectLst/>
              <a:latin typeface="Arial" panose="020B0604020202020204" pitchFamily="34" charset="0"/>
            </a:endParaRPr>
          </a:p>
        </p:txBody>
      </p:sp>
      <p:pic>
        <p:nvPicPr>
          <p:cNvPr id="7" name="Picture 6"/>
          <p:cNvPicPr>
            <a:picLocks noChangeAspect="1"/>
          </p:cNvPicPr>
          <p:nvPr/>
        </p:nvPicPr>
        <p:blipFill>
          <a:blip r:embed="rId2"/>
          <a:stretch>
            <a:fillRect/>
          </a:stretch>
        </p:blipFill>
        <p:spPr>
          <a:xfrm>
            <a:off x="4786448" y="4171981"/>
            <a:ext cx="7405551" cy="3283320"/>
          </a:xfrm>
          <a:prstGeom prst="rect">
            <a:avLst/>
          </a:prstGeom>
        </p:spPr>
      </p:pic>
      <p:sp>
        <p:nvSpPr>
          <p:cNvPr id="8" name="Rectangle 7"/>
          <p:cNvSpPr/>
          <p:nvPr/>
        </p:nvSpPr>
        <p:spPr>
          <a:xfrm>
            <a:off x="379514" y="2895600"/>
            <a:ext cx="6287986" cy="647700"/>
          </a:xfrm>
          <a:prstGeom prst="rect">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0162185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sz="half" idx="2"/>
          </p:nvPr>
        </p:nvSpPr>
        <p:spPr/>
        <p:txBody>
          <a:bodyPr/>
          <a:lstStyle/>
          <a:p>
            <a:r>
              <a:rPr lang="en-CA" dirty="0" smtClean="0"/>
              <a:t>You can now remember a list of different values</a:t>
            </a:r>
          </a:p>
          <a:p>
            <a:r>
              <a:rPr lang="en-CA" dirty="0" smtClean="0"/>
              <a:t>You can search the list for a specific value</a:t>
            </a:r>
          </a:p>
          <a:p>
            <a:r>
              <a:rPr lang="en-CA" dirty="0" smtClean="0"/>
              <a:t>You can sort the list</a:t>
            </a:r>
          </a:p>
          <a:p>
            <a:r>
              <a:rPr lang="en-CA" dirty="0" smtClean="0"/>
              <a:t>You can read through all the values in the list</a:t>
            </a:r>
            <a:endParaRPr lang="en-US" dirty="0"/>
          </a:p>
        </p:txBody>
      </p:sp>
      <p:pic>
        <p:nvPicPr>
          <p:cNvPr id="7" name="Content Placeholder 6"/>
          <p:cNvPicPr>
            <a:picLocks noGrp="1" noChangeAspect="1"/>
          </p:cNvPicPr>
          <p:nvPr>
            <p:ph sz="quarter" idx="4"/>
          </p:nvPr>
        </p:nvPicPr>
        <p:blipFill>
          <a:blip r:embed="rId2" cstate="print">
            <a:extLst>
              <a:ext uri="{28A0092B-C50C-407E-A947-70E740481C1C}">
                <a14:useLocalDpi xmlns:a14="http://schemas.microsoft.com/office/drawing/2010/main" val="0"/>
              </a:ext>
            </a:extLst>
          </a:blip>
          <a:stretch>
            <a:fillRect/>
          </a:stretch>
        </p:blipFill>
        <p:spPr>
          <a:xfrm>
            <a:off x="6915390" y="1752600"/>
            <a:ext cx="4525325" cy="4025899"/>
          </a:xfrm>
        </p:spPr>
      </p:pic>
      <p:sp>
        <p:nvSpPr>
          <p:cNvPr id="4" name="Title 3"/>
          <p:cNvSpPr>
            <a:spLocks noGrp="1"/>
          </p:cNvSpPr>
          <p:nvPr>
            <p:ph type="title"/>
          </p:nvPr>
        </p:nvSpPr>
        <p:spPr/>
        <p:txBody>
          <a:bodyPr/>
          <a:lstStyle/>
          <a:p>
            <a:r>
              <a:rPr lang="en-CA" dirty="0" smtClean="0"/>
              <a:t>Congratulations!</a:t>
            </a:r>
            <a:endParaRPr lang="en-US" dirty="0"/>
          </a:p>
        </p:txBody>
      </p:sp>
    </p:spTree>
    <p:extLst>
      <p:ext uri="{BB962C8B-B14F-4D97-AF65-F5344CB8AC3E}">
        <p14:creationId xmlns:p14="http://schemas.microsoft.com/office/powerpoint/2010/main" val="48156512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CA" dirty="0" smtClean="0"/>
              <a:t>Lists allow you to store multiple values</a:t>
            </a:r>
            <a:endParaRPr lang="en-US" dirty="0"/>
          </a:p>
        </p:txBody>
      </p:sp>
      <p:sp>
        <p:nvSpPr>
          <p:cNvPr id="2" name="Content Placeholder 1"/>
          <p:cNvSpPr>
            <a:spLocks noGrp="1" noChangeArrowheads="1"/>
          </p:cNvSpPr>
          <p:nvPr>
            <p:ph sz="quarter" idx="10"/>
          </p:nvPr>
        </p:nvSpPr>
        <p:spPr bwMode="auto">
          <a:xfrm>
            <a:off x="379413" y="2132916"/>
            <a:ext cx="9451626" cy="523220"/>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guests = [</a:t>
            </a:r>
            <a:r>
              <a:rPr kumimoji="0" lang="en-US" altLang="en-US" sz="2800" b="0" i="0" u="none" strike="noStrike" cap="none" normalizeH="0" baseline="0" dirty="0" smtClean="0">
                <a:ln>
                  <a:noFill/>
                </a:ln>
                <a:solidFill>
                  <a:srgbClr val="A31515"/>
                </a:solidFill>
                <a:effectLst/>
                <a:latin typeface="Consolas" panose="020B0609020204030204" pitchFamily="49" charset="0"/>
                <a:cs typeface="Consolas" panose="020B0609020204030204" pitchFamily="49" charset="0"/>
              </a:rPr>
              <a:t>'</a:t>
            </a:r>
            <a:r>
              <a:rPr kumimoji="0" lang="en-US" altLang="en-US" sz="2800" b="0" i="0" u="none" strike="noStrike" cap="none" normalizeH="0" baseline="0" dirty="0" err="1" smtClean="0">
                <a:ln>
                  <a:noFill/>
                </a:ln>
                <a:solidFill>
                  <a:srgbClr val="A31515"/>
                </a:solidFill>
                <a:effectLst/>
                <a:latin typeface="Consolas" panose="020B0609020204030204" pitchFamily="49" charset="0"/>
                <a:cs typeface="Consolas" panose="020B0609020204030204" pitchFamily="49" charset="0"/>
              </a:rPr>
              <a:t>Christopher'</a:t>
            </a:r>
            <a:r>
              <a:rPr kumimoji="0" lang="en-US" altLang="en-US" sz="2800"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a:t>
            </a:r>
            <a:r>
              <a:rPr kumimoji="0" lang="en-US" altLang="en-US" sz="2800" b="0" i="0" u="none" strike="noStrike" cap="none" normalizeH="0" baseline="0" dirty="0" err="1" smtClean="0">
                <a:ln>
                  <a:noFill/>
                </a:ln>
                <a:solidFill>
                  <a:srgbClr val="A31515"/>
                </a:solidFill>
                <a:effectLst/>
                <a:latin typeface="Consolas" panose="020B0609020204030204" pitchFamily="49" charset="0"/>
                <a:cs typeface="Consolas" panose="020B0609020204030204" pitchFamily="49" charset="0"/>
              </a:rPr>
              <a:t>'Susan'</a:t>
            </a:r>
            <a:r>
              <a:rPr kumimoji="0" lang="en-US" altLang="en-US" sz="2800"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a:t>
            </a:r>
            <a:r>
              <a:rPr kumimoji="0" lang="en-US" altLang="en-US" sz="2800" b="0" i="0" u="none" strike="noStrike" cap="none" normalizeH="0" baseline="0" dirty="0" err="1" smtClean="0">
                <a:ln>
                  <a:noFill/>
                </a:ln>
                <a:solidFill>
                  <a:srgbClr val="A31515"/>
                </a:solidFill>
                <a:effectLst/>
                <a:latin typeface="Consolas" panose="020B0609020204030204" pitchFamily="49" charset="0"/>
                <a:cs typeface="Consolas" panose="020B0609020204030204" pitchFamily="49" charset="0"/>
              </a:rPr>
              <a:t>'Bill'</a:t>
            </a:r>
            <a:r>
              <a:rPr kumimoji="0" lang="en-US" altLang="en-US" sz="2800"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a:t>
            </a:r>
            <a:r>
              <a:rPr kumimoji="0" lang="en-US" altLang="en-US" sz="2800" b="0" i="0" u="none" strike="noStrike" cap="none" normalizeH="0" baseline="0" dirty="0" err="1" smtClean="0">
                <a:ln>
                  <a:noFill/>
                </a:ln>
                <a:solidFill>
                  <a:srgbClr val="A31515"/>
                </a:solidFill>
                <a:effectLst/>
                <a:latin typeface="Consolas" panose="020B0609020204030204" pitchFamily="49" charset="0"/>
                <a:cs typeface="Consolas" panose="020B0609020204030204" pitchFamily="49" charset="0"/>
              </a:rPr>
              <a:t>'Satya</a:t>
            </a:r>
            <a:r>
              <a:rPr kumimoji="0" lang="en-US" altLang="en-US" sz="2800" b="0" i="0" u="none" strike="noStrike" cap="none" normalizeH="0" baseline="0" dirty="0" smtClean="0">
                <a:ln>
                  <a:noFill/>
                </a:ln>
                <a:solidFill>
                  <a:srgbClr val="A31515"/>
                </a:solidFill>
                <a:effectLst/>
                <a:latin typeface="Consolas" panose="020B0609020204030204" pitchFamily="49" charset="0"/>
                <a:cs typeface="Consolas" panose="020B0609020204030204" pitchFamily="49" charset="0"/>
              </a:rPr>
              <a:t>'</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a:t>
            </a:r>
          </a:p>
        </p:txBody>
      </p:sp>
      <p:sp>
        <p:nvSpPr>
          <p:cNvPr id="3" name="Rectangle 2"/>
          <p:cNvSpPr>
            <a:spLocks noChangeArrowheads="1"/>
          </p:cNvSpPr>
          <p:nvPr/>
        </p:nvSpPr>
        <p:spPr bwMode="auto">
          <a:xfrm>
            <a:off x="379413" y="2900690"/>
            <a:ext cx="5311069" cy="523220"/>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scores = [78,85,62,49,98] </a:t>
            </a:r>
            <a:endParaRPr kumimoji="0" lang="en-US" altLang="en-US" sz="2800" b="0" i="0" u="none" strike="noStrike" cap="none" normalizeH="0" baseline="0" dirty="0" smtClean="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595241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uiExpand="1" build="p"/>
      <p:bldP spid="3" grpId="0" animBg="1"/>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88332214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r>
              <a:rPr lang="en-CA" dirty="0" smtClean="0"/>
              <a:t>You can create an empty list and add values later</a:t>
            </a:r>
            <a:endParaRPr lang="en-US" dirty="0"/>
          </a:p>
        </p:txBody>
      </p:sp>
      <p:sp>
        <p:nvSpPr>
          <p:cNvPr id="2" name="Content Placeholder 1"/>
          <p:cNvSpPr>
            <a:spLocks noGrp="1" noChangeArrowheads="1"/>
          </p:cNvSpPr>
          <p:nvPr>
            <p:ph sz="quarter" idx="10"/>
          </p:nvPr>
        </p:nvSpPr>
        <p:spPr bwMode="auto">
          <a:xfrm>
            <a:off x="379413" y="2132916"/>
            <a:ext cx="2353529" cy="523220"/>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guests = []</a:t>
            </a:r>
          </a:p>
        </p:txBody>
      </p:sp>
      <p:sp>
        <p:nvSpPr>
          <p:cNvPr id="3" name="Rectangle 2"/>
          <p:cNvSpPr>
            <a:spLocks noChangeArrowheads="1"/>
          </p:cNvSpPr>
          <p:nvPr/>
        </p:nvSpPr>
        <p:spPr bwMode="auto">
          <a:xfrm>
            <a:off x="379413" y="2900690"/>
            <a:ext cx="2550698" cy="523220"/>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scores = [] </a:t>
            </a:r>
            <a:endParaRPr kumimoji="0" lang="en-US" altLang="en-US" sz="2800" b="0" i="0" u="none" strike="noStrike" cap="none" normalizeH="0" baseline="0" dirty="0" smtClean="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157228309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CA" dirty="0" smtClean="0"/>
              <a:t>You can reference any value in the list by specifying it’s position in the list</a:t>
            </a:r>
            <a:endParaRPr lang="en-US" dirty="0"/>
          </a:p>
        </p:txBody>
      </p:sp>
      <p:sp>
        <p:nvSpPr>
          <p:cNvPr id="4" name="Rectangle 1"/>
          <p:cNvSpPr>
            <a:spLocks noGrp="1" noChangeArrowheads="1"/>
          </p:cNvSpPr>
          <p:nvPr>
            <p:ph sz="quarter" idx="10"/>
          </p:nvPr>
        </p:nvSpPr>
        <p:spPr bwMode="auto">
          <a:xfrm>
            <a:off x="379514" y="1317392"/>
            <a:ext cx="9451626" cy="3970318"/>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guests = [</a:t>
            </a:r>
            <a:r>
              <a:rPr kumimoji="0" lang="en-US" altLang="en-US" sz="2800" b="0" i="0" u="none" strike="noStrike" cap="none" normalizeH="0" baseline="0" dirty="0" smtClean="0">
                <a:ln>
                  <a:noFill/>
                </a:ln>
                <a:solidFill>
                  <a:srgbClr val="A31515"/>
                </a:solidFill>
                <a:effectLst/>
                <a:latin typeface="Consolas" panose="020B0609020204030204" pitchFamily="49" charset="0"/>
                <a:cs typeface="Consolas" panose="020B0609020204030204" pitchFamily="49" charset="0"/>
              </a:rPr>
              <a:t>'</a:t>
            </a:r>
            <a:r>
              <a:rPr kumimoji="0" lang="en-US" altLang="en-US" sz="2800" b="0" i="0" u="none" strike="noStrike" cap="none" normalizeH="0" baseline="0" dirty="0" err="1" smtClean="0">
                <a:ln>
                  <a:noFill/>
                </a:ln>
                <a:solidFill>
                  <a:srgbClr val="A31515"/>
                </a:solidFill>
                <a:effectLst/>
                <a:latin typeface="Consolas" panose="020B0609020204030204" pitchFamily="49" charset="0"/>
                <a:cs typeface="Consolas" panose="020B0609020204030204" pitchFamily="49" charset="0"/>
              </a:rPr>
              <a:t>Christopher'</a:t>
            </a:r>
            <a:r>
              <a:rPr kumimoji="0" lang="en-US" altLang="en-US" sz="2800"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a:t>
            </a:r>
            <a:r>
              <a:rPr kumimoji="0" lang="en-US" altLang="en-US" sz="2800" b="0" i="0" u="none" strike="noStrike" cap="none" normalizeH="0" baseline="0" dirty="0" err="1" smtClean="0">
                <a:ln>
                  <a:noFill/>
                </a:ln>
                <a:solidFill>
                  <a:srgbClr val="A31515"/>
                </a:solidFill>
                <a:effectLst/>
                <a:latin typeface="Consolas" panose="020B0609020204030204" pitchFamily="49" charset="0"/>
                <a:cs typeface="Consolas" panose="020B0609020204030204" pitchFamily="49" charset="0"/>
              </a:rPr>
              <a:t>'Susan'</a:t>
            </a:r>
            <a:r>
              <a:rPr kumimoji="0" lang="en-US" altLang="en-US" sz="2800"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a:t>
            </a:r>
            <a:r>
              <a:rPr kumimoji="0" lang="en-US" altLang="en-US" sz="2800" b="0" i="0" u="none" strike="noStrike" cap="none" normalizeH="0" baseline="0" dirty="0" err="1" smtClean="0">
                <a:ln>
                  <a:noFill/>
                </a:ln>
                <a:solidFill>
                  <a:srgbClr val="A31515"/>
                </a:solidFill>
                <a:effectLst/>
                <a:latin typeface="Consolas" panose="020B0609020204030204" pitchFamily="49" charset="0"/>
                <a:cs typeface="Consolas" panose="020B0609020204030204" pitchFamily="49" charset="0"/>
              </a:rPr>
              <a:t>'Bill'</a:t>
            </a:r>
            <a:r>
              <a:rPr kumimoji="0" lang="en-US" altLang="en-US" sz="2800"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a:t>
            </a:r>
            <a:r>
              <a:rPr kumimoji="0" lang="en-US" altLang="en-US" sz="2800" b="0" i="0" u="none" strike="noStrike" cap="none" normalizeH="0" baseline="0" dirty="0" err="1" smtClean="0">
                <a:ln>
                  <a:noFill/>
                </a:ln>
                <a:solidFill>
                  <a:srgbClr val="A31515"/>
                </a:solidFill>
                <a:effectLst/>
                <a:latin typeface="Consolas" panose="020B0609020204030204" pitchFamily="49" charset="0"/>
                <a:cs typeface="Consolas" panose="020B0609020204030204" pitchFamily="49" charset="0"/>
              </a:rPr>
              <a:t>'Satya</a:t>
            </a:r>
            <a:r>
              <a:rPr kumimoji="0" lang="en-US" altLang="en-US" sz="2800" b="0" i="0" u="none" strike="noStrike" cap="none" normalizeH="0" baseline="0" dirty="0" smtClean="0">
                <a:ln>
                  <a:noFill/>
                </a:ln>
                <a:solidFill>
                  <a:srgbClr val="A31515"/>
                </a:solidFill>
                <a:effectLst/>
                <a:latin typeface="Consolas" panose="020B0609020204030204" pitchFamily="49" charset="0"/>
                <a:cs typeface="Consolas" panose="020B0609020204030204" pitchFamily="49" charset="0"/>
              </a:rPr>
              <a:t>'</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a:t>
            </a:r>
          </a:p>
          <a:p>
            <a:pPr marL="0" marR="0" lvl="0" indent="0" algn="l" defTabSz="914400" rtl="0" eaLnBrk="0" fontAlgn="base" latinLnBrk="0" hangingPunct="0">
              <a:lnSpc>
                <a:spcPct val="100000"/>
              </a:lnSpc>
              <a:spcBef>
                <a:spcPct val="0"/>
              </a:spcBef>
              <a:spcAft>
                <a:spcPct val="0"/>
              </a:spcAft>
              <a:buClrTx/>
              <a:buSzTx/>
              <a:buFontTx/>
              <a:buNone/>
              <a:tabLst/>
            </a:pPr>
            <a:endParaRPr lang="en-US" altLang="en-US" sz="2800" dirty="0">
              <a:solidFill>
                <a:srgbClr val="000000"/>
              </a:solidFill>
              <a:latin typeface="Consolas" panose="020B0609020204030204" pitchFamily="49" charset="0"/>
              <a:cs typeface="Consolas" panose="020B0609020204030204" pitchFamily="49"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8000"/>
                </a:solidFill>
                <a:effectLst/>
                <a:latin typeface="Consolas" panose="020B0609020204030204" pitchFamily="49" charset="0"/>
                <a:cs typeface="Consolas" panose="020B0609020204030204" pitchFamily="49" charset="0"/>
              </a:rPr>
              <a:t>#print the first guest</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8000"/>
                </a:solidFill>
                <a:effectLst/>
                <a:latin typeface="Consolas" panose="020B0609020204030204" pitchFamily="49" charset="0"/>
                <a:cs typeface="Consolas" panose="020B0609020204030204" pitchFamily="49" charset="0"/>
              </a:rPr>
              <a:t>#the first value is in position 0</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print(guests[0]) </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scores = [78,85,62,49,98]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8000"/>
                </a:solidFill>
                <a:effectLst/>
                <a:latin typeface="Consolas" panose="020B0609020204030204" pitchFamily="49" charset="0"/>
                <a:cs typeface="Consolas" panose="020B0609020204030204" pitchFamily="49" charset="0"/>
              </a:rPr>
              <a:t>#Print the fourth score</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print(scores[3])</a:t>
            </a:r>
            <a:endParaRPr kumimoji="0" lang="en-US" altLang="en-US" sz="2800" b="0" i="0" u="none" strike="noStrike" cap="none" normalizeH="0" baseline="0" dirty="0" smtClean="0">
              <a:ln>
                <a:noFill/>
              </a:ln>
              <a:solidFill>
                <a:schemeClr val="tx1"/>
              </a:solidFill>
              <a:effectLst/>
              <a:latin typeface="Arial" panose="020B0604020202020204" pitchFamily="34" charset="0"/>
            </a:endParaRPr>
          </a:p>
        </p:txBody>
      </p:sp>
      <p:pic>
        <p:nvPicPr>
          <p:cNvPr id="6" name="Picture 5"/>
          <p:cNvPicPr>
            <a:picLocks noChangeAspect="1"/>
          </p:cNvPicPr>
          <p:nvPr/>
        </p:nvPicPr>
        <p:blipFill>
          <a:blip r:embed="rId2"/>
          <a:stretch>
            <a:fillRect/>
          </a:stretch>
        </p:blipFill>
        <p:spPr>
          <a:xfrm>
            <a:off x="6208766" y="4639292"/>
            <a:ext cx="5894334" cy="2528319"/>
          </a:xfrm>
          <a:prstGeom prst="rect">
            <a:avLst/>
          </a:prstGeom>
        </p:spPr>
      </p:pic>
    </p:spTree>
    <p:extLst>
      <p:ext uri="{BB962C8B-B14F-4D97-AF65-F5344CB8AC3E}">
        <p14:creationId xmlns:p14="http://schemas.microsoft.com/office/powerpoint/2010/main" val="22448721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xEl>
                                              <p:pRg st="3" end="3"/>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4">
                                            <p:txEl>
                                              <p:pRg st="4" end="4"/>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
                                            <p:txEl>
                                              <p:pRg st="6" end="6"/>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4">
                                            <p:txEl>
                                              <p:pRg st="7" end="7"/>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4">
                                            <p:txEl>
                                              <p:pRg st="8" end="8"/>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half" idx="2"/>
          </p:nvPr>
        </p:nvSpPr>
        <p:spPr/>
        <p:txBody>
          <a:bodyPr/>
          <a:lstStyle/>
          <a:p>
            <a:r>
              <a:rPr lang="en-CA" dirty="0" smtClean="0"/>
              <a:t>We </a:t>
            </a:r>
            <a:r>
              <a:rPr lang="en-CA" dirty="0"/>
              <a:t>call the position </a:t>
            </a:r>
            <a:r>
              <a:rPr lang="en-CA" dirty="0" smtClean="0"/>
              <a:t>of an item in </a:t>
            </a:r>
            <a:r>
              <a:rPr lang="en-CA" dirty="0"/>
              <a:t>the list the </a:t>
            </a:r>
            <a:r>
              <a:rPr lang="en-CA" b="1" dirty="0"/>
              <a:t>index</a:t>
            </a:r>
            <a:endParaRPr lang="en-US" b="1" dirty="0"/>
          </a:p>
          <a:p>
            <a:endParaRPr lang="en-US" dirty="0"/>
          </a:p>
        </p:txBody>
      </p:sp>
      <p:pic>
        <p:nvPicPr>
          <p:cNvPr id="5" name="Content Placeholder 4"/>
          <p:cNvPicPr>
            <a:picLocks noGrp="1" noChangeAspect="1"/>
          </p:cNvPicPr>
          <p:nvPr>
            <p:ph sz="quarter" idx="4"/>
          </p:nvPr>
        </p:nvPicPr>
        <p:blipFill>
          <a:blip r:embed="rId2" cstate="print">
            <a:extLst>
              <a:ext uri="{28A0092B-C50C-407E-A947-70E740481C1C}">
                <a14:useLocalDpi xmlns:a14="http://schemas.microsoft.com/office/drawing/2010/main" val="0"/>
              </a:ext>
            </a:extLst>
          </a:blip>
          <a:stretch>
            <a:fillRect/>
          </a:stretch>
        </p:blipFill>
        <p:spPr>
          <a:xfrm>
            <a:off x="7422471" y="1549400"/>
            <a:ext cx="3682692" cy="4191000"/>
          </a:xfrm>
        </p:spPr>
      </p:pic>
      <p:sp>
        <p:nvSpPr>
          <p:cNvPr id="2" name="Title 1"/>
          <p:cNvSpPr>
            <a:spLocks noGrp="1"/>
          </p:cNvSpPr>
          <p:nvPr>
            <p:ph type="title"/>
          </p:nvPr>
        </p:nvSpPr>
        <p:spPr/>
        <p:txBody>
          <a:bodyPr/>
          <a:lstStyle/>
          <a:p>
            <a:r>
              <a:rPr lang="en-CA" dirty="0" smtClean="0"/>
              <a:t>Geek Tip</a:t>
            </a:r>
            <a:endParaRPr lang="en-US" dirty="0"/>
          </a:p>
        </p:txBody>
      </p:sp>
    </p:spTree>
    <p:extLst>
      <p:ext uri="{BB962C8B-B14F-4D97-AF65-F5344CB8AC3E}">
        <p14:creationId xmlns:p14="http://schemas.microsoft.com/office/powerpoint/2010/main" val="101632787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CA" dirty="0" smtClean="0"/>
              <a:t>You can even count backwards</a:t>
            </a:r>
            <a:endParaRPr lang="en-US" dirty="0"/>
          </a:p>
        </p:txBody>
      </p:sp>
      <p:pic>
        <p:nvPicPr>
          <p:cNvPr id="4" name="Picture 3"/>
          <p:cNvPicPr>
            <a:picLocks noChangeAspect="1"/>
          </p:cNvPicPr>
          <p:nvPr/>
        </p:nvPicPr>
        <p:blipFill>
          <a:blip r:embed="rId2"/>
          <a:stretch>
            <a:fillRect/>
          </a:stretch>
        </p:blipFill>
        <p:spPr>
          <a:xfrm>
            <a:off x="6208766" y="4639293"/>
            <a:ext cx="5983234" cy="2218707"/>
          </a:xfrm>
          <a:prstGeom prst="rect">
            <a:avLst/>
          </a:prstGeom>
        </p:spPr>
      </p:pic>
      <p:sp>
        <p:nvSpPr>
          <p:cNvPr id="5" name="Rectangle 1"/>
          <p:cNvSpPr>
            <a:spLocks noChangeArrowheads="1"/>
          </p:cNvSpPr>
          <p:nvPr/>
        </p:nvSpPr>
        <p:spPr bwMode="auto">
          <a:xfrm>
            <a:off x="379413" y="1388226"/>
            <a:ext cx="9451626" cy="3108543"/>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guests = [</a:t>
            </a:r>
            <a:r>
              <a:rPr kumimoji="0" lang="en-US" altLang="en-US" sz="2800" b="0" i="0" u="none" strike="noStrike" cap="none" normalizeH="0" baseline="0" dirty="0" smtClean="0">
                <a:ln>
                  <a:noFill/>
                </a:ln>
                <a:solidFill>
                  <a:srgbClr val="A31515"/>
                </a:solidFill>
                <a:effectLst/>
                <a:latin typeface="Consolas" panose="020B0609020204030204" pitchFamily="49" charset="0"/>
                <a:cs typeface="Consolas" panose="020B0609020204030204" pitchFamily="49" charset="0"/>
              </a:rPr>
              <a:t>'</a:t>
            </a:r>
            <a:r>
              <a:rPr kumimoji="0" lang="en-US" altLang="en-US" sz="2800" b="0" i="0" u="none" strike="noStrike" cap="none" normalizeH="0" baseline="0" dirty="0" err="1" smtClean="0">
                <a:ln>
                  <a:noFill/>
                </a:ln>
                <a:solidFill>
                  <a:srgbClr val="A31515"/>
                </a:solidFill>
                <a:effectLst/>
                <a:latin typeface="Consolas" panose="020B0609020204030204" pitchFamily="49" charset="0"/>
                <a:cs typeface="Consolas" panose="020B0609020204030204" pitchFamily="49" charset="0"/>
              </a:rPr>
              <a:t>Christopher'</a:t>
            </a:r>
            <a:r>
              <a:rPr kumimoji="0" lang="en-US" altLang="en-US" sz="2800"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a:t>
            </a:r>
            <a:r>
              <a:rPr kumimoji="0" lang="en-US" altLang="en-US" sz="2800" b="0" i="0" u="none" strike="noStrike" cap="none" normalizeH="0" baseline="0" dirty="0" err="1" smtClean="0">
                <a:ln>
                  <a:noFill/>
                </a:ln>
                <a:solidFill>
                  <a:srgbClr val="A31515"/>
                </a:solidFill>
                <a:effectLst/>
                <a:latin typeface="Consolas" panose="020B0609020204030204" pitchFamily="49" charset="0"/>
                <a:cs typeface="Consolas" panose="020B0609020204030204" pitchFamily="49" charset="0"/>
              </a:rPr>
              <a:t>'Susan'</a:t>
            </a:r>
            <a:r>
              <a:rPr kumimoji="0" lang="en-US" altLang="en-US" sz="2800"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a:t>
            </a:r>
            <a:r>
              <a:rPr kumimoji="0" lang="en-US" altLang="en-US" sz="2800" b="0" i="0" u="none" strike="noStrike" cap="none" normalizeH="0" baseline="0" dirty="0" err="1" smtClean="0">
                <a:ln>
                  <a:noFill/>
                </a:ln>
                <a:solidFill>
                  <a:srgbClr val="A31515"/>
                </a:solidFill>
                <a:effectLst/>
                <a:latin typeface="Consolas" panose="020B0609020204030204" pitchFamily="49" charset="0"/>
                <a:cs typeface="Consolas" panose="020B0609020204030204" pitchFamily="49" charset="0"/>
              </a:rPr>
              <a:t>'Bill'</a:t>
            </a:r>
            <a:r>
              <a:rPr kumimoji="0" lang="en-US" altLang="en-US" sz="2800"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a:t>
            </a:r>
            <a:r>
              <a:rPr kumimoji="0" lang="en-US" altLang="en-US" sz="2800" b="0" i="0" u="none" strike="noStrike" cap="none" normalizeH="0" baseline="0" dirty="0" err="1" smtClean="0">
                <a:ln>
                  <a:noFill/>
                </a:ln>
                <a:solidFill>
                  <a:srgbClr val="A31515"/>
                </a:solidFill>
                <a:effectLst/>
                <a:latin typeface="Consolas" panose="020B0609020204030204" pitchFamily="49" charset="0"/>
                <a:cs typeface="Consolas" panose="020B0609020204030204" pitchFamily="49" charset="0"/>
              </a:rPr>
              <a:t>'Satya</a:t>
            </a:r>
            <a:r>
              <a:rPr kumimoji="0" lang="en-US" altLang="en-US" sz="2800" b="0" i="0" u="none" strike="noStrike" cap="none" normalizeH="0" baseline="0" dirty="0" smtClean="0">
                <a:ln>
                  <a:noFill/>
                </a:ln>
                <a:solidFill>
                  <a:srgbClr val="A31515"/>
                </a:solidFill>
                <a:effectLst/>
                <a:latin typeface="Consolas" panose="020B0609020204030204" pitchFamily="49" charset="0"/>
                <a:cs typeface="Consolas" panose="020B0609020204030204" pitchFamily="49" charset="0"/>
              </a:rPr>
              <a:t>'</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2800" b="0" i="0" u="none" strike="noStrike" cap="none" normalizeH="0" baseline="0" dirty="0" smtClean="0">
              <a:ln>
                <a:noFill/>
              </a:ln>
              <a:solidFill>
                <a:srgbClr val="008000"/>
              </a:solidFill>
              <a:effectLst/>
              <a:latin typeface="Consolas" panose="020B0609020204030204" pitchFamily="49" charset="0"/>
              <a:cs typeface="Consolas" panose="020B0609020204030204" pitchFamily="49"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8000"/>
                </a:solidFill>
                <a:effectLst/>
                <a:latin typeface="Consolas" panose="020B0609020204030204" pitchFamily="49" charset="0"/>
                <a:cs typeface="Consolas" panose="020B0609020204030204" pitchFamily="49" charset="0"/>
              </a:rPr>
              <a:t>#print the last entry in the list</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print(guests[-1]) </a:t>
            </a:r>
          </a:p>
          <a:p>
            <a:pPr marL="0" marR="0" lvl="0" indent="0" algn="l" defTabSz="914400" rtl="0" eaLnBrk="0" fontAlgn="base" latinLnBrk="0" hangingPunct="0">
              <a:lnSpc>
                <a:spcPct val="100000"/>
              </a:lnSpc>
              <a:spcBef>
                <a:spcPct val="0"/>
              </a:spcBef>
              <a:spcAft>
                <a:spcPct val="0"/>
              </a:spcAft>
              <a:buClrTx/>
              <a:buSzTx/>
              <a:buFontTx/>
              <a:buNone/>
              <a:tabLst/>
            </a:pPr>
            <a:endParaRPr lang="en-US" altLang="en-US" sz="2800" dirty="0">
              <a:solidFill>
                <a:srgbClr val="000000"/>
              </a:solidFill>
              <a:latin typeface="Consolas" panose="020B0609020204030204" pitchFamily="49" charset="0"/>
              <a:cs typeface="Consolas" panose="020B0609020204030204" pitchFamily="49"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8000"/>
                </a:solidFill>
                <a:effectLst/>
                <a:latin typeface="Consolas" panose="020B0609020204030204" pitchFamily="49" charset="0"/>
                <a:cs typeface="Consolas" panose="020B0609020204030204" pitchFamily="49" charset="0"/>
              </a:rPr>
              <a:t>#print the second last entry in the list</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print(guests[-2]) </a:t>
            </a:r>
            <a:endParaRPr kumimoji="0" lang="en-US" altLang="en-US" sz="2800" b="0" i="0" u="none" strike="noStrike" cap="none" normalizeH="0" baseline="0" dirty="0" smtClean="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22496933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CA" dirty="0" smtClean="0"/>
              <a:t>Creating and populating a list</a:t>
            </a:r>
            <a:endParaRPr lang="en-US" dirty="0"/>
          </a:p>
        </p:txBody>
      </p:sp>
    </p:spTree>
    <p:extLst>
      <p:ext uri="{BB962C8B-B14F-4D97-AF65-F5344CB8AC3E}">
        <p14:creationId xmlns:p14="http://schemas.microsoft.com/office/powerpoint/2010/main" val="531578089"/>
      </p:ext>
    </p:extLst>
  </p:cSld>
  <p:clrMapOvr>
    <a:masterClrMapping/>
  </p:clrMapOvr>
  <p:timing>
    <p:tnLst>
      <p:par>
        <p:cTn id="1" dur="indefinite" restart="never" nodeType="tmRoot"/>
      </p:par>
    </p:tnLst>
  </p:timing>
</p:sld>
</file>

<file path=ppt/theme/theme1.xml><?xml version="1.0" encoding="utf-8"?>
<a:theme xmlns:a="http://schemas.openxmlformats.org/drawingml/2006/main" name="MVA">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MVA" id="{D19B8CF3-B2DF-463C-B63F-F022CD61B509}" vid="{48A9A4B1-BA84-4ACC-ABD0-6A3F367ABF60}"/>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MVA</Template>
  <TotalTime>6699</TotalTime>
  <Words>730</Words>
  <Application>Microsoft Office PowerPoint</Application>
  <PresentationFormat>Widescreen</PresentationFormat>
  <Paragraphs>191</Paragraphs>
  <Slides>40</Slides>
  <Notes>3</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40</vt:i4>
      </vt:variant>
    </vt:vector>
  </HeadingPairs>
  <TitlesOfParts>
    <vt:vector size="46" baseType="lpstr">
      <vt:lpstr>Arial</vt:lpstr>
      <vt:lpstr>Calibri</vt:lpstr>
      <vt:lpstr>Consolas</vt:lpstr>
      <vt:lpstr>Segoe UI</vt:lpstr>
      <vt:lpstr>Segoe UI Light</vt:lpstr>
      <vt:lpstr>MVA</vt:lpstr>
      <vt:lpstr>Remembering lists of values lists</vt:lpstr>
      <vt:lpstr>Sometimes you have to remember lists of values</vt:lpstr>
      <vt:lpstr>Multiple values</vt:lpstr>
      <vt:lpstr>Lists allow you to store multiple values</vt:lpstr>
      <vt:lpstr>You can create an empty list and add values later</vt:lpstr>
      <vt:lpstr>You can reference any value in the list by specifying it’s position in the list</vt:lpstr>
      <vt:lpstr>Geek Tip</vt:lpstr>
      <vt:lpstr>You can even count backwards</vt:lpstr>
      <vt:lpstr>Creating and populating a list</vt:lpstr>
      <vt:lpstr>Updating lists</vt:lpstr>
      <vt:lpstr>You can change a value in a list</vt:lpstr>
      <vt:lpstr>You can add a value to a list with append()</vt:lpstr>
      <vt:lpstr>You can remove a value from a list with remove()</vt:lpstr>
      <vt:lpstr>You can use the del command to delete an entry</vt:lpstr>
      <vt:lpstr>Modifying list contents</vt:lpstr>
      <vt:lpstr>Finding values</vt:lpstr>
      <vt:lpstr>The index() function will search the list and return the index of the position where the value was found</vt:lpstr>
      <vt:lpstr>Searching a list</vt:lpstr>
      <vt:lpstr>What do you think will happen if we search for a value that doesn’t exist in the list?</vt:lpstr>
      <vt:lpstr>Displaying values</vt:lpstr>
      <vt:lpstr>Use a loop!</vt:lpstr>
      <vt:lpstr>Looping through all the values in a list</vt:lpstr>
      <vt:lpstr>What if I don’t know how many values are in the list?</vt:lpstr>
      <vt:lpstr>Use the len() function to find out how many entries are in your list</vt:lpstr>
      <vt:lpstr>Shhhh, don’t tell anyone but there is an even easier way to go through all the items in a list</vt:lpstr>
      <vt:lpstr>You can just tell the for loop to go through your list!</vt:lpstr>
      <vt:lpstr>Want to sort your list?</vt:lpstr>
      <vt:lpstr>You can sort your list with the sort() function</vt:lpstr>
      <vt:lpstr>Sort a list and print the results</vt:lpstr>
      <vt:lpstr>Your challenge… Starting to get harder…</vt:lpstr>
      <vt:lpstr>Break the problem into steps</vt:lpstr>
      <vt:lpstr>1. Ask the user to enter the names of everyone attending a party</vt:lpstr>
      <vt:lpstr>Should we use a for loop or while loop?</vt:lpstr>
      <vt:lpstr>2. Put those values in a list</vt:lpstr>
      <vt:lpstr>3. Sort the list </vt:lpstr>
      <vt:lpstr>4. Print the sorted list </vt:lpstr>
      <vt:lpstr>So… something like this?</vt:lpstr>
      <vt:lpstr>Use an if statement. You are gradually building a toolkit to solve different problems!</vt:lpstr>
      <vt:lpstr>Congratulations!</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Learning to code with Python!</dc:title>
  <dc:creator>Susan Ibach</dc:creator>
  <cp:lastModifiedBy>Christopher Harrison</cp:lastModifiedBy>
  <cp:revision>130</cp:revision>
  <dcterms:created xsi:type="dcterms:W3CDTF">2014-06-11T19:38:55Z</dcterms:created>
  <dcterms:modified xsi:type="dcterms:W3CDTF">2014-09-24T17:40:48Z</dcterms:modified>
</cp:coreProperties>
</file>