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358" r:id="rId2"/>
    <p:sldId id="377" r:id="rId3"/>
    <p:sldId id="378" r:id="rId4"/>
    <p:sldId id="359" r:id="rId5"/>
    <p:sldId id="360" r:id="rId6"/>
    <p:sldId id="382" r:id="rId7"/>
    <p:sldId id="361" r:id="rId8"/>
    <p:sldId id="383" r:id="rId9"/>
    <p:sldId id="388" r:id="rId10"/>
    <p:sldId id="387" r:id="rId11"/>
    <p:sldId id="362" r:id="rId12"/>
    <p:sldId id="363" r:id="rId13"/>
    <p:sldId id="364" r:id="rId14"/>
    <p:sldId id="365" r:id="rId15"/>
    <p:sldId id="384" r:id="rId16"/>
    <p:sldId id="366" r:id="rId17"/>
    <p:sldId id="367" r:id="rId18"/>
    <p:sldId id="368" r:id="rId19"/>
    <p:sldId id="370" r:id="rId20"/>
    <p:sldId id="385" r:id="rId21"/>
    <p:sldId id="371" r:id="rId22"/>
    <p:sldId id="372" r:id="rId23"/>
    <p:sldId id="373" r:id="rId24"/>
    <p:sldId id="374" r:id="rId25"/>
    <p:sldId id="389" r:id="rId26"/>
    <p:sldId id="375" r:id="rId27"/>
    <p:sldId id="376" r:id="rId28"/>
    <p:sldId id="386" r:id="rId29"/>
    <p:sldId id="379" r:id="rId30"/>
    <p:sldId id="380" r:id="rId31"/>
    <p:sldId id="381"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D57A8B9-5C48-4AB5-93B7-EA7DD563D060}">
          <p14:sldIdLst>
            <p14:sldId id="358"/>
            <p14:sldId id="377"/>
            <p14:sldId id="378"/>
            <p14:sldId id="359"/>
            <p14:sldId id="360"/>
            <p14:sldId id="382"/>
            <p14:sldId id="361"/>
            <p14:sldId id="383"/>
            <p14:sldId id="388"/>
            <p14:sldId id="387"/>
            <p14:sldId id="362"/>
            <p14:sldId id="363"/>
            <p14:sldId id="364"/>
            <p14:sldId id="365"/>
            <p14:sldId id="384"/>
            <p14:sldId id="366"/>
            <p14:sldId id="367"/>
            <p14:sldId id="368"/>
            <p14:sldId id="370"/>
            <p14:sldId id="385"/>
            <p14:sldId id="371"/>
            <p14:sldId id="372"/>
            <p14:sldId id="373"/>
            <p14:sldId id="374"/>
            <p14:sldId id="389"/>
            <p14:sldId id="375"/>
            <p14:sldId id="376"/>
            <p14:sldId id="386"/>
            <p14:sldId id="379"/>
            <p14:sldId id="380"/>
            <p14:sldId id="381"/>
          </p14:sldIdLst>
        </p14:section>
        <p14:section name="Untitled Section" id="{170ECFCA-5ACD-4231-8B00-3FD73B42167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11" autoAdjust="0"/>
    <p:restoredTop sz="81713" autoAdjust="0"/>
  </p:normalViewPr>
  <p:slideViewPr>
    <p:cSldViewPr snapToGrid="0">
      <p:cViewPr varScale="1">
        <p:scale>
          <a:sx n="42" d="100"/>
          <a:sy n="42" d="100"/>
        </p:scale>
        <p:origin x="72" y="55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70" d="100"/>
          <a:sy n="70" d="100"/>
        </p:scale>
        <p:origin x="324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DDBD42-E139-45FA-9C16-1611187CAC3F}" type="datetimeFigureOut">
              <a:rPr lang="en-US" smtClean="0"/>
              <a:t>9/23/2014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6AB01E-7BD7-442B-8A6B-D31FAFDAE830}" type="slidenum">
              <a:rPr lang="en-US" smtClean="0"/>
              <a:t>‹#›</a:t>
            </a:fld>
            <a:endParaRPr lang="en-US"/>
          </a:p>
        </p:txBody>
      </p:sp>
    </p:spTree>
    <p:extLst>
      <p:ext uri="{BB962C8B-B14F-4D97-AF65-F5344CB8AC3E}">
        <p14:creationId xmlns:p14="http://schemas.microsoft.com/office/powerpoint/2010/main" val="1349073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a:t>
            </a:fld>
            <a:endParaRPr lang="en-US"/>
          </a:p>
        </p:txBody>
      </p:sp>
    </p:spTree>
    <p:extLst>
      <p:ext uri="{BB962C8B-B14F-4D97-AF65-F5344CB8AC3E}">
        <p14:creationId xmlns:p14="http://schemas.microsoft.com/office/powerpoint/2010/main" val="20207626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14</a:t>
            </a:fld>
            <a:endParaRPr lang="en-US"/>
          </a:p>
        </p:txBody>
      </p:sp>
    </p:spTree>
    <p:extLst>
      <p:ext uri="{BB962C8B-B14F-4D97-AF65-F5344CB8AC3E}">
        <p14:creationId xmlns:p14="http://schemas.microsoft.com/office/powerpoint/2010/main" val="18847404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16</a:t>
            </a:fld>
            <a:endParaRPr lang="en-US"/>
          </a:p>
        </p:txBody>
      </p:sp>
    </p:spTree>
    <p:extLst>
      <p:ext uri="{BB962C8B-B14F-4D97-AF65-F5344CB8AC3E}">
        <p14:creationId xmlns:p14="http://schemas.microsoft.com/office/powerpoint/2010/main" val="8557574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17</a:t>
            </a:fld>
            <a:endParaRPr lang="en-US"/>
          </a:p>
        </p:txBody>
      </p:sp>
    </p:spTree>
    <p:extLst>
      <p:ext uri="{BB962C8B-B14F-4D97-AF65-F5344CB8AC3E}">
        <p14:creationId xmlns:p14="http://schemas.microsoft.com/office/powerpoint/2010/main" val="29373260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18</a:t>
            </a:fld>
            <a:endParaRPr lang="en-US"/>
          </a:p>
        </p:txBody>
      </p:sp>
    </p:spTree>
    <p:extLst>
      <p:ext uri="{BB962C8B-B14F-4D97-AF65-F5344CB8AC3E}">
        <p14:creationId xmlns:p14="http://schemas.microsoft.com/office/powerpoint/2010/main" val="21328030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19</a:t>
            </a:fld>
            <a:endParaRPr lang="en-US"/>
          </a:p>
        </p:txBody>
      </p:sp>
    </p:spTree>
    <p:extLst>
      <p:ext uri="{BB962C8B-B14F-4D97-AF65-F5344CB8AC3E}">
        <p14:creationId xmlns:p14="http://schemas.microsoft.com/office/powerpoint/2010/main" val="37019655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21</a:t>
            </a:fld>
            <a:endParaRPr lang="en-US"/>
          </a:p>
        </p:txBody>
      </p:sp>
    </p:spTree>
    <p:extLst>
      <p:ext uri="{BB962C8B-B14F-4D97-AF65-F5344CB8AC3E}">
        <p14:creationId xmlns:p14="http://schemas.microsoft.com/office/powerpoint/2010/main" val="17019654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22</a:t>
            </a:fld>
            <a:endParaRPr lang="en-US"/>
          </a:p>
        </p:txBody>
      </p:sp>
    </p:spTree>
    <p:extLst>
      <p:ext uri="{BB962C8B-B14F-4D97-AF65-F5344CB8AC3E}">
        <p14:creationId xmlns:p14="http://schemas.microsoft.com/office/powerpoint/2010/main" val="6314473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23</a:t>
            </a:fld>
            <a:endParaRPr lang="en-US"/>
          </a:p>
        </p:txBody>
      </p:sp>
    </p:spTree>
    <p:extLst>
      <p:ext uri="{BB962C8B-B14F-4D97-AF65-F5344CB8AC3E}">
        <p14:creationId xmlns:p14="http://schemas.microsoft.com/office/powerpoint/2010/main" val="12539600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24</a:t>
            </a:fld>
            <a:endParaRPr lang="en-US"/>
          </a:p>
        </p:txBody>
      </p:sp>
    </p:spTree>
    <p:extLst>
      <p:ext uri="{BB962C8B-B14F-4D97-AF65-F5344CB8AC3E}">
        <p14:creationId xmlns:p14="http://schemas.microsoft.com/office/powerpoint/2010/main" val="29264590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26</a:t>
            </a:fld>
            <a:endParaRPr lang="en-US"/>
          </a:p>
        </p:txBody>
      </p:sp>
    </p:spTree>
    <p:extLst>
      <p:ext uri="{BB962C8B-B14F-4D97-AF65-F5344CB8AC3E}">
        <p14:creationId xmlns:p14="http://schemas.microsoft.com/office/powerpoint/2010/main" val="35969360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2</a:t>
            </a:fld>
            <a:endParaRPr lang="en-US"/>
          </a:p>
        </p:txBody>
      </p:sp>
    </p:spTree>
    <p:extLst>
      <p:ext uri="{BB962C8B-B14F-4D97-AF65-F5344CB8AC3E}">
        <p14:creationId xmlns:p14="http://schemas.microsoft.com/office/powerpoint/2010/main" val="29510554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27</a:t>
            </a:fld>
            <a:endParaRPr lang="en-US"/>
          </a:p>
        </p:txBody>
      </p:sp>
    </p:spTree>
    <p:extLst>
      <p:ext uri="{BB962C8B-B14F-4D97-AF65-F5344CB8AC3E}">
        <p14:creationId xmlns:p14="http://schemas.microsoft.com/office/powerpoint/2010/main" val="27791162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29</a:t>
            </a:fld>
            <a:endParaRPr lang="en-US"/>
          </a:p>
        </p:txBody>
      </p:sp>
    </p:spTree>
    <p:extLst>
      <p:ext uri="{BB962C8B-B14F-4D97-AF65-F5344CB8AC3E}">
        <p14:creationId xmlns:p14="http://schemas.microsoft.com/office/powerpoint/2010/main" val="2869602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30</a:t>
            </a:fld>
            <a:endParaRPr lang="en-US"/>
          </a:p>
        </p:txBody>
      </p:sp>
    </p:spTree>
    <p:extLst>
      <p:ext uri="{BB962C8B-B14F-4D97-AF65-F5344CB8AC3E}">
        <p14:creationId xmlns:p14="http://schemas.microsoft.com/office/powerpoint/2010/main" val="41462702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3</a:t>
            </a:fld>
            <a:endParaRPr lang="en-US"/>
          </a:p>
        </p:txBody>
      </p:sp>
    </p:spTree>
    <p:extLst>
      <p:ext uri="{BB962C8B-B14F-4D97-AF65-F5344CB8AC3E}">
        <p14:creationId xmlns:p14="http://schemas.microsoft.com/office/powerpoint/2010/main" val="3346225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4</a:t>
            </a:fld>
            <a:endParaRPr lang="en-US"/>
          </a:p>
        </p:txBody>
      </p:sp>
    </p:spTree>
    <p:extLst>
      <p:ext uri="{BB962C8B-B14F-4D97-AF65-F5344CB8AC3E}">
        <p14:creationId xmlns:p14="http://schemas.microsoft.com/office/powerpoint/2010/main" val="34886641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5</a:t>
            </a:fld>
            <a:endParaRPr lang="en-US"/>
          </a:p>
        </p:txBody>
      </p:sp>
    </p:spTree>
    <p:extLst>
      <p:ext uri="{BB962C8B-B14F-4D97-AF65-F5344CB8AC3E}">
        <p14:creationId xmlns:p14="http://schemas.microsoft.com/office/powerpoint/2010/main" val="25662256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7</a:t>
            </a:fld>
            <a:endParaRPr lang="en-US"/>
          </a:p>
        </p:txBody>
      </p:sp>
    </p:spTree>
    <p:extLst>
      <p:ext uri="{BB962C8B-B14F-4D97-AF65-F5344CB8AC3E}">
        <p14:creationId xmlns:p14="http://schemas.microsoft.com/office/powerpoint/2010/main" val="3040084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11</a:t>
            </a:fld>
            <a:endParaRPr lang="en-US"/>
          </a:p>
        </p:txBody>
      </p:sp>
    </p:spTree>
    <p:extLst>
      <p:ext uri="{BB962C8B-B14F-4D97-AF65-F5344CB8AC3E}">
        <p14:creationId xmlns:p14="http://schemas.microsoft.com/office/powerpoint/2010/main" val="25972814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12</a:t>
            </a:fld>
            <a:endParaRPr lang="en-US"/>
          </a:p>
        </p:txBody>
      </p:sp>
    </p:spTree>
    <p:extLst>
      <p:ext uri="{BB962C8B-B14F-4D97-AF65-F5344CB8AC3E}">
        <p14:creationId xmlns:p14="http://schemas.microsoft.com/office/powerpoint/2010/main" val="4143779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13</a:t>
            </a:fld>
            <a:endParaRPr lang="en-US"/>
          </a:p>
        </p:txBody>
      </p:sp>
    </p:spTree>
    <p:extLst>
      <p:ext uri="{BB962C8B-B14F-4D97-AF65-F5344CB8AC3E}">
        <p14:creationId xmlns:p14="http://schemas.microsoft.com/office/powerpoint/2010/main" val="12513219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3271" y="5132437"/>
            <a:ext cx="8579886"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sp>
        <p:nvSpPr>
          <p:cNvPr id="10" name="Title 1"/>
          <p:cNvSpPr>
            <a:spLocks noGrp="1"/>
          </p:cNvSpPr>
          <p:nvPr>
            <p:ph type="ctrTitle" hasCustomPrompt="1"/>
          </p:nvPr>
        </p:nvSpPr>
        <p:spPr>
          <a:xfrm>
            <a:off x="193271" y="2415641"/>
            <a:ext cx="8579886" cy="2603307"/>
          </a:xfrm>
          <a:prstGeom prst="rect">
            <a:avLst/>
          </a:prstGeom>
          <a:solidFill>
            <a:srgbClr val="7FBA00"/>
          </a:solidFill>
          <a:effectLst/>
        </p:spPr>
        <p:txBody>
          <a:bodyPr vert="horz" lIns="137160" tIns="137160" rIns="91409" bIns="137160" rtlCol="0" anchor="b" anchorCtr="0">
            <a:noAutofit/>
          </a:bodyPr>
          <a:lstStyle>
            <a:lvl1pPr>
              <a:defRPr lang="en-US" sz="4800" kern="0" dirty="0">
                <a:ln w="3175">
                  <a:noFill/>
                </a:ln>
                <a:gradFill flip="none" rotWithShape="1">
                  <a:gsLst>
                    <a:gs pos="4583">
                      <a:srgbClr val="FFFFFF"/>
                    </a:gs>
                    <a:gs pos="100000">
                      <a:srgbClr val="FFFFFF"/>
                    </a:gs>
                  </a:gsLst>
                  <a:lin ang="5400000" scaled="0"/>
                  <a:tileRect/>
                </a:gradFill>
              </a:defRPr>
            </a:lvl1pPr>
          </a:lstStyle>
          <a:p>
            <a:pPr lvl="0"/>
            <a:r>
              <a:rPr lang="en-US" dirty="0" smtClean="0"/>
              <a:t>Course title style</a:t>
            </a:r>
            <a:endParaRPr lang="en-US" dirty="0"/>
          </a:p>
        </p:txBody>
      </p:sp>
      <p:sp>
        <p:nvSpPr>
          <p:cNvPr id="8" name="top right small rectangle"/>
          <p:cNvSpPr/>
          <p:nvPr/>
        </p:nvSpPr>
        <p:spPr bwMode="auto">
          <a:xfrm>
            <a:off x="8902492" y="2418735"/>
            <a:ext cx="3087947" cy="2600214"/>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37160" tIns="137160" rIns="137160" bIns="137160" numCol="1" rtlCol="0" anchor="b" anchorCtr="0" compatLnSpc="1">
            <a:prstTxWarp prst="textNoShape">
              <a:avLst/>
            </a:prstTxWarp>
          </a:bodyPr>
          <a:lstStyle/>
          <a:p>
            <a:pPr defTabSz="913788" fontAlgn="base">
              <a:spcBef>
                <a:spcPct val="0"/>
              </a:spcBef>
              <a:spcAft>
                <a:spcPct val="0"/>
              </a:spcAft>
            </a:pPr>
            <a:endParaRPr lang="en-US" sz="20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0731799" y="4630992"/>
            <a:ext cx="1131688" cy="334740"/>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164432189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3792">
          <p15:clr>
            <a:srgbClr val="FBAE40"/>
          </p15:clr>
        </p15:guide>
        <p15:guide id="2" pos="3839">
          <p15:clr>
            <a:srgbClr val="FBAE40"/>
          </p15:clr>
        </p15:guide>
        <p15:guide id="3" orient="horz" pos="7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sp>
        <p:nvSpPr>
          <p:cNvPr id="9" name="Subtitle 2"/>
          <p:cNvSpPr txBox="1">
            <a:spLocks/>
          </p:cNvSpPr>
          <p:nvPr/>
        </p:nvSpPr>
        <p:spPr>
          <a:xfrm>
            <a:off x="8738733" y="2685050"/>
            <a:ext cx="2241224" cy="2355337"/>
          </a:xfrm>
          <a:prstGeom prst="rect">
            <a:avLst/>
          </a:prstGeom>
        </p:spPr>
        <p:txBody>
          <a:bodyPr vert="horz" lIns="91409" tIns="45705" rIns="91409" bIns="45705" rtlCol="0" anchor="ctr" anchorCtr="0">
            <a:normAutofit/>
          </a:bodyPr>
          <a:lstStyle>
            <a:lvl1pPr marL="0" indent="0" algn="l" defTabSz="914052" rtl="0" eaLnBrk="1" latinLnBrk="0" hangingPunct="1">
              <a:lnSpc>
                <a:spcPct val="100000"/>
              </a:lnSpc>
              <a:spcBef>
                <a:spcPts val="0"/>
              </a:spcBef>
              <a:buSzPct val="90000"/>
              <a:buFont typeface="Arial" pitchFamily="34" charset="0"/>
              <a:buNone/>
              <a:defRPr lang="en-US" sz="1800" b="1" kern="1200" spc="-30" baseline="0" dirty="0">
                <a:gradFill>
                  <a:gsLst>
                    <a:gs pos="1250">
                      <a:srgbClr val="FFFFFF"/>
                    </a:gs>
                    <a:gs pos="6250">
                      <a:srgbClr val="FFFFFF"/>
                    </a:gs>
                  </a:gsLst>
                  <a:lin ang="5400000" scaled="0"/>
                </a:gradFill>
                <a:latin typeface="Segoe UI" pitchFamily="34" charset="0"/>
                <a:ea typeface="Segoe UI" pitchFamily="34" charset="0"/>
                <a:cs typeface="Segoe UI" pitchFamily="34" charset="0"/>
              </a:defRPr>
            </a:lvl1pPr>
            <a:lvl2pPr marL="457044" indent="0" algn="ctr" defTabSz="914088" rtl="0" eaLnBrk="1" latinLnBrk="0" hangingPunct="1">
              <a:spcBef>
                <a:spcPts val="300"/>
              </a:spcBef>
              <a:spcAft>
                <a:spcPts val="300"/>
              </a:spcAft>
              <a:buFont typeface="Arial" pitchFamily="34" charset="0"/>
              <a:buNone/>
              <a:defRPr sz="2800" kern="1200">
                <a:solidFill>
                  <a:schemeClr val="tx1">
                    <a:tint val="75000"/>
                  </a:schemeClr>
                </a:solidFill>
                <a:latin typeface="Segoe UI" pitchFamily="34" charset="0"/>
                <a:ea typeface="Segoe UI" pitchFamily="34" charset="0"/>
                <a:cs typeface="Segoe UI" pitchFamily="34" charset="0"/>
              </a:defRPr>
            </a:lvl2pPr>
            <a:lvl3pPr marL="914088" indent="0" algn="ctr" defTabSz="914088" rtl="0" eaLnBrk="1" latinLnBrk="0" hangingPunct="1">
              <a:spcBef>
                <a:spcPts val="200"/>
              </a:spcBef>
              <a:spcAft>
                <a:spcPts val="200"/>
              </a:spcAft>
              <a:buFont typeface="Arial" pitchFamily="34" charset="0"/>
              <a:buNone/>
              <a:defRPr sz="2400" kern="1200">
                <a:solidFill>
                  <a:schemeClr val="tx1">
                    <a:tint val="75000"/>
                  </a:schemeClr>
                </a:solidFill>
                <a:latin typeface="Segoe UI" pitchFamily="34" charset="0"/>
                <a:ea typeface="Segoe UI" pitchFamily="34" charset="0"/>
                <a:cs typeface="Segoe UI" pitchFamily="34" charset="0"/>
              </a:defRPr>
            </a:lvl3pPr>
            <a:lvl4pPr marL="1371133"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4pPr>
            <a:lvl5pPr marL="1828178"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5pPr>
            <a:lvl6pPr marL="2285222"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267"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311"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358"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mtClean="0"/>
              <a:t>Click to edit Master subtitle style</a:t>
            </a:r>
            <a:endParaRPr lang="en-US"/>
          </a:p>
        </p:txBody>
      </p:sp>
      <p:sp>
        <p:nvSpPr>
          <p:cNvPr id="13" name="Title 1"/>
          <p:cNvSpPr txBox="1">
            <a:spLocks/>
          </p:cNvSpPr>
          <p:nvPr/>
        </p:nvSpPr>
        <p:spPr>
          <a:xfrm>
            <a:off x="193271" y="3376350"/>
            <a:ext cx="8409867" cy="1692617"/>
          </a:xfrm>
          <a:prstGeom prst="rect">
            <a:avLst/>
          </a:prstGeom>
          <a:solidFill>
            <a:srgbClr val="82BF36"/>
          </a:solidFill>
          <a:effectLst/>
        </p:spPr>
        <p:txBody>
          <a:bodyPr vert="horz" lIns="137160" tIns="137160" rIns="91409" bIns="137160" rtlCol="0" anchor="b" anchorCtr="0">
            <a:noAutofit/>
          </a:bodyPr>
          <a:lstStyle>
            <a:lvl1pPr algn="l" defTabSz="914088" rtl="0" eaLnBrk="1" latinLnBrk="0" hangingPunct="1">
              <a:spcBef>
                <a:spcPct val="0"/>
              </a:spcBef>
              <a:buNone/>
              <a:defRPr lang="en-US" sz="4000" kern="0" dirty="0">
                <a:ln w="3175">
                  <a:noFill/>
                </a:ln>
                <a:gradFill flip="none" rotWithShape="1">
                  <a:gsLst>
                    <a:gs pos="4583">
                      <a:srgbClr val="FFFFFF"/>
                    </a:gs>
                    <a:gs pos="100000">
                      <a:srgbClr val="FFFFFF"/>
                    </a:gs>
                  </a:gsLst>
                  <a:lin ang="5400000" scaled="0"/>
                  <a:tileRect/>
                </a:gradFill>
                <a:latin typeface="Segoe UI" pitchFamily="34" charset="0"/>
                <a:ea typeface="Segoe UI" pitchFamily="34" charset="0"/>
                <a:cs typeface="Segoe UI" pitchFamily="34" charset="0"/>
              </a:defRPr>
            </a:lvl1pPr>
          </a:lstStyle>
          <a:p>
            <a:endParaRPr lang="en-US" sz="4000" dirty="0"/>
          </a:p>
        </p:txBody>
      </p:sp>
      <p:sp>
        <p:nvSpPr>
          <p:cNvPr id="14" name="top right small rectangle"/>
          <p:cNvSpPr/>
          <p:nvPr/>
        </p:nvSpPr>
        <p:spPr bwMode="auto">
          <a:xfrm>
            <a:off x="8682790" y="3374967"/>
            <a:ext cx="3257419" cy="1694322"/>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pic>
        <p:nvPicPr>
          <p:cNvPr id="15" name="Picture 14"/>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1181757" y="4821401"/>
            <a:ext cx="740346" cy="218986"/>
          </a:xfrm>
          <a:prstGeom prst="rect">
            <a:avLst/>
          </a:prstGeom>
        </p:spPr>
      </p:pic>
      <p:sp>
        <p:nvSpPr>
          <p:cNvPr id="16" name="Text Placeholder 10"/>
          <p:cNvSpPr>
            <a:spLocks noGrp="1"/>
          </p:cNvSpPr>
          <p:nvPr>
            <p:ph type="body" sz="quarter" idx="10" hasCustomPrompt="1"/>
          </p:nvPr>
        </p:nvSpPr>
        <p:spPr>
          <a:xfrm>
            <a:off x="292101" y="3466407"/>
            <a:ext cx="8215796" cy="1485524"/>
          </a:xfrm>
          <a:prstGeom prst="rect">
            <a:avLst/>
          </a:prstGeom>
        </p:spPr>
        <p:txBody>
          <a:bodyPr anchor="b" anchorCtr="0">
            <a:normAutofit/>
          </a:bodyPr>
          <a:lstStyle>
            <a:lvl1pPr marL="0" indent="0">
              <a:buNone/>
              <a:defRPr sz="3600" b="0" baseline="0">
                <a:solidFill>
                  <a:schemeClr val="bg1"/>
                </a:solidFill>
                <a:latin typeface="Segoe UI Light" panose="020B0502040204020203" pitchFamily="34" charset="0"/>
                <a:cs typeface="Segoe UI Light" panose="020B0502040204020203" pitchFamily="34" charset="0"/>
              </a:defRPr>
            </a:lvl1pPr>
          </a:lstStyle>
          <a:p>
            <a:pPr lvl="0"/>
            <a:r>
              <a:rPr lang="en-US" dirty="0" smtClean="0"/>
              <a:t>Module or Section transition style</a:t>
            </a:r>
          </a:p>
        </p:txBody>
      </p:sp>
      <p:sp>
        <p:nvSpPr>
          <p:cNvPr id="11" name="Subtitle 2"/>
          <p:cNvSpPr>
            <a:spLocks noGrp="1"/>
          </p:cNvSpPr>
          <p:nvPr>
            <p:ph type="subTitle" idx="1"/>
          </p:nvPr>
        </p:nvSpPr>
        <p:spPr>
          <a:xfrm>
            <a:off x="193271" y="5132437"/>
            <a:ext cx="8409867"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245168061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EMO Layout">
    <p:spTree>
      <p:nvGrpSpPr>
        <p:cNvPr id="1" name=""/>
        <p:cNvGrpSpPr/>
        <p:nvPr/>
      </p:nvGrpSpPr>
      <p:grpSpPr>
        <a:xfrm>
          <a:off x="0" y="0"/>
          <a:ext cx="0" cy="0"/>
          <a:chOff x="0" y="0"/>
          <a:chExt cx="0" cy="0"/>
        </a:xfrm>
      </p:grpSpPr>
      <p:sp>
        <p:nvSpPr>
          <p:cNvPr id="3" name="Title Placeholder 9"/>
          <p:cNvSpPr>
            <a:spLocks noGrp="1"/>
          </p:cNvSpPr>
          <p:nvPr>
            <p:ph type="title"/>
          </p:nvPr>
        </p:nvSpPr>
        <p:spPr>
          <a:xfrm>
            <a:off x="608171" y="4468764"/>
            <a:ext cx="11432977" cy="1676400"/>
          </a:xfrm>
          <a:prstGeom prst="rect">
            <a:avLst/>
          </a:prstGeom>
        </p:spPr>
        <p:txBody>
          <a:bodyPr vert="horz" lIns="91409" tIns="45705" rIns="91409" bIns="45705" rtlCol="0" anchor="t" anchorCtr="0">
            <a:normAutofit/>
          </a:bodyPr>
          <a:lstStyle>
            <a:lvl1pPr>
              <a:defRPr sz="3600"/>
            </a:lvl1pPr>
          </a:lstStyle>
          <a:p>
            <a:r>
              <a:rPr lang="en-US" smtClean="0"/>
              <a:t>Click to edit Master title style</a:t>
            </a:r>
            <a:endParaRPr lang="en-US" dirty="0"/>
          </a:p>
        </p:txBody>
      </p:sp>
      <p:sp>
        <p:nvSpPr>
          <p:cNvPr id="2" name="TextBox 1"/>
          <p:cNvSpPr txBox="1"/>
          <p:nvPr/>
        </p:nvSpPr>
        <p:spPr>
          <a:xfrm>
            <a:off x="608171" y="3087325"/>
            <a:ext cx="11356757" cy="1107996"/>
          </a:xfrm>
          <a:prstGeom prst="rect">
            <a:avLst/>
          </a:prstGeom>
          <a:noFill/>
        </p:spPr>
        <p:txBody>
          <a:bodyPr wrap="square" rtlCol="0">
            <a:spAutoFit/>
          </a:bodyPr>
          <a:lstStyle/>
          <a:p>
            <a:pPr defTabSz="914088"/>
            <a:r>
              <a:rPr lang="en-US" sz="6600" dirty="0">
                <a:solidFill>
                  <a:prstClr val="black"/>
                </a:solidFill>
                <a:latin typeface="Segoe UI Light" pitchFamily="34" charset="0"/>
                <a:ea typeface="Segoe UI" pitchFamily="34" charset="0"/>
                <a:cs typeface="Segoe UI" pitchFamily="34" charset="0"/>
              </a:rPr>
              <a:t>DEMO</a:t>
            </a:r>
          </a:p>
        </p:txBody>
      </p:sp>
      <p:cxnSp>
        <p:nvCxnSpPr>
          <p:cNvPr id="6" name="Straight Connector 5"/>
          <p:cNvCxnSpPr/>
          <p:nvPr/>
        </p:nvCxnSpPr>
        <p:spPr>
          <a:xfrm>
            <a:off x="608171" y="4077925"/>
            <a:ext cx="11356757" cy="0"/>
          </a:xfrm>
          <a:prstGeom prst="line">
            <a:avLst/>
          </a:prstGeom>
          <a:ln>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177800"/>
            <a:ext cx="2857500" cy="1143000"/>
          </a:xfrm>
          <a:prstGeom prst="rect">
            <a:avLst/>
          </a:prstGeom>
        </p:spPr>
      </p:pic>
    </p:spTree>
    <p:extLst>
      <p:ext uri="{BB962C8B-B14F-4D97-AF65-F5344CB8AC3E}">
        <p14:creationId xmlns:p14="http://schemas.microsoft.com/office/powerpoint/2010/main" val="24996697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dirty="0"/>
          </a:p>
        </p:txBody>
      </p:sp>
      <p:sp>
        <p:nvSpPr>
          <p:cNvPr id="6" name="Content Placeholder 5"/>
          <p:cNvSpPr>
            <a:spLocks noGrp="1"/>
          </p:cNvSpPr>
          <p:nvPr>
            <p:ph sz="quarter" idx="10"/>
          </p:nvPr>
        </p:nvSpPr>
        <p:spPr>
          <a:xfrm>
            <a:off x="379413" y="1388226"/>
            <a:ext cx="11525250" cy="5290388"/>
          </a:xfrm>
          <a:prstGeom prst="rect">
            <a:avLst/>
          </a:prstGeom>
        </p:spPr>
        <p:txBody>
          <a:bodyPr/>
          <a:lstStyle>
            <a:lvl1pPr>
              <a:spcBef>
                <a:spcPts val="1400"/>
              </a:spcBef>
              <a:defRPr b="0"/>
            </a:lvl1pPr>
            <a:lvl2pPr>
              <a:defRPr>
                <a:solidFill>
                  <a:schemeClr val="tx1">
                    <a:lumMod val="75000"/>
                    <a:lumOff val="25000"/>
                  </a:schemeClr>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940823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3"/>
          <p:cNvSpPr>
            <a:spLocks noGrp="1"/>
          </p:cNvSpPr>
          <p:nvPr>
            <p:ph sz="half" idx="2"/>
          </p:nvPr>
        </p:nvSpPr>
        <p:spPr>
          <a:xfrm>
            <a:off x="379511" y="1371601"/>
            <a:ext cx="5616915"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5"/>
          <p:cNvSpPr>
            <a:spLocks noGrp="1"/>
          </p:cNvSpPr>
          <p:nvPr>
            <p:ph sz="quarter" idx="4"/>
          </p:nvPr>
        </p:nvSpPr>
        <p:spPr>
          <a:xfrm>
            <a:off x="6275742" y="1371601"/>
            <a:ext cx="5619121"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145234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511" y="1330656"/>
            <a:ext cx="5616915" cy="639762"/>
          </a:xfrm>
          <a:prstGeom prst="rect">
            <a:avLst/>
          </a:prstGeom>
          <a:solidFill>
            <a:srgbClr val="86C400"/>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79511" y="1981200"/>
            <a:ext cx="5616915"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45807" y="1330656"/>
            <a:ext cx="5619121" cy="639762"/>
          </a:xfrm>
          <a:prstGeom prst="rect">
            <a:avLst/>
          </a:prstGeom>
          <a:solidFill>
            <a:srgbClr val="1F497D"/>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45807" y="1981200"/>
            <a:ext cx="5619121"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206046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876973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25902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5_Blank Color 1 Layout">
    <p:spTree>
      <p:nvGrpSpPr>
        <p:cNvPr id="1" name=""/>
        <p:cNvGrpSpPr/>
        <p:nvPr/>
      </p:nvGrpSpPr>
      <p:grpSpPr>
        <a:xfrm>
          <a:off x="0" y="0"/>
          <a:ext cx="0" cy="0"/>
          <a:chOff x="0" y="0"/>
          <a:chExt cx="0" cy="0"/>
        </a:xfrm>
      </p:grpSpPr>
      <p:sp>
        <p:nvSpPr>
          <p:cNvPr id="6" name="top right small rectangle"/>
          <p:cNvSpPr/>
          <p:nvPr/>
        </p:nvSpPr>
        <p:spPr bwMode="auto">
          <a:xfrm>
            <a:off x="0" y="0"/>
            <a:ext cx="12192000" cy="6858000"/>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1" name="Rectangle 2"/>
          <p:cNvSpPr>
            <a:spLocks noChangeArrowheads="1"/>
          </p:cNvSpPr>
          <p:nvPr/>
        </p:nvSpPr>
        <p:spPr bwMode="auto">
          <a:xfrm>
            <a:off x="530087" y="5960743"/>
            <a:ext cx="11078818" cy="738664"/>
          </a:xfrm>
          <a:prstGeom prst="rect">
            <a:avLst/>
          </a:prstGeom>
          <a:noFill/>
          <a:ln w="9525">
            <a:noFill/>
            <a:miter lim="800000"/>
            <a:headEnd/>
            <a:tailEnd/>
          </a:ln>
        </p:spPr>
        <p:txBody>
          <a:bodyPr wrap="square">
            <a:spAutoFit/>
          </a:bodyPr>
          <a:lstStyle/>
          <a:p>
            <a:pPr marL="0" lvl="1" defTabSz="914088">
              <a:defRPr/>
            </a:pPr>
            <a:r>
              <a:rPr lang="en-US" sz="1050" dirty="0">
                <a:solidFill>
                  <a:schemeClr val="bg1">
                    <a:lumMod val="85000"/>
                  </a:schemeClr>
                </a:solidFill>
              </a:rPr>
              <a:t>©2013 Microsoft Corporation. All rights reserved. Microsoft, Windows, Office, Azure, System Center, Dynamics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9719"/>
          <a:stretch/>
        </p:blipFill>
        <p:spPr>
          <a:xfrm>
            <a:off x="530087" y="2940117"/>
            <a:ext cx="5473148" cy="2229412"/>
          </a:xfrm>
          <a:prstGeom prst="rect">
            <a:avLst/>
          </a:prstGeom>
        </p:spPr>
      </p:pic>
    </p:spTree>
    <p:extLst>
      <p:ext uri="{BB962C8B-B14F-4D97-AF65-F5344CB8AC3E}">
        <p14:creationId xmlns:p14="http://schemas.microsoft.com/office/powerpoint/2010/main" val="2717284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Title Placeholder 9"/>
          <p:cNvSpPr>
            <a:spLocks noGrp="1"/>
          </p:cNvSpPr>
          <p:nvPr>
            <p:ph type="title"/>
          </p:nvPr>
        </p:nvSpPr>
        <p:spPr>
          <a:xfrm>
            <a:off x="379514" y="182215"/>
            <a:ext cx="11524432" cy="1063487"/>
          </a:xfrm>
          <a:prstGeom prst="rect">
            <a:avLst/>
          </a:prstGeom>
        </p:spPr>
        <p:txBody>
          <a:bodyPr vert="horz" lIns="91409" tIns="45705" rIns="91409" bIns="45705" rtlCol="0" anchor="t" anchorCtr="0">
            <a:normAutofit/>
          </a:bodyPr>
          <a:lstStyle/>
          <a:p>
            <a:r>
              <a:rPr lang="en-US" smtClean="0"/>
              <a:t>Click to edit Master title style</a:t>
            </a:r>
            <a:endParaRPr lang="en-US" dirty="0"/>
          </a:p>
        </p:txBody>
      </p:sp>
    </p:spTree>
    <p:extLst>
      <p:ext uri="{BB962C8B-B14F-4D97-AF65-F5344CB8AC3E}">
        <p14:creationId xmlns:p14="http://schemas.microsoft.com/office/powerpoint/2010/main" val="3088961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iming>
    <p:tnLst>
      <p:par>
        <p:cTn id="1" dur="indefinite" restart="never" nodeType="tmRoot"/>
      </p:par>
    </p:tnLst>
  </p:timing>
  <p:txStyles>
    <p:titleStyle>
      <a:lvl1pPr algn="l" defTabSz="914088" rtl="0" eaLnBrk="1" latinLnBrk="0" hangingPunct="1">
        <a:lnSpc>
          <a:spcPct val="80000"/>
        </a:lnSpc>
        <a:spcBef>
          <a:spcPct val="0"/>
        </a:spcBef>
        <a:buNone/>
        <a:defRPr sz="4400" kern="120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p:titleStyle>
    <p:bodyStyle>
      <a:lvl1pPr marL="342783" indent="-342783" algn="l" defTabSz="914088" rtl="0" eaLnBrk="1" latinLnBrk="0" hangingPunct="1">
        <a:spcBef>
          <a:spcPts val="1200"/>
        </a:spcBef>
        <a:buFont typeface="Arial" pitchFamily="34" charset="0"/>
        <a:buChar char="•"/>
        <a:defRPr sz="3200" b="1"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8" rtl="0" eaLnBrk="1" latinLnBrk="0" hangingPunct="1">
        <a:defRPr sz="1800" kern="1200">
          <a:solidFill>
            <a:schemeClr val="tx1"/>
          </a:solidFill>
          <a:latin typeface="+mn-lt"/>
          <a:ea typeface="+mn-ea"/>
          <a:cs typeface="+mn-cs"/>
        </a:defRPr>
      </a:lvl1pPr>
      <a:lvl2pPr marL="457044" algn="l" defTabSz="914088" rtl="0" eaLnBrk="1" latinLnBrk="0" hangingPunct="1">
        <a:defRPr sz="1800" kern="1200">
          <a:solidFill>
            <a:schemeClr val="tx1"/>
          </a:solidFill>
          <a:latin typeface="+mn-lt"/>
          <a:ea typeface="+mn-ea"/>
          <a:cs typeface="+mn-cs"/>
        </a:defRPr>
      </a:lvl2pPr>
      <a:lvl3pPr marL="914088" algn="l" defTabSz="914088" rtl="0" eaLnBrk="1" latinLnBrk="0" hangingPunct="1">
        <a:defRPr sz="1800" kern="1200">
          <a:solidFill>
            <a:schemeClr val="tx1"/>
          </a:solidFill>
          <a:latin typeface="+mn-lt"/>
          <a:ea typeface="+mn-ea"/>
          <a:cs typeface="+mn-cs"/>
        </a:defRPr>
      </a:lvl3pPr>
      <a:lvl4pPr marL="1371133" algn="l" defTabSz="914088" rtl="0" eaLnBrk="1" latinLnBrk="0" hangingPunct="1">
        <a:defRPr sz="1800" kern="1200">
          <a:solidFill>
            <a:schemeClr val="tx1"/>
          </a:solidFill>
          <a:latin typeface="+mn-lt"/>
          <a:ea typeface="+mn-ea"/>
          <a:cs typeface="+mn-cs"/>
        </a:defRPr>
      </a:lvl4pPr>
      <a:lvl5pPr marL="1828178" algn="l" defTabSz="914088" rtl="0" eaLnBrk="1" latinLnBrk="0" hangingPunct="1">
        <a:defRPr sz="1800" kern="1200">
          <a:solidFill>
            <a:schemeClr val="tx1"/>
          </a:solidFill>
          <a:latin typeface="+mn-lt"/>
          <a:ea typeface="+mn-ea"/>
          <a:cs typeface="+mn-cs"/>
        </a:defRPr>
      </a:lvl5pPr>
      <a:lvl6pPr marL="2285222" algn="l" defTabSz="914088" rtl="0" eaLnBrk="1" latinLnBrk="0" hangingPunct="1">
        <a:defRPr sz="1800" kern="1200">
          <a:solidFill>
            <a:schemeClr val="tx1"/>
          </a:solidFill>
          <a:latin typeface="+mn-lt"/>
          <a:ea typeface="+mn-ea"/>
          <a:cs typeface="+mn-cs"/>
        </a:defRPr>
      </a:lvl6pPr>
      <a:lvl7pPr marL="2742267" algn="l" defTabSz="914088" rtl="0" eaLnBrk="1" latinLnBrk="0" hangingPunct="1">
        <a:defRPr sz="1800" kern="1200">
          <a:solidFill>
            <a:schemeClr val="tx1"/>
          </a:solidFill>
          <a:latin typeface="+mn-lt"/>
          <a:ea typeface="+mn-ea"/>
          <a:cs typeface="+mn-cs"/>
        </a:defRPr>
      </a:lvl7pPr>
      <a:lvl8pPr marL="3199311" algn="l" defTabSz="914088" rtl="0" eaLnBrk="1" latinLnBrk="0" hangingPunct="1">
        <a:defRPr sz="1800" kern="1200">
          <a:solidFill>
            <a:schemeClr val="tx1"/>
          </a:solidFill>
          <a:latin typeface="+mn-lt"/>
          <a:ea typeface="+mn-ea"/>
          <a:cs typeface="+mn-cs"/>
        </a:defRPr>
      </a:lvl8pPr>
      <a:lvl9pPr marL="3656358" algn="l" defTabSz="91408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trftime.org/"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babel.pocoo.org/"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hyperlink" Target="http://labix.org/python-dateutil"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CA" dirty="0" smtClean="0"/>
              <a:t>Working with dates and times</a:t>
            </a:r>
          </a:p>
          <a:p>
            <a:r>
              <a:rPr lang="en-CA" sz="2400" dirty="0" err="1" smtClean="0"/>
              <a:t>datetime</a:t>
            </a:r>
            <a:endParaRPr lang="en-US" sz="2400" dirty="0"/>
          </a:p>
        </p:txBody>
      </p:sp>
      <p:sp>
        <p:nvSpPr>
          <p:cNvPr id="4" name="Subtitle 3"/>
          <p:cNvSpPr>
            <a:spLocks noGrp="1"/>
          </p:cNvSpPr>
          <p:nvPr>
            <p:ph type="subTitle" idx="1"/>
          </p:nvPr>
        </p:nvSpPr>
        <p:spPr/>
        <p:txBody>
          <a:bodyPr/>
          <a:lstStyle/>
          <a:p>
            <a:r>
              <a:rPr lang="en-CA" dirty="0" smtClean="0"/>
              <a:t>Christopher Harrison | Content Developer</a:t>
            </a:r>
          </a:p>
          <a:p>
            <a:r>
              <a:rPr lang="en-CA" dirty="0" smtClean="0"/>
              <a:t>Susan Ibach | Technical Evangelist</a:t>
            </a:r>
            <a:endParaRPr lang="en-US" dirty="0"/>
          </a:p>
        </p:txBody>
      </p:sp>
    </p:spTree>
    <p:extLst>
      <p:ext uri="{BB962C8B-B14F-4D97-AF65-F5344CB8AC3E}">
        <p14:creationId xmlns:p14="http://schemas.microsoft.com/office/powerpoint/2010/main" val="7530490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729" y="2978314"/>
            <a:ext cx="11524432" cy="1063487"/>
          </a:xfrm>
        </p:spPr>
        <p:txBody>
          <a:bodyPr/>
          <a:lstStyle/>
          <a:p>
            <a:r>
              <a:rPr lang="en-US" dirty="0"/>
              <a:t>What date does 2/5/2014 represent?</a:t>
            </a:r>
          </a:p>
        </p:txBody>
      </p:sp>
    </p:spTree>
    <p:extLst>
      <p:ext uri="{BB962C8B-B14F-4D97-AF65-F5344CB8AC3E}">
        <p14:creationId xmlns:p14="http://schemas.microsoft.com/office/powerpoint/2010/main" val="1868082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But what if you want to display the date with a different format?</a:t>
            </a:r>
            <a:endParaRPr lang="en-US" dirty="0"/>
          </a:p>
        </p:txBody>
      </p:sp>
      <p:sp>
        <p:nvSpPr>
          <p:cNvPr id="2" name="Content Placeholder 1"/>
          <p:cNvSpPr>
            <a:spLocks noGrp="1"/>
          </p:cNvSpPr>
          <p:nvPr>
            <p:ph sz="quarter" idx="10"/>
          </p:nvPr>
        </p:nvSpPr>
        <p:spPr/>
        <p:txBody>
          <a:bodyPr/>
          <a:lstStyle/>
          <a:p>
            <a:r>
              <a:rPr lang="en-CA" dirty="0" smtClean="0"/>
              <a:t>Welcome to one of the things that drives programmers insane! </a:t>
            </a:r>
          </a:p>
          <a:p>
            <a:r>
              <a:rPr lang="en-CA" dirty="0" smtClean="0"/>
              <a:t>Different countries and different users like different date formats, often the default isn’t what you need</a:t>
            </a:r>
          </a:p>
          <a:p>
            <a:r>
              <a:rPr lang="en-CA" dirty="0" smtClean="0"/>
              <a:t>There is always a way to handle it, but it will take a little time and extra code</a:t>
            </a:r>
          </a:p>
          <a:p>
            <a:r>
              <a:rPr lang="en-CA" dirty="0" smtClean="0"/>
              <a:t>The default format is YYYY-MM-DD</a:t>
            </a:r>
          </a:p>
        </p:txBody>
      </p:sp>
      <p:sp>
        <p:nvSpPr>
          <p:cNvPr id="3" name="Rectangle 1"/>
          <p:cNvSpPr>
            <a:spLocks noChangeArrowheads="1"/>
          </p:cNvSpPr>
          <p:nvPr/>
        </p:nvSpPr>
        <p:spPr bwMode="auto">
          <a:xfrm>
            <a:off x="379413" y="2432982"/>
            <a:ext cx="184731"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35458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 Python we use </a:t>
            </a:r>
            <a:r>
              <a:rPr lang="en-CA" dirty="0" err="1" smtClean="0"/>
              <a:t>strftime</a:t>
            </a:r>
            <a:r>
              <a:rPr lang="en-CA" dirty="0" smtClean="0"/>
              <a:t> to format dates</a:t>
            </a:r>
            <a:endParaRPr lang="en-US" dirty="0"/>
          </a:p>
        </p:txBody>
      </p:sp>
      <p:sp>
        <p:nvSpPr>
          <p:cNvPr id="4" name="Rectangle 1"/>
          <p:cNvSpPr>
            <a:spLocks noGrp="1" noChangeArrowheads="1"/>
          </p:cNvSpPr>
          <p:nvPr>
            <p:ph sz="quarter" idx="10"/>
          </p:nvPr>
        </p:nvSpPr>
        <p:spPr bwMode="auto">
          <a:xfrm>
            <a:off x="379514" y="1746623"/>
            <a:ext cx="9648795"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datetime.date.today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strftime</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allows you to specify the date format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currentDate.strftime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'%d %</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b,%Y</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5" name="Picture 4"/>
          <p:cNvPicPr>
            <a:picLocks noChangeAspect="1"/>
          </p:cNvPicPr>
          <p:nvPr/>
        </p:nvPicPr>
        <p:blipFill>
          <a:blip r:embed="rId3"/>
          <a:stretch>
            <a:fillRect/>
          </a:stretch>
        </p:blipFill>
        <p:spPr>
          <a:xfrm>
            <a:off x="5876472" y="4472893"/>
            <a:ext cx="7611238" cy="3742192"/>
          </a:xfrm>
          <a:prstGeom prst="rect">
            <a:avLst/>
          </a:prstGeom>
        </p:spPr>
      </p:pic>
    </p:spTree>
    <p:extLst>
      <p:ext uri="{BB962C8B-B14F-4D97-AF65-F5344CB8AC3E}">
        <p14:creationId xmlns:p14="http://schemas.microsoft.com/office/powerpoint/2010/main" val="483197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the heck are %d %b and %Y?</a:t>
            </a:r>
            <a:endParaRPr lang="en-US" dirty="0"/>
          </a:p>
        </p:txBody>
      </p:sp>
      <p:sp>
        <p:nvSpPr>
          <p:cNvPr id="3" name="Content Placeholder 2"/>
          <p:cNvSpPr>
            <a:spLocks noGrp="1"/>
          </p:cNvSpPr>
          <p:nvPr>
            <p:ph sz="quarter" idx="10"/>
          </p:nvPr>
        </p:nvSpPr>
        <p:spPr/>
        <p:txBody>
          <a:bodyPr/>
          <a:lstStyle/>
          <a:p>
            <a:r>
              <a:rPr lang="en-CA" dirty="0" smtClean="0"/>
              <a:t>%d is the day of the month</a:t>
            </a:r>
          </a:p>
          <a:p>
            <a:r>
              <a:rPr lang="en-CA" dirty="0" smtClean="0"/>
              <a:t>%b is the abbreviation for the month</a:t>
            </a:r>
          </a:p>
          <a:p>
            <a:r>
              <a:rPr lang="en-CA" dirty="0" smtClean="0"/>
              <a:t>%Y is the 4 digit year</a:t>
            </a:r>
            <a:endParaRPr lang="en-US" dirty="0"/>
          </a:p>
        </p:txBody>
      </p:sp>
    </p:spTree>
    <p:extLst>
      <p:ext uri="{BB962C8B-B14F-4D97-AF65-F5344CB8AC3E}">
        <p14:creationId xmlns:p14="http://schemas.microsoft.com/office/powerpoint/2010/main" val="19681784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Here’s a few more you may find useful</a:t>
            </a:r>
            <a:endParaRPr lang="en-US" dirty="0"/>
          </a:p>
        </p:txBody>
      </p:sp>
      <p:sp>
        <p:nvSpPr>
          <p:cNvPr id="3" name="Content Placeholder 2"/>
          <p:cNvSpPr>
            <a:spLocks noGrp="1"/>
          </p:cNvSpPr>
          <p:nvPr>
            <p:ph sz="quarter" idx="10"/>
          </p:nvPr>
        </p:nvSpPr>
        <p:spPr/>
        <p:txBody>
          <a:bodyPr/>
          <a:lstStyle/>
          <a:p>
            <a:r>
              <a:rPr lang="en-CA" dirty="0" smtClean="0"/>
              <a:t>%b is the month abbreviation</a:t>
            </a:r>
          </a:p>
          <a:p>
            <a:r>
              <a:rPr lang="en-CA" dirty="0" smtClean="0"/>
              <a:t>%B is the full month name</a:t>
            </a:r>
          </a:p>
          <a:p>
            <a:r>
              <a:rPr lang="en-CA" dirty="0" smtClean="0"/>
              <a:t>%y is two digit year</a:t>
            </a:r>
          </a:p>
          <a:p>
            <a:r>
              <a:rPr lang="en-CA" dirty="0" smtClean="0"/>
              <a:t>%a is the day of the week abbreviated</a:t>
            </a:r>
          </a:p>
          <a:p>
            <a:r>
              <a:rPr lang="en-CA" dirty="0" smtClean="0"/>
              <a:t>%A is the day of the week</a:t>
            </a:r>
          </a:p>
          <a:p>
            <a:pPr marL="0" indent="0">
              <a:buNone/>
            </a:pPr>
            <a:endParaRPr lang="en-CA" dirty="0"/>
          </a:p>
          <a:p>
            <a:r>
              <a:rPr lang="en-CA" dirty="0" smtClean="0"/>
              <a:t>For a full list visit </a:t>
            </a:r>
            <a:r>
              <a:rPr lang="en-CA" dirty="0" smtClean="0">
                <a:hlinkClick r:id="rId3"/>
              </a:rPr>
              <a:t>strftime.org</a:t>
            </a:r>
            <a:r>
              <a:rPr lang="en-CA" dirty="0" smtClean="0"/>
              <a:t> </a:t>
            </a:r>
            <a:endParaRPr lang="en-US" dirty="0"/>
          </a:p>
        </p:txBody>
      </p:sp>
    </p:spTree>
    <p:extLst>
      <p:ext uri="{BB962C8B-B14F-4D97-AF65-F5344CB8AC3E}">
        <p14:creationId xmlns:p14="http://schemas.microsoft.com/office/powerpoint/2010/main" val="4033976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Formatting dates</a:t>
            </a:r>
            <a:endParaRPr lang="en-US" dirty="0"/>
          </a:p>
        </p:txBody>
      </p:sp>
    </p:spTree>
    <p:extLst>
      <p:ext uri="{BB962C8B-B14F-4D97-AF65-F5344CB8AC3E}">
        <p14:creationId xmlns:p14="http://schemas.microsoft.com/office/powerpoint/2010/main" val="14935445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Could you print out a wedding invitation?</a:t>
            </a:r>
            <a:endParaRPr lang="en-US" dirty="0"/>
          </a:p>
        </p:txBody>
      </p:sp>
      <p:sp>
        <p:nvSpPr>
          <p:cNvPr id="3" name="Content Placeholder 2"/>
          <p:cNvSpPr>
            <a:spLocks noGrp="1"/>
          </p:cNvSpPr>
          <p:nvPr>
            <p:ph sz="quarter" idx="10"/>
          </p:nvPr>
        </p:nvSpPr>
        <p:spPr/>
        <p:txBody>
          <a:bodyPr/>
          <a:lstStyle/>
          <a:p>
            <a:pPr marL="0" indent="0">
              <a:buNone/>
            </a:pPr>
            <a:r>
              <a:rPr lang="en-CA" dirty="0" smtClean="0"/>
              <a:t>“Please attend our event Sunday, July 20 in the year 1997”</a:t>
            </a:r>
            <a:endParaRPr lang="en-US" dirty="0"/>
          </a:p>
        </p:txBody>
      </p:sp>
      <p:sp>
        <p:nvSpPr>
          <p:cNvPr id="4" name="Rectangle 1"/>
          <p:cNvSpPr>
            <a:spLocks noChangeArrowheads="1"/>
          </p:cNvSpPr>
          <p:nvPr/>
        </p:nvSpPr>
        <p:spPr bwMode="auto">
          <a:xfrm>
            <a:off x="379413" y="2211274"/>
            <a:ext cx="11391673"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datetime.date.today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strftime</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allows you to specify the date format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currentDate.strftime</a:t>
            </a: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'Please attend our event %A, %B %d</a:t>
            </a:r>
            <a:r>
              <a:rPr kumimoji="0" lang="en-US" altLang="en-US" sz="2800" b="0" i="0" u="none" strike="noStrike" cap="none" normalizeH="0" dirty="0" smtClean="0">
                <a:ln>
                  <a:noFill/>
                </a:ln>
                <a:solidFill>
                  <a:srgbClr val="A31515"/>
                </a:solidFill>
                <a:effectLst/>
                <a:latin typeface="Consolas" panose="020B0609020204030204" pitchFamily="49" charset="0"/>
                <a:cs typeface="Consolas" panose="020B0609020204030204" pitchFamily="49" charset="0"/>
              </a:rPr>
              <a:t> in the year</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6" name="Picture 5"/>
          <p:cNvPicPr>
            <a:picLocks noChangeAspect="1"/>
          </p:cNvPicPr>
          <p:nvPr/>
        </p:nvPicPr>
        <p:blipFill>
          <a:blip r:embed="rId3"/>
          <a:stretch>
            <a:fillRect/>
          </a:stretch>
        </p:blipFill>
        <p:spPr>
          <a:xfrm>
            <a:off x="4032930" y="4687266"/>
            <a:ext cx="8159070" cy="3112223"/>
          </a:xfrm>
          <a:prstGeom prst="rect">
            <a:avLst/>
          </a:prstGeom>
        </p:spPr>
      </p:pic>
    </p:spTree>
    <p:extLst>
      <p:ext uri="{BB962C8B-B14F-4D97-AF65-F5344CB8AC3E}">
        <p14:creationId xmlns:p14="http://schemas.microsoft.com/office/powerpoint/2010/main" val="321737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 what if I don’t want English?</a:t>
            </a:r>
            <a:endParaRPr lang="en-US" dirty="0"/>
          </a:p>
        </p:txBody>
      </p:sp>
      <p:sp>
        <p:nvSpPr>
          <p:cNvPr id="3" name="Content Placeholder 2"/>
          <p:cNvSpPr>
            <a:spLocks noGrp="1"/>
          </p:cNvSpPr>
          <p:nvPr>
            <p:ph sz="quarter" idx="10"/>
          </p:nvPr>
        </p:nvSpPr>
        <p:spPr/>
        <p:txBody>
          <a:bodyPr/>
          <a:lstStyle/>
          <a:p>
            <a:r>
              <a:rPr lang="en-CA" dirty="0"/>
              <a:t>In programmer speak we call that localization</a:t>
            </a:r>
          </a:p>
          <a:p>
            <a:r>
              <a:rPr lang="en-CA" dirty="0"/>
              <a:t>Did I mention working with dates can be challenging?</a:t>
            </a:r>
          </a:p>
          <a:p>
            <a:r>
              <a:rPr lang="en-CA" dirty="0"/>
              <a:t>By default the program uses the language of the machine where it is running</a:t>
            </a:r>
          </a:p>
          <a:p>
            <a:r>
              <a:rPr lang="en-CA" dirty="0"/>
              <a:t>But… since you can’t always rely on computer settings it is possible to force Python to use a particular language</a:t>
            </a:r>
          </a:p>
          <a:p>
            <a:r>
              <a:rPr lang="en-CA" dirty="0"/>
              <a:t>It just takes more time and more code. We won’t go into that now, but if you need to do it check out the babel Python library </a:t>
            </a:r>
            <a:r>
              <a:rPr lang="en-CA" dirty="0">
                <a:hlinkClick r:id="rId3"/>
              </a:rPr>
              <a:t>http://babel.pocoo.org/</a:t>
            </a:r>
            <a:r>
              <a:rPr lang="en-CA" dirty="0"/>
              <a:t> </a:t>
            </a:r>
            <a:endParaRPr lang="en-US" dirty="0"/>
          </a:p>
        </p:txBody>
      </p:sp>
    </p:spTree>
    <p:extLst>
      <p:ext uri="{BB962C8B-B14F-4D97-AF65-F5344CB8AC3E}">
        <p14:creationId xmlns:p14="http://schemas.microsoft.com/office/powerpoint/2010/main" val="40498153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Let’s get back to calculating days until your birthday, </a:t>
            </a:r>
            <a:br>
              <a:rPr lang="en-CA" dirty="0" smtClean="0"/>
            </a:br>
            <a:r>
              <a:rPr lang="en-CA" dirty="0" smtClean="0"/>
              <a:t>I need to ask your birthday.</a:t>
            </a:r>
            <a:endParaRPr lang="en-US" dirty="0"/>
          </a:p>
        </p:txBody>
      </p:sp>
      <p:sp>
        <p:nvSpPr>
          <p:cNvPr id="4" name="Rectangle 1"/>
          <p:cNvSpPr>
            <a:spLocks noGrp="1" noChangeArrowheads="1"/>
          </p:cNvSpPr>
          <p:nvPr>
            <p:ph sz="quarter" idx="10"/>
          </p:nvPr>
        </p:nvSpPr>
        <p:spPr bwMode="auto">
          <a:xfrm>
            <a:off x="465154" y="1720597"/>
            <a:ext cx="9057288"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birthday = input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"What is your birthday?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"Your birthday is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birthday)</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6" name="TextBox 5"/>
          <p:cNvSpPr txBox="1"/>
          <p:nvPr/>
        </p:nvSpPr>
        <p:spPr>
          <a:xfrm>
            <a:off x="379514" y="3149599"/>
            <a:ext cx="9228569" cy="3108543"/>
          </a:xfrm>
          <a:prstGeom prst="rect">
            <a:avLst/>
          </a:prstGeom>
          <a:noFill/>
        </p:spPr>
        <p:txBody>
          <a:bodyPr wrap="square" rtlCol="0">
            <a:spAutoFit/>
          </a:bodyPr>
          <a:lstStyle/>
          <a:p>
            <a:r>
              <a:rPr lang="en-CA" sz="2800" dirty="0" smtClean="0">
                <a:latin typeface="Segoe UI" panose="020B0502040204020203" pitchFamily="34" charset="0"/>
                <a:cs typeface="Segoe UI" panose="020B0502040204020203" pitchFamily="34" charset="0"/>
              </a:rPr>
              <a:t>What </a:t>
            </a:r>
            <a:r>
              <a:rPr lang="en-CA" sz="2800" dirty="0" err="1" smtClean="0">
                <a:latin typeface="Segoe UI" panose="020B0502040204020203" pitchFamily="34" charset="0"/>
                <a:cs typeface="Segoe UI" panose="020B0502040204020203" pitchFamily="34" charset="0"/>
              </a:rPr>
              <a:t>datatype</a:t>
            </a:r>
            <a:r>
              <a:rPr lang="en-CA" sz="2800" dirty="0" smtClean="0">
                <a:latin typeface="Segoe UI" panose="020B0502040204020203" pitchFamily="34" charset="0"/>
                <a:cs typeface="Segoe UI" panose="020B0502040204020203" pitchFamily="34" charset="0"/>
              </a:rPr>
              <a:t> is birthday?</a:t>
            </a:r>
          </a:p>
          <a:p>
            <a:endParaRPr lang="en-CA" sz="2800" dirty="0" smtClean="0">
              <a:latin typeface="Segoe UI" panose="020B0502040204020203" pitchFamily="34" charset="0"/>
              <a:cs typeface="Segoe UI" panose="020B0502040204020203" pitchFamily="34" charset="0"/>
            </a:endParaRPr>
          </a:p>
          <a:p>
            <a:r>
              <a:rPr lang="en-CA" sz="2800" dirty="0" smtClean="0">
                <a:latin typeface="Segoe UI" panose="020B0502040204020203" pitchFamily="34" charset="0"/>
                <a:cs typeface="Segoe UI" panose="020B0502040204020203" pitchFamily="34" charset="0"/>
              </a:rPr>
              <a:t>string</a:t>
            </a:r>
          </a:p>
          <a:p>
            <a:endParaRPr lang="en-CA" sz="2800" dirty="0" smtClean="0">
              <a:latin typeface="Segoe UI" panose="020B0502040204020203" pitchFamily="34" charset="0"/>
              <a:cs typeface="Segoe UI" panose="020B0502040204020203" pitchFamily="34" charset="0"/>
            </a:endParaRPr>
          </a:p>
          <a:p>
            <a:r>
              <a:rPr lang="en-CA" sz="2800" dirty="0" smtClean="0">
                <a:latin typeface="Segoe UI" panose="020B0502040204020203" pitchFamily="34" charset="0"/>
                <a:cs typeface="Segoe UI" panose="020B0502040204020203" pitchFamily="34" charset="0"/>
              </a:rPr>
              <a:t>if we want to treat it like a date (for example use the </a:t>
            </a:r>
            <a:r>
              <a:rPr lang="en-CA" sz="2800" dirty="0" err="1" smtClean="0">
                <a:latin typeface="Segoe UI" panose="020B0502040204020203" pitchFamily="34" charset="0"/>
                <a:cs typeface="Segoe UI" panose="020B0502040204020203" pitchFamily="34" charset="0"/>
              </a:rPr>
              <a:t>datetime</a:t>
            </a:r>
            <a:r>
              <a:rPr lang="en-CA" sz="2800" dirty="0" smtClean="0">
                <a:latin typeface="Segoe UI" panose="020B0502040204020203" pitchFamily="34" charset="0"/>
                <a:cs typeface="Segoe UI" panose="020B0502040204020203" pitchFamily="34" charset="0"/>
              </a:rPr>
              <a:t> functions to print it in a particular format) we must convert it to a date</a:t>
            </a:r>
            <a:endParaRPr lang="en-US" sz="28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795715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The </a:t>
            </a:r>
            <a:r>
              <a:rPr lang="en-CA" dirty="0" err="1" smtClean="0"/>
              <a:t>strptime</a:t>
            </a:r>
            <a:r>
              <a:rPr lang="en-CA" dirty="0" smtClean="0"/>
              <a:t> function allows you to convert a string to a date</a:t>
            </a:r>
            <a:endParaRPr lang="en-US" dirty="0"/>
          </a:p>
        </p:txBody>
      </p:sp>
      <p:sp>
        <p:nvSpPr>
          <p:cNvPr id="3" name="Rectangle 1"/>
          <p:cNvSpPr>
            <a:spLocks noChangeArrowheads="1"/>
          </p:cNvSpPr>
          <p:nvPr/>
        </p:nvSpPr>
        <p:spPr bwMode="auto">
          <a:xfrm>
            <a:off x="379514" y="1488245"/>
            <a:ext cx="11620489" cy="397031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birthday = input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"What is your birthday?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birthdate =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datetime.datetime.strptime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birthday,</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"%m</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/%d/%Y"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).date() </a:t>
            </a:r>
          </a:p>
          <a:p>
            <a:pPr lvl="0" eaLnBrk="0" fontAlgn="base" hangingPunct="0">
              <a:spcBef>
                <a:spcPct val="0"/>
              </a:spcBef>
              <a:spcAft>
                <a:spcPct val="0"/>
              </a:spcAft>
            </a:pPr>
            <a:r>
              <a:rPr lang="en-US" altLang="en-US" sz="2800" dirty="0">
                <a:solidFill>
                  <a:srgbClr val="008000"/>
                </a:solidFill>
                <a:latin typeface="Consolas" panose="020B0609020204030204" pitchFamily="49" charset="0"/>
                <a:cs typeface="Consolas" panose="020B0609020204030204" pitchFamily="49" charset="0"/>
              </a:rPr>
              <a:t>#why did we list </a:t>
            </a:r>
            <a:r>
              <a:rPr lang="en-US" altLang="en-US" sz="2800" dirty="0" err="1">
                <a:solidFill>
                  <a:srgbClr val="008000"/>
                </a:solidFill>
                <a:latin typeface="Consolas" panose="020B0609020204030204" pitchFamily="49" charset="0"/>
                <a:cs typeface="Consolas" panose="020B0609020204030204" pitchFamily="49" charset="0"/>
              </a:rPr>
              <a:t>datetime</a:t>
            </a:r>
            <a:r>
              <a:rPr lang="en-US" altLang="en-US" sz="2800" dirty="0">
                <a:solidFill>
                  <a:srgbClr val="008000"/>
                </a:solidFill>
                <a:latin typeface="Consolas" panose="020B0609020204030204" pitchFamily="49" charset="0"/>
                <a:cs typeface="Consolas" panose="020B0609020204030204" pitchFamily="49" charset="0"/>
              </a:rPr>
              <a:t> twice? </a:t>
            </a:r>
            <a:r>
              <a:rPr lang="en-US" altLang="en-US" sz="2800" dirty="0">
                <a:solidFill>
                  <a:srgbClr val="000000"/>
                </a:solidFill>
                <a:latin typeface="Consolas" panose="020B0609020204030204" pitchFamily="49" charset="0"/>
                <a:cs typeface="Consolas" panose="020B0609020204030204" pitchFamily="49" charset="0"/>
              </a:rPr>
              <a:t> </a:t>
            </a:r>
          </a:p>
          <a:p>
            <a:pPr lvl="0" eaLnBrk="0" fontAlgn="base" hangingPunct="0">
              <a:spcBef>
                <a:spcPct val="0"/>
              </a:spcBef>
              <a:spcAft>
                <a:spcPct val="0"/>
              </a:spcAft>
            </a:pPr>
            <a:r>
              <a:rPr lang="en-US" altLang="en-US" sz="2800" dirty="0">
                <a:solidFill>
                  <a:srgbClr val="008000"/>
                </a:solidFill>
                <a:latin typeface="Consolas" panose="020B0609020204030204" pitchFamily="49" charset="0"/>
                <a:cs typeface="Consolas" panose="020B0609020204030204" pitchFamily="49" charset="0"/>
              </a:rPr>
              <a:t>#because we are calling the </a:t>
            </a:r>
            <a:r>
              <a:rPr lang="en-US" altLang="en-US" sz="2800" dirty="0" err="1">
                <a:solidFill>
                  <a:srgbClr val="008000"/>
                </a:solidFill>
                <a:latin typeface="Consolas" panose="020B0609020204030204" pitchFamily="49" charset="0"/>
                <a:cs typeface="Consolas" panose="020B0609020204030204" pitchFamily="49" charset="0"/>
              </a:rPr>
              <a:t>strptime</a:t>
            </a:r>
            <a:r>
              <a:rPr lang="en-US" altLang="en-US" sz="2800" dirty="0">
                <a:solidFill>
                  <a:srgbClr val="008000"/>
                </a:solidFill>
                <a:latin typeface="Consolas" panose="020B0609020204030204" pitchFamily="49" charset="0"/>
                <a:cs typeface="Consolas" panose="020B0609020204030204" pitchFamily="49" charset="0"/>
              </a:rPr>
              <a:t> function</a:t>
            </a:r>
            <a:r>
              <a:rPr lang="en-US" altLang="en-US" sz="2800" dirty="0">
                <a:solidFill>
                  <a:srgbClr val="000000"/>
                </a:solidFill>
                <a:latin typeface="Consolas" panose="020B0609020204030204" pitchFamily="49" charset="0"/>
                <a:cs typeface="Consolas" panose="020B0609020204030204" pitchFamily="49" charset="0"/>
              </a:rPr>
              <a:t> </a:t>
            </a:r>
          </a:p>
          <a:p>
            <a:pPr lvl="0" eaLnBrk="0" fontAlgn="base" hangingPunct="0">
              <a:spcBef>
                <a:spcPct val="0"/>
              </a:spcBef>
              <a:spcAft>
                <a:spcPct val="0"/>
              </a:spcAft>
            </a:pPr>
            <a:r>
              <a:rPr lang="en-US" altLang="en-US" sz="2800" dirty="0">
                <a:solidFill>
                  <a:srgbClr val="008000"/>
                </a:solidFill>
                <a:latin typeface="Consolas" panose="020B0609020204030204" pitchFamily="49" charset="0"/>
                <a:cs typeface="Consolas" panose="020B0609020204030204" pitchFamily="49" charset="0"/>
              </a:rPr>
              <a:t>#which is part of the </a:t>
            </a:r>
            <a:r>
              <a:rPr lang="en-US" altLang="en-US" sz="2800" dirty="0" err="1">
                <a:solidFill>
                  <a:srgbClr val="008000"/>
                </a:solidFill>
                <a:latin typeface="Consolas" panose="020B0609020204030204" pitchFamily="49" charset="0"/>
                <a:cs typeface="Consolas" panose="020B0609020204030204" pitchFamily="49" charset="0"/>
              </a:rPr>
              <a:t>datetime</a:t>
            </a:r>
            <a:r>
              <a:rPr lang="en-US" altLang="en-US" sz="2800" dirty="0">
                <a:solidFill>
                  <a:srgbClr val="008000"/>
                </a:solidFill>
                <a:latin typeface="Consolas" panose="020B0609020204030204" pitchFamily="49" charset="0"/>
                <a:cs typeface="Consolas" panose="020B0609020204030204" pitchFamily="49" charset="0"/>
              </a:rPr>
              <a:t> class</a:t>
            </a:r>
            <a:r>
              <a:rPr lang="en-US" altLang="en-US" sz="2800" dirty="0">
                <a:solidFill>
                  <a:srgbClr val="000000"/>
                </a:solidFill>
                <a:latin typeface="Consolas" panose="020B0609020204030204" pitchFamily="49" charset="0"/>
                <a:cs typeface="Consolas" panose="020B0609020204030204" pitchFamily="49" charset="0"/>
              </a:rPr>
              <a:t> </a:t>
            </a:r>
          </a:p>
          <a:p>
            <a:pPr lvl="0" eaLnBrk="0" fontAlgn="base" hangingPunct="0">
              <a:spcBef>
                <a:spcPct val="0"/>
              </a:spcBef>
              <a:spcAft>
                <a:spcPct val="0"/>
              </a:spcAft>
            </a:pPr>
            <a:r>
              <a:rPr lang="en-US" altLang="en-US" sz="2800" dirty="0">
                <a:solidFill>
                  <a:srgbClr val="008000"/>
                </a:solidFill>
                <a:latin typeface="Consolas" panose="020B0609020204030204" pitchFamily="49" charset="0"/>
                <a:cs typeface="Consolas" panose="020B0609020204030204" pitchFamily="49" charset="0"/>
              </a:rPr>
              <a:t>#which is in the </a:t>
            </a:r>
            <a:r>
              <a:rPr lang="en-US" altLang="en-US" sz="2800" dirty="0" err="1">
                <a:solidFill>
                  <a:srgbClr val="008000"/>
                </a:solidFill>
                <a:latin typeface="Consolas" panose="020B0609020204030204" pitchFamily="49" charset="0"/>
                <a:cs typeface="Consolas" panose="020B0609020204030204" pitchFamily="49" charset="0"/>
              </a:rPr>
              <a:t>datetime</a:t>
            </a:r>
            <a:r>
              <a:rPr lang="en-US" altLang="en-US" sz="2800" dirty="0">
                <a:solidFill>
                  <a:srgbClr val="008000"/>
                </a:solidFill>
                <a:latin typeface="Consolas" panose="020B0609020204030204" pitchFamily="49" charset="0"/>
                <a:cs typeface="Consolas" panose="020B0609020204030204" pitchFamily="49" charset="0"/>
              </a:rPr>
              <a:t> module</a:t>
            </a:r>
            <a:r>
              <a:rPr lang="en-US" altLang="en-US" sz="2800" dirty="0">
                <a:solidFill>
                  <a:srgbClr val="000000"/>
                </a:solidFill>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"Your birth month is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birthdate.strftime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'%B'</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6" name="Picture 5"/>
          <p:cNvPicPr>
            <a:picLocks noChangeAspect="1"/>
          </p:cNvPicPr>
          <p:nvPr/>
        </p:nvPicPr>
        <p:blipFill>
          <a:blip r:embed="rId3"/>
          <a:stretch>
            <a:fillRect/>
          </a:stretch>
        </p:blipFill>
        <p:spPr>
          <a:xfrm>
            <a:off x="4547242" y="5429535"/>
            <a:ext cx="8073601" cy="2654635"/>
          </a:xfrm>
          <a:prstGeom prst="rect">
            <a:avLst/>
          </a:prstGeom>
        </p:spPr>
      </p:pic>
    </p:spTree>
    <p:extLst>
      <p:ext uri="{BB962C8B-B14F-4D97-AF65-F5344CB8AC3E}">
        <p14:creationId xmlns:p14="http://schemas.microsoft.com/office/powerpoint/2010/main" val="2315569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We spend a lot of time thinking about deadlines and schedules</a:t>
            </a:r>
            <a:endParaRPr lang="en-US" dirty="0"/>
          </a:p>
        </p:txBody>
      </p:sp>
      <p:sp>
        <p:nvSpPr>
          <p:cNvPr id="5" name="Content Placeholder 4"/>
          <p:cNvSpPr>
            <a:spLocks noGrp="1"/>
          </p:cNvSpPr>
          <p:nvPr>
            <p:ph sz="quarter" idx="10"/>
          </p:nvPr>
        </p:nvSpPr>
        <p:spPr/>
        <p:txBody>
          <a:bodyPr/>
          <a:lstStyle/>
          <a:p>
            <a:r>
              <a:rPr lang="en-CA" dirty="0" smtClean="0"/>
              <a:t>How many days do I have until my birthday?</a:t>
            </a:r>
          </a:p>
          <a:p>
            <a:r>
              <a:rPr lang="en-CA" dirty="0" smtClean="0"/>
              <a:t>When is my project due?</a:t>
            </a:r>
          </a:p>
          <a:p>
            <a:r>
              <a:rPr lang="en-CA" dirty="0" smtClean="0"/>
              <a:t>I want to book an appointment in two weeks, what will the date be?</a:t>
            </a:r>
          </a:p>
        </p:txBody>
      </p:sp>
    </p:spTree>
    <p:extLst>
      <p:ext uri="{BB962C8B-B14F-4D97-AF65-F5344CB8AC3E}">
        <p14:creationId xmlns:p14="http://schemas.microsoft.com/office/powerpoint/2010/main" val="3401482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Asking a user for a date value</a:t>
            </a:r>
            <a:endParaRPr lang="en-US" dirty="0"/>
          </a:p>
        </p:txBody>
      </p:sp>
    </p:spTree>
    <p:extLst>
      <p:ext uri="{BB962C8B-B14F-4D97-AF65-F5344CB8AC3E}">
        <p14:creationId xmlns:p14="http://schemas.microsoft.com/office/powerpoint/2010/main" val="25004055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But what if the user doesn’t enter the date in the format I specify in </a:t>
            </a:r>
            <a:r>
              <a:rPr lang="en-CA" dirty="0" err="1" smtClean="0"/>
              <a:t>strptime</a:t>
            </a:r>
            <a:r>
              <a:rPr lang="en-CA" dirty="0" smtClean="0"/>
              <a:t>?</a:t>
            </a:r>
            <a:endParaRPr lang="en-US" dirty="0"/>
          </a:p>
        </p:txBody>
      </p:sp>
      <p:sp>
        <p:nvSpPr>
          <p:cNvPr id="4" name="Content Placeholder 3"/>
          <p:cNvSpPr>
            <a:spLocks noGrp="1"/>
          </p:cNvSpPr>
          <p:nvPr>
            <p:ph sz="quarter" idx="10"/>
          </p:nvPr>
        </p:nvSpPr>
        <p:spPr>
          <a:xfrm>
            <a:off x="379514" y="3042855"/>
            <a:ext cx="11525250" cy="5290388"/>
          </a:xfrm>
        </p:spPr>
        <p:txBody>
          <a:bodyPr/>
          <a:lstStyle/>
          <a:p>
            <a:r>
              <a:rPr lang="en-CA" dirty="0" smtClean="0"/>
              <a:t>Your code will crash so…</a:t>
            </a:r>
          </a:p>
          <a:p>
            <a:r>
              <a:rPr lang="en-CA" dirty="0" smtClean="0"/>
              <a:t>Tell the user the date format you want</a:t>
            </a:r>
          </a:p>
          <a:p>
            <a:pPr marL="0" lvl="0" indent="0">
              <a:buNone/>
            </a:pPr>
            <a:r>
              <a:rPr lang="en-US" altLang="en-US" sz="2800" dirty="0">
                <a:solidFill>
                  <a:srgbClr val="000000"/>
                </a:solidFill>
                <a:latin typeface="Consolas" panose="020B0609020204030204" pitchFamily="49" charset="0"/>
                <a:cs typeface="Consolas" panose="020B0609020204030204" pitchFamily="49" charset="0"/>
              </a:rPr>
              <a:t>birthday = input (</a:t>
            </a:r>
            <a:r>
              <a:rPr lang="en-US" altLang="en-US" sz="2800" dirty="0">
                <a:solidFill>
                  <a:srgbClr val="A31515"/>
                </a:solidFill>
                <a:latin typeface="Consolas" panose="020B0609020204030204" pitchFamily="49" charset="0"/>
                <a:cs typeface="Consolas" panose="020B0609020204030204" pitchFamily="49" charset="0"/>
              </a:rPr>
              <a:t>"What is your birthday? (mm/</a:t>
            </a:r>
            <a:r>
              <a:rPr lang="en-US" altLang="en-US" sz="2800" dirty="0" err="1">
                <a:solidFill>
                  <a:srgbClr val="A31515"/>
                </a:solidFill>
                <a:latin typeface="Consolas" panose="020B0609020204030204" pitchFamily="49" charset="0"/>
                <a:cs typeface="Consolas" panose="020B0609020204030204" pitchFamily="49" charset="0"/>
              </a:rPr>
              <a:t>dd</a:t>
            </a:r>
            <a:r>
              <a:rPr lang="en-US" altLang="en-US" sz="2800" dirty="0">
                <a:solidFill>
                  <a:srgbClr val="A31515"/>
                </a:solidFill>
                <a:latin typeface="Consolas" panose="020B0609020204030204" pitchFamily="49" charset="0"/>
                <a:cs typeface="Consolas" panose="020B0609020204030204" pitchFamily="49" charset="0"/>
              </a:rPr>
              <a:t>/</a:t>
            </a:r>
            <a:r>
              <a:rPr lang="en-US" altLang="en-US" sz="2800" dirty="0" err="1">
                <a:solidFill>
                  <a:srgbClr val="A31515"/>
                </a:solidFill>
                <a:latin typeface="Consolas" panose="020B0609020204030204" pitchFamily="49" charset="0"/>
                <a:cs typeface="Consolas" panose="020B0609020204030204" pitchFamily="49" charset="0"/>
              </a:rPr>
              <a:t>yyyy</a:t>
            </a:r>
            <a:r>
              <a:rPr lang="en-US" altLang="en-US" sz="2800" dirty="0" smtClean="0">
                <a:solidFill>
                  <a:srgbClr val="A31515"/>
                </a:solidFill>
                <a:latin typeface="Consolas" panose="020B0609020204030204" pitchFamily="49" charset="0"/>
                <a:cs typeface="Consolas" panose="020B0609020204030204" pitchFamily="49" charset="0"/>
              </a:rPr>
              <a:t>) "</a:t>
            </a:r>
            <a:r>
              <a:rPr lang="en-US" altLang="en-US" sz="2800" dirty="0" smtClean="0">
                <a:solidFill>
                  <a:srgbClr val="000000"/>
                </a:solidFill>
                <a:latin typeface="Consolas" panose="020B0609020204030204" pitchFamily="49" charset="0"/>
                <a:cs typeface="Consolas" panose="020B0609020204030204" pitchFamily="49" charset="0"/>
              </a:rPr>
              <a:t>) </a:t>
            </a:r>
            <a:endParaRPr lang="en-CA" sz="2800" dirty="0" smtClean="0"/>
          </a:p>
          <a:p>
            <a:r>
              <a:rPr lang="en-CA" dirty="0" smtClean="0"/>
              <a:t>Add error handling, which we will cover in a later module</a:t>
            </a:r>
            <a:endParaRPr lang="en-US" dirty="0"/>
          </a:p>
        </p:txBody>
      </p:sp>
      <p:sp>
        <p:nvSpPr>
          <p:cNvPr id="5" name="Rectangle 4"/>
          <p:cNvSpPr/>
          <p:nvPr/>
        </p:nvSpPr>
        <p:spPr>
          <a:xfrm>
            <a:off x="379513" y="1772425"/>
            <a:ext cx="11812487" cy="523220"/>
          </a:xfrm>
          <a:prstGeom prst="rect">
            <a:avLst/>
          </a:prstGeom>
        </p:spPr>
        <p:txBody>
          <a:bodyPr wrap="square">
            <a:spAutoFit/>
          </a:bodyPr>
          <a:lstStyle/>
          <a:p>
            <a:pPr lvl="0" eaLnBrk="0" fontAlgn="base" hangingPunct="0">
              <a:spcBef>
                <a:spcPct val="0"/>
              </a:spcBef>
              <a:spcAft>
                <a:spcPct val="0"/>
              </a:spcAft>
            </a:pPr>
            <a:r>
              <a:rPr lang="en-US" altLang="en-US" sz="2800" dirty="0">
                <a:solidFill>
                  <a:srgbClr val="000000"/>
                </a:solidFill>
                <a:latin typeface="Consolas" panose="020B0609020204030204" pitchFamily="49" charset="0"/>
                <a:cs typeface="Consolas" panose="020B0609020204030204" pitchFamily="49" charset="0"/>
              </a:rPr>
              <a:t>birthdate = </a:t>
            </a:r>
            <a:r>
              <a:rPr lang="en-US" altLang="en-US" sz="2800" dirty="0" err="1">
                <a:solidFill>
                  <a:srgbClr val="000000"/>
                </a:solidFill>
                <a:latin typeface="Consolas" panose="020B0609020204030204" pitchFamily="49" charset="0"/>
                <a:cs typeface="Consolas" panose="020B0609020204030204" pitchFamily="49" charset="0"/>
              </a:rPr>
              <a:t>datetime.datetime.strptime</a:t>
            </a:r>
            <a:r>
              <a:rPr lang="en-US" altLang="en-US" sz="2800" dirty="0">
                <a:solidFill>
                  <a:srgbClr val="000000"/>
                </a:solidFill>
                <a:latin typeface="Consolas" panose="020B0609020204030204" pitchFamily="49" charset="0"/>
                <a:cs typeface="Consolas" panose="020B0609020204030204" pitchFamily="49" charset="0"/>
              </a:rPr>
              <a:t>(</a:t>
            </a:r>
            <a:r>
              <a:rPr lang="en-US" altLang="en-US" sz="2800" dirty="0" err="1">
                <a:solidFill>
                  <a:srgbClr val="000000"/>
                </a:solidFill>
                <a:latin typeface="Consolas" panose="020B0609020204030204" pitchFamily="49" charset="0"/>
                <a:cs typeface="Consolas" panose="020B0609020204030204" pitchFamily="49" charset="0"/>
              </a:rPr>
              <a:t>birthday,</a:t>
            </a:r>
            <a:r>
              <a:rPr lang="en-US" altLang="en-US" sz="2800" dirty="0" err="1">
                <a:solidFill>
                  <a:srgbClr val="A31515"/>
                </a:solidFill>
                <a:latin typeface="Consolas" panose="020B0609020204030204" pitchFamily="49" charset="0"/>
                <a:cs typeface="Consolas" panose="020B0609020204030204" pitchFamily="49" charset="0"/>
              </a:rPr>
              <a:t>"%m</a:t>
            </a:r>
            <a:r>
              <a:rPr lang="en-US" altLang="en-US" sz="2800" dirty="0">
                <a:solidFill>
                  <a:srgbClr val="A31515"/>
                </a:solidFill>
                <a:latin typeface="Consolas" panose="020B0609020204030204" pitchFamily="49" charset="0"/>
                <a:cs typeface="Consolas" panose="020B0609020204030204" pitchFamily="49" charset="0"/>
              </a:rPr>
              <a:t>/%d/%Y"</a:t>
            </a:r>
            <a:r>
              <a:rPr lang="en-US" altLang="en-US" sz="2800" dirty="0">
                <a:solidFill>
                  <a:srgbClr val="000000"/>
                </a:solidFill>
                <a:latin typeface="Consolas" panose="020B0609020204030204" pitchFamily="49" charset="0"/>
                <a:cs typeface="Consolas" panose="020B0609020204030204" pitchFamily="49" charset="0"/>
              </a:rPr>
              <a:t>) </a:t>
            </a:r>
          </a:p>
        </p:txBody>
      </p:sp>
    </p:spTree>
    <p:extLst>
      <p:ext uri="{BB962C8B-B14F-4D97-AF65-F5344CB8AC3E}">
        <p14:creationId xmlns:p14="http://schemas.microsoft.com/office/powerpoint/2010/main" val="54064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Dates seem like a lot of hassle, is it worth it? Why not just store them as strings!</a:t>
            </a:r>
            <a:endParaRPr lang="en-US" dirty="0"/>
          </a:p>
        </p:txBody>
      </p:sp>
      <p:sp>
        <p:nvSpPr>
          <p:cNvPr id="3" name="Content Placeholder 2"/>
          <p:cNvSpPr>
            <a:spLocks noGrp="1"/>
          </p:cNvSpPr>
          <p:nvPr>
            <p:ph sz="quarter" idx="10"/>
          </p:nvPr>
        </p:nvSpPr>
        <p:spPr/>
        <p:txBody>
          <a:bodyPr/>
          <a:lstStyle/>
          <a:p>
            <a:r>
              <a:rPr lang="en-CA" dirty="0" smtClean="0"/>
              <a:t>You can create a countdown to say how many days until a big event or holiday</a:t>
            </a:r>
          </a:p>
          <a:p>
            <a:endParaRPr lang="en-CA" dirty="0" smtClean="0"/>
          </a:p>
          <a:p>
            <a:endParaRPr lang="en-CA" dirty="0" smtClean="0"/>
          </a:p>
          <a:p>
            <a:endParaRPr lang="en-CA" dirty="0"/>
          </a:p>
          <a:p>
            <a:endParaRPr lang="en-CA" dirty="0" smtClean="0"/>
          </a:p>
        </p:txBody>
      </p:sp>
      <p:sp>
        <p:nvSpPr>
          <p:cNvPr id="4" name="Rectangle 1"/>
          <p:cNvSpPr>
            <a:spLocks noChangeArrowheads="1"/>
          </p:cNvSpPr>
          <p:nvPr/>
        </p:nvSpPr>
        <p:spPr bwMode="auto">
          <a:xfrm>
            <a:off x="177172" y="2479148"/>
            <a:ext cx="12014828" cy="310854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nextBirthday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datetime.datetime.strptime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'12/20/2014'</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'%m/%d/%Y'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).date()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datetime.date.today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eaLnBrk="0" fontAlgn="base" hangingPunct="0">
              <a:spcBef>
                <a:spcPct val="0"/>
              </a:spcBef>
              <a:spcAft>
                <a:spcPct val="0"/>
              </a:spcAft>
            </a:pPr>
            <a:r>
              <a:rPr lang="en-US" altLang="en-US" sz="2800" dirty="0" smtClean="0">
                <a:solidFill>
                  <a:srgbClr val="008000"/>
                </a:solidFill>
                <a:latin typeface="Consolas" panose="020B0609020204030204" pitchFamily="49" charset="0"/>
                <a:cs typeface="Consolas" panose="020B0609020204030204" pitchFamily="49" charset="0"/>
              </a:rPr>
              <a:t>#If you subtract two dates you get back the number of days </a:t>
            </a:r>
          </a:p>
          <a:p>
            <a:pPr lvl="0" eaLnBrk="0" fontAlgn="base" hangingPunct="0">
              <a:spcBef>
                <a:spcPct val="0"/>
              </a:spcBef>
              <a:spcAft>
                <a:spcPct val="0"/>
              </a:spcAft>
            </a:pPr>
            <a:r>
              <a:rPr lang="en-US" altLang="en-US" sz="2800" dirty="0" smtClean="0">
                <a:solidFill>
                  <a:srgbClr val="008000"/>
                </a:solidFill>
                <a:latin typeface="Consolas" panose="020B0609020204030204" pitchFamily="49" charset="0"/>
                <a:cs typeface="Consolas" panose="020B0609020204030204" pitchFamily="49" charset="0"/>
              </a:rPr>
              <a:t>#between those dates</a:t>
            </a: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CA" altLang="en-US" sz="2800" dirty="0">
                <a:solidFill>
                  <a:srgbClr val="000000"/>
                </a:solidFill>
                <a:latin typeface="Consolas" panose="020B0609020204030204" pitchFamily="49" charset="0"/>
                <a:cs typeface="Consolas" panose="020B0609020204030204" pitchFamily="49" charset="0"/>
              </a:rPr>
              <a:t>d</a:t>
            </a:r>
            <a:r>
              <a:rPr lang="en-CA" altLang="en-US" sz="2800" dirty="0" smtClean="0">
                <a:solidFill>
                  <a:srgbClr val="000000"/>
                </a:solidFill>
                <a:latin typeface="Consolas" panose="020B0609020204030204" pitchFamily="49" charset="0"/>
                <a:cs typeface="Consolas" panose="020B0609020204030204" pitchFamily="49" charset="0"/>
              </a:rPr>
              <a:t>ifference = </a:t>
            </a:r>
            <a:r>
              <a:rPr lang="en-CA" altLang="en-US" sz="2800" dirty="0" err="1" smtClean="0">
                <a:solidFill>
                  <a:srgbClr val="000000"/>
                </a:solidFill>
                <a:latin typeface="Consolas" panose="020B0609020204030204" pitchFamily="49" charset="0"/>
                <a:cs typeface="Consolas" panose="020B0609020204030204" pitchFamily="49" charset="0"/>
              </a:rPr>
              <a:t>nextBirthday</a:t>
            </a:r>
            <a:r>
              <a:rPr lang="en-CA" altLang="en-US" sz="2800" dirty="0" smtClean="0">
                <a:solidFill>
                  <a:srgbClr val="000000"/>
                </a:solidFill>
                <a:latin typeface="Consolas" panose="020B0609020204030204" pitchFamily="49" charset="0"/>
                <a:cs typeface="Consolas" panose="020B0609020204030204" pitchFamily="49" charset="0"/>
              </a:rPr>
              <a:t> - </a:t>
            </a:r>
            <a:r>
              <a:rPr lang="en-CA" altLang="en-US" sz="2800" dirty="0" err="1" smtClean="0">
                <a:solidFill>
                  <a:srgbClr val="000000"/>
                </a:solidFill>
                <a:latin typeface="Consolas" panose="020B0609020204030204" pitchFamily="49" charset="0"/>
                <a:cs typeface="Consolas" panose="020B0609020204030204" pitchFamily="49" charset="0"/>
              </a:rPr>
              <a:t>currentDate</a:t>
            </a: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lang="en-US" altLang="en-US" sz="2800" dirty="0" err="1">
                <a:solidFill>
                  <a:srgbClr val="000000"/>
                </a:solidFill>
                <a:latin typeface="Consolas" panose="020B0609020204030204" pitchFamily="49" charset="0"/>
                <a:cs typeface="Consolas" panose="020B0609020204030204" pitchFamily="49" charset="0"/>
              </a:rPr>
              <a:t>d</a:t>
            </a:r>
            <a:r>
              <a:rPr lang="en-US" altLang="en-US" sz="2800" dirty="0" err="1" smtClean="0">
                <a:solidFill>
                  <a:srgbClr val="000000"/>
                </a:solidFill>
                <a:latin typeface="Consolas" panose="020B0609020204030204" pitchFamily="49" charset="0"/>
                <a:cs typeface="Consolas" panose="020B0609020204030204" pitchFamily="49" charset="0"/>
              </a:rPr>
              <a:t>ifference.days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59361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Dates seem like a lot of hassle, is it worth it? Why not just store them as strings!</a:t>
            </a:r>
            <a:endParaRPr lang="en-US" dirty="0"/>
          </a:p>
        </p:txBody>
      </p:sp>
      <p:sp>
        <p:nvSpPr>
          <p:cNvPr id="3" name="Content Placeholder 2"/>
          <p:cNvSpPr>
            <a:spLocks noGrp="1"/>
          </p:cNvSpPr>
          <p:nvPr>
            <p:ph sz="quarter" idx="10"/>
          </p:nvPr>
        </p:nvSpPr>
        <p:spPr/>
        <p:txBody>
          <a:bodyPr/>
          <a:lstStyle/>
          <a:p>
            <a:r>
              <a:rPr lang="en-CA" dirty="0" smtClean="0"/>
              <a:t>You can tell someone when the milk in their fridge will expire</a:t>
            </a:r>
          </a:p>
          <a:p>
            <a:endParaRPr lang="en-CA" dirty="0" smtClean="0"/>
          </a:p>
          <a:p>
            <a:endParaRPr lang="en-CA" dirty="0" smtClean="0"/>
          </a:p>
          <a:p>
            <a:endParaRPr lang="en-CA" dirty="0"/>
          </a:p>
          <a:p>
            <a:endParaRPr lang="en-CA" dirty="0" smtClean="0"/>
          </a:p>
        </p:txBody>
      </p:sp>
      <p:sp>
        <p:nvSpPr>
          <p:cNvPr id="5" name="Rectangle 1"/>
          <p:cNvSpPr>
            <a:spLocks noChangeArrowheads="1"/>
          </p:cNvSpPr>
          <p:nvPr/>
        </p:nvSpPr>
        <p:spPr bwMode="auto">
          <a:xfrm>
            <a:off x="374341" y="2109778"/>
            <a:ext cx="10043134"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datetime.date.today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timedelta</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allows you to specify the time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8000"/>
                </a:solidFill>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to add or subtract from a 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datetime.timedelta</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(days=15))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datetime.timedelta</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(hours=15))</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54615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will be amazed how often you need to work with dates!</a:t>
            </a:r>
            <a:endParaRPr lang="en-US" dirty="0"/>
          </a:p>
        </p:txBody>
      </p:sp>
      <p:sp>
        <p:nvSpPr>
          <p:cNvPr id="3" name="Content Placeholder 2"/>
          <p:cNvSpPr>
            <a:spLocks noGrp="1"/>
          </p:cNvSpPr>
          <p:nvPr>
            <p:ph sz="quarter" idx="10"/>
          </p:nvPr>
        </p:nvSpPr>
        <p:spPr/>
        <p:txBody>
          <a:bodyPr/>
          <a:lstStyle/>
          <a:p>
            <a:r>
              <a:rPr lang="en-CA" dirty="0" smtClean="0"/>
              <a:t>If </a:t>
            </a:r>
            <a:r>
              <a:rPr lang="en-CA" dirty="0" err="1" smtClean="0"/>
              <a:t>datetime</a:t>
            </a:r>
            <a:r>
              <a:rPr lang="en-CA" dirty="0" smtClean="0"/>
              <a:t> doesn’t have what you need, check out the </a:t>
            </a:r>
            <a:r>
              <a:rPr lang="en-CA" dirty="0" err="1" smtClean="0">
                <a:hlinkClick r:id="rId3"/>
              </a:rPr>
              <a:t>dateutil</a:t>
            </a:r>
            <a:r>
              <a:rPr lang="en-CA" dirty="0" smtClean="0">
                <a:hlinkClick r:id="rId3"/>
              </a:rPr>
              <a:t> </a:t>
            </a:r>
            <a:r>
              <a:rPr lang="en-CA" dirty="0" smtClean="0"/>
              <a:t>library (for example you might want to know the number of years between two dates instead of number of days)</a:t>
            </a:r>
          </a:p>
          <a:p>
            <a:endParaRPr lang="en-CA" dirty="0" smtClean="0"/>
          </a:p>
          <a:p>
            <a:endParaRPr lang="en-CA" dirty="0" smtClean="0"/>
          </a:p>
          <a:p>
            <a:endParaRPr lang="en-CA" dirty="0"/>
          </a:p>
          <a:p>
            <a:endParaRPr lang="en-CA" dirty="0" smtClean="0"/>
          </a:p>
        </p:txBody>
      </p:sp>
    </p:spTree>
    <p:extLst>
      <p:ext uri="{BB962C8B-B14F-4D97-AF65-F5344CB8AC3E}">
        <p14:creationId xmlns:p14="http://schemas.microsoft.com/office/powerpoint/2010/main" val="2852215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dirty="0" smtClean="0"/>
              <a:t>Working </a:t>
            </a:r>
            <a:r>
              <a:rPr lang="en-US" smtClean="0"/>
              <a:t>with time</a:t>
            </a:r>
            <a:endParaRPr lang="en-US"/>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386391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about times?</a:t>
            </a:r>
            <a:endParaRPr lang="en-US" dirty="0"/>
          </a:p>
        </p:txBody>
      </p:sp>
      <p:sp>
        <p:nvSpPr>
          <p:cNvPr id="3" name="Content Placeholder 2"/>
          <p:cNvSpPr>
            <a:spLocks noGrp="1"/>
          </p:cNvSpPr>
          <p:nvPr>
            <p:ph sz="quarter" idx="10"/>
          </p:nvPr>
        </p:nvSpPr>
        <p:spPr/>
        <p:txBody>
          <a:bodyPr/>
          <a:lstStyle/>
          <a:p>
            <a:r>
              <a:rPr lang="en-CA" dirty="0" smtClean="0"/>
              <a:t>It is called </a:t>
            </a:r>
            <a:r>
              <a:rPr lang="en-CA" dirty="0" err="1" smtClean="0"/>
              <a:t>Date</a:t>
            </a:r>
            <a:r>
              <a:rPr lang="en-CA" b="1" dirty="0" err="1" smtClean="0"/>
              <a:t>time</a:t>
            </a:r>
            <a:r>
              <a:rPr lang="en-CA" dirty="0" smtClean="0"/>
              <a:t>, so yes, it can store times.</a:t>
            </a:r>
          </a:p>
          <a:p>
            <a:pPr marL="0" indent="0">
              <a:buNone/>
            </a:pPr>
            <a:endParaRPr lang="en-US" dirty="0"/>
          </a:p>
        </p:txBody>
      </p:sp>
      <p:sp>
        <p:nvSpPr>
          <p:cNvPr id="4" name="Rectangle 1"/>
          <p:cNvSpPr>
            <a:spLocks noChangeArrowheads="1"/>
          </p:cNvSpPr>
          <p:nvPr/>
        </p:nvSpPr>
        <p:spPr bwMode="auto">
          <a:xfrm>
            <a:off x="379413" y="2170002"/>
            <a:ext cx="7677102"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datetime.datetime.now</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currentTime.hour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currentTime.minute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currentTime.second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5" name="Picture 4"/>
          <p:cNvPicPr>
            <a:picLocks noChangeAspect="1"/>
          </p:cNvPicPr>
          <p:nvPr/>
        </p:nvPicPr>
        <p:blipFill>
          <a:blip r:embed="rId3"/>
          <a:stretch>
            <a:fillRect/>
          </a:stretch>
        </p:blipFill>
        <p:spPr>
          <a:xfrm>
            <a:off x="5912757" y="4847657"/>
            <a:ext cx="7164614" cy="3472645"/>
          </a:xfrm>
          <a:prstGeom prst="rect">
            <a:avLst/>
          </a:prstGeom>
        </p:spPr>
      </p:pic>
    </p:spTree>
    <p:extLst>
      <p:ext uri="{BB962C8B-B14F-4D97-AF65-F5344CB8AC3E}">
        <p14:creationId xmlns:p14="http://schemas.microsoft.com/office/powerpoint/2010/main" val="2137019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Just like with dates you can use </a:t>
            </a:r>
            <a:r>
              <a:rPr lang="en-CA" dirty="0" err="1" smtClean="0"/>
              <a:t>strftime</a:t>
            </a:r>
            <a:r>
              <a:rPr lang="en-CA" dirty="0" smtClean="0"/>
              <a:t>() to format the way a time is displayed</a:t>
            </a:r>
            <a:endParaRPr lang="en-US" dirty="0"/>
          </a:p>
        </p:txBody>
      </p:sp>
      <p:sp>
        <p:nvSpPr>
          <p:cNvPr id="3" name="Content Placeholder 2"/>
          <p:cNvSpPr>
            <a:spLocks noGrp="1"/>
          </p:cNvSpPr>
          <p:nvPr>
            <p:ph sz="quarter" idx="10"/>
          </p:nvPr>
        </p:nvSpPr>
        <p:spPr>
          <a:xfrm>
            <a:off x="378696" y="3247220"/>
            <a:ext cx="11525250" cy="5290388"/>
          </a:xfrm>
        </p:spPr>
        <p:txBody>
          <a:bodyPr/>
          <a:lstStyle/>
          <a:p>
            <a:pPr marL="0" indent="0">
              <a:buNone/>
            </a:pPr>
            <a:r>
              <a:rPr lang="en-CA" dirty="0" smtClean="0"/>
              <a:t>%H 	Hours (24 </a:t>
            </a:r>
            <a:r>
              <a:rPr lang="en-CA" dirty="0" err="1" smtClean="0"/>
              <a:t>hr</a:t>
            </a:r>
            <a:r>
              <a:rPr lang="en-CA" dirty="0" smtClean="0"/>
              <a:t> clock)</a:t>
            </a:r>
          </a:p>
          <a:p>
            <a:pPr marL="0" indent="0">
              <a:buNone/>
            </a:pPr>
            <a:r>
              <a:rPr lang="en-CA" dirty="0" smtClean="0"/>
              <a:t>%I 	Hours (12 </a:t>
            </a:r>
            <a:r>
              <a:rPr lang="en-CA" dirty="0" err="1"/>
              <a:t>h</a:t>
            </a:r>
            <a:r>
              <a:rPr lang="en-CA" dirty="0" err="1" smtClean="0"/>
              <a:t>r</a:t>
            </a:r>
            <a:r>
              <a:rPr lang="en-CA" dirty="0" smtClean="0"/>
              <a:t> clock)</a:t>
            </a:r>
          </a:p>
          <a:p>
            <a:pPr marL="0" indent="0">
              <a:buNone/>
            </a:pPr>
            <a:r>
              <a:rPr lang="en-CA" dirty="0" smtClean="0"/>
              <a:t>%p 	AM or PM</a:t>
            </a:r>
          </a:p>
          <a:p>
            <a:pPr marL="0" indent="0">
              <a:buNone/>
            </a:pPr>
            <a:r>
              <a:rPr lang="en-CA" dirty="0" smtClean="0"/>
              <a:t>%m 	Minutes</a:t>
            </a:r>
          </a:p>
          <a:p>
            <a:pPr marL="0" indent="0">
              <a:buNone/>
            </a:pPr>
            <a:r>
              <a:rPr lang="en-CA" dirty="0" smtClean="0"/>
              <a:t>%S 	Seconds</a:t>
            </a:r>
            <a:endParaRPr lang="en-US" dirty="0"/>
          </a:p>
        </p:txBody>
      </p:sp>
      <p:sp>
        <p:nvSpPr>
          <p:cNvPr id="6" name="Rectangle 1"/>
          <p:cNvSpPr>
            <a:spLocks noChangeArrowheads="1"/>
          </p:cNvSpPr>
          <p:nvPr/>
        </p:nvSpPr>
        <p:spPr bwMode="auto">
          <a:xfrm>
            <a:off x="379413" y="1661684"/>
            <a:ext cx="11028981"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datetime.datetime.now</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datetime.datetime.strftime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'%H:%M'</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3"/>
          <a:stretch>
            <a:fillRect/>
          </a:stretch>
        </p:blipFill>
        <p:spPr>
          <a:xfrm>
            <a:off x="5912757" y="4847657"/>
            <a:ext cx="7324192" cy="2946514"/>
          </a:xfrm>
          <a:prstGeom prst="rect">
            <a:avLst/>
          </a:prstGeom>
        </p:spPr>
      </p:pic>
    </p:spTree>
    <p:extLst>
      <p:ext uri="{BB962C8B-B14F-4D97-AF65-F5344CB8AC3E}">
        <p14:creationId xmlns:p14="http://schemas.microsoft.com/office/powerpoint/2010/main" val="8715063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Working with times</a:t>
            </a:r>
            <a:endParaRPr lang="en-US" dirty="0"/>
          </a:p>
        </p:txBody>
      </p:sp>
    </p:spTree>
    <p:extLst>
      <p:ext uri="{BB962C8B-B14F-4D97-AF65-F5344CB8AC3E}">
        <p14:creationId xmlns:p14="http://schemas.microsoft.com/office/powerpoint/2010/main" val="17693820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Your challenge</a:t>
            </a:r>
            <a:endParaRPr lang="en-US" dirty="0"/>
          </a:p>
        </p:txBody>
      </p:sp>
      <p:sp>
        <p:nvSpPr>
          <p:cNvPr id="3" name="Content Placeholder 2"/>
          <p:cNvSpPr>
            <a:spLocks noGrp="1"/>
          </p:cNvSpPr>
          <p:nvPr>
            <p:ph sz="quarter" idx="10"/>
          </p:nvPr>
        </p:nvSpPr>
        <p:spPr/>
        <p:txBody>
          <a:bodyPr/>
          <a:lstStyle/>
          <a:p>
            <a:r>
              <a:rPr lang="en-CA" dirty="0" smtClean="0"/>
              <a:t>Ask a user to enter the deadline for their project</a:t>
            </a:r>
          </a:p>
          <a:p>
            <a:r>
              <a:rPr lang="en-CA" dirty="0" smtClean="0"/>
              <a:t>Tell them how many days they have to complete the project</a:t>
            </a:r>
          </a:p>
          <a:p>
            <a:r>
              <a:rPr lang="en-CA" dirty="0" smtClean="0"/>
              <a:t>For extra credit, give them the answer as a combination of weeks &amp; days (Hint: you will need some of the math functions from the module on numeric values)</a:t>
            </a:r>
          </a:p>
          <a:p>
            <a:endParaRPr lang="en-US" dirty="0"/>
          </a:p>
        </p:txBody>
      </p:sp>
    </p:spTree>
    <p:extLst>
      <p:ext uri="{BB962C8B-B14F-4D97-AF65-F5344CB8AC3E}">
        <p14:creationId xmlns:p14="http://schemas.microsoft.com/office/powerpoint/2010/main" val="422268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0231" y="2633315"/>
            <a:ext cx="11524432" cy="1063487"/>
          </a:xfrm>
        </p:spPr>
        <p:txBody>
          <a:bodyPr>
            <a:normAutofit fontScale="90000"/>
          </a:bodyPr>
          <a:lstStyle/>
          <a:p>
            <a:r>
              <a:rPr lang="en-CA" dirty="0" smtClean="0"/>
              <a:t>To solve these problems with computers we need to store and manipulate dates and times</a:t>
            </a:r>
            <a:endParaRPr lang="en-US" dirty="0"/>
          </a:p>
        </p:txBody>
      </p:sp>
    </p:spTree>
    <p:extLst>
      <p:ext uri="{BB962C8B-B14F-4D97-AF65-F5344CB8AC3E}">
        <p14:creationId xmlns:p14="http://schemas.microsoft.com/office/powerpoint/2010/main" val="143454221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4"/>
          </p:nvPr>
        </p:nvSpPr>
        <p:spPr/>
        <p:txBody>
          <a:bodyPr/>
          <a:lstStyle/>
          <a:p>
            <a:r>
              <a:rPr lang="en-CA" dirty="0" smtClean="0"/>
              <a:t>You can now format dates and times</a:t>
            </a:r>
          </a:p>
          <a:p>
            <a:r>
              <a:rPr lang="en-CA" dirty="0" smtClean="0"/>
              <a:t>You can perform calculations with date values</a:t>
            </a:r>
            <a:endParaRPr lang="en-US" dirty="0"/>
          </a:p>
        </p:txBody>
      </p:sp>
      <p:sp>
        <p:nvSpPr>
          <p:cNvPr id="4" name="Title 3"/>
          <p:cNvSpPr>
            <a:spLocks noGrp="1"/>
          </p:cNvSpPr>
          <p:nvPr>
            <p:ph type="title"/>
          </p:nvPr>
        </p:nvSpPr>
        <p:spPr/>
        <p:txBody>
          <a:bodyPr/>
          <a:lstStyle/>
          <a:p>
            <a:r>
              <a:rPr lang="en-CA" dirty="0" smtClean="0"/>
              <a:t>Congratulations!</a:t>
            </a:r>
            <a:endParaRPr lang="en-US" dirty="0"/>
          </a:p>
        </p:txBody>
      </p:sp>
      <p:pic>
        <p:nvPicPr>
          <p:cNvPr id="7" name="Content Placeholder 6"/>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flipH="1">
            <a:off x="1125537" y="2044700"/>
            <a:ext cx="4339745" cy="3860799"/>
          </a:xfrm>
          <a:prstGeom prst="rect">
            <a:avLst/>
          </a:prstGeom>
        </p:spPr>
      </p:pic>
    </p:spTree>
    <p:extLst>
      <p:ext uri="{BB962C8B-B14F-4D97-AF65-F5344CB8AC3E}">
        <p14:creationId xmlns:p14="http://schemas.microsoft.com/office/powerpoint/2010/main" val="77662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87774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If I want to know how many days until my birthday, first I need today’s date</a:t>
            </a:r>
            <a:endParaRPr lang="en-US" dirty="0"/>
          </a:p>
        </p:txBody>
      </p:sp>
      <p:sp>
        <p:nvSpPr>
          <p:cNvPr id="5" name="Content Placeholder 4"/>
          <p:cNvSpPr>
            <a:spLocks noGrp="1"/>
          </p:cNvSpPr>
          <p:nvPr>
            <p:ph sz="quarter" idx="10"/>
          </p:nvPr>
        </p:nvSpPr>
        <p:spPr/>
        <p:txBody>
          <a:bodyPr/>
          <a:lstStyle/>
          <a:p>
            <a:r>
              <a:rPr lang="en-CA" dirty="0" smtClean="0"/>
              <a:t>The </a:t>
            </a:r>
            <a:r>
              <a:rPr lang="en-CA" dirty="0" err="1" smtClean="0"/>
              <a:t>datetime</a:t>
            </a:r>
            <a:r>
              <a:rPr lang="en-CA" dirty="0" smtClean="0"/>
              <a:t> class allows us to get the current date and time</a:t>
            </a:r>
          </a:p>
          <a:p>
            <a:endParaRPr lang="en-US" dirty="0"/>
          </a:p>
        </p:txBody>
      </p:sp>
      <p:sp>
        <p:nvSpPr>
          <p:cNvPr id="7" name="Rectangle 2"/>
          <p:cNvSpPr>
            <a:spLocks noChangeArrowheads="1"/>
          </p:cNvSpPr>
          <p:nvPr/>
        </p:nvSpPr>
        <p:spPr bwMode="auto">
          <a:xfrm>
            <a:off x="379413" y="2428198"/>
            <a:ext cx="10699404"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#The import statement gives us access to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#the functionality of the </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datetime</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class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#today is a function that returns today's 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datetime.date.today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8" name="Picture 7"/>
          <p:cNvPicPr>
            <a:picLocks noChangeAspect="1"/>
          </p:cNvPicPr>
          <p:nvPr/>
        </p:nvPicPr>
        <p:blipFill>
          <a:blip r:embed="rId3"/>
          <a:stretch>
            <a:fillRect/>
          </a:stretch>
        </p:blipFill>
        <p:spPr>
          <a:xfrm>
            <a:off x="6286500" y="4674967"/>
            <a:ext cx="7062098" cy="3428402"/>
          </a:xfrm>
          <a:prstGeom prst="rect">
            <a:avLst/>
          </a:prstGeom>
        </p:spPr>
      </p:pic>
    </p:spTree>
    <p:extLst>
      <p:ext uri="{BB962C8B-B14F-4D97-AF65-F5344CB8AC3E}">
        <p14:creationId xmlns:p14="http://schemas.microsoft.com/office/powerpoint/2010/main" val="261135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You can store dates in variables</a:t>
            </a:r>
            <a:endParaRPr lang="en-US" dirty="0"/>
          </a:p>
        </p:txBody>
      </p:sp>
      <p:pic>
        <p:nvPicPr>
          <p:cNvPr id="8" name="Picture 7"/>
          <p:cNvPicPr>
            <a:picLocks noChangeAspect="1"/>
          </p:cNvPicPr>
          <p:nvPr/>
        </p:nvPicPr>
        <p:blipFill>
          <a:blip r:embed="rId3"/>
          <a:stretch>
            <a:fillRect/>
          </a:stretch>
        </p:blipFill>
        <p:spPr>
          <a:xfrm>
            <a:off x="6313004" y="4864643"/>
            <a:ext cx="7062098" cy="3428402"/>
          </a:xfrm>
          <a:prstGeom prst="rect">
            <a:avLst/>
          </a:prstGeom>
        </p:spPr>
      </p:pic>
      <p:sp>
        <p:nvSpPr>
          <p:cNvPr id="2" name="Rectangle 1"/>
          <p:cNvSpPr>
            <a:spLocks noChangeArrowheads="1"/>
          </p:cNvSpPr>
          <p:nvPr/>
        </p:nvSpPr>
        <p:spPr bwMode="auto">
          <a:xfrm>
            <a:off x="379413" y="1423228"/>
            <a:ext cx="9990161"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#store the value in a variable called </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currentDate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datetime.date.today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757431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Displaying current date and time</a:t>
            </a:r>
            <a:endParaRPr lang="en-US" dirty="0"/>
          </a:p>
        </p:txBody>
      </p:sp>
    </p:spTree>
    <p:extLst>
      <p:ext uri="{BB962C8B-B14F-4D97-AF65-F5344CB8AC3E}">
        <p14:creationId xmlns:p14="http://schemas.microsoft.com/office/powerpoint/2010/main" val="3307365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You can access different parts of the date</a:t>
            </a:r>
            <a:endParaRPr lang="en-US" dirty="0"/>
          </a:p>
        </p:txBody>
      </p:sp>
      <p:sp>
        <p:nvSpPr>
          <p:cNvPr id="3" name="Rectangle 1"/>
          <p:cNvSpPr>
            <a:spLocks noChangeArrowheads="1"/>
          </p:cNvSpPr>
          <p:nvPr/>
        </p:nvSpPr>
        <p:spPr bwMode="auto">
          <a:xfrm>
            <a:off x="379413" y="1355764"/>
            <a:ext cx="7282763"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datetime.date.today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currentDate.year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currentDate.month</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6" name="Picture 5"/>
          <p:cNvPicPr>
            <a:picLocks noChangeAspect="1"/>
          </p:cNvPicPr>
          <p:nvPr/>
        </p:nvPicPr>
        <p:blipFill>
          <a:blip r:embed="rId3"/>
          <a:stretch>
            <a:fillRect/>
          </a:stretch>
        </p:blipFill>
        <p:spPr>
          <a:xfrm>
            <a:off x="6313004" y="4864643"/>
            <a:ext cx="6316318" cy="3003437"/>
          </a:xfrm>
          <a:prstGeom prst="rect">
            <a:avLst/>
          </a:prstGeom>
        </p:spPr>
      </p:pic>
    </p:spTree>
    <p:extLst>
      <p:ext uri="{BB962C8B-B14F-4D97-AF65-F5344CB8AC3E}">
        <p14:creationId xmlns:p14="http://schemas.microsoft.com/office/powerpoint/2010/main" val="1550229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Using Date functions to access date parts</a:t>
            </a:r>
            <a:endParaRPr lang="en-US" dirty="0"/>
          </a:p>
        </p:txBody>
      </p:sp>
    </p:spTree>
    <p:extLst>
      <p:ext uri="{BB962C8B-B14F-4D97-AF65-F5344CB8AC3E}">
        <p14:creationId xmlns:p14="http://schemas.microsoft.com/office/powerpoint/2010/main" val="7655252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Date formats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16626678"/>
      </p:ext>
    </p:extLst>
  </p:cSld>
  <p:clrMapOvr>
    <a:masterClrMapping/>
  </p:clrMapOvr>
</p:sld>
</file>

<file path=ppt/theme/theme1.xml><?xml version="1.0" encoding="utf-8"?>
<a:theme xmlns:a="http://schemas.openxmlformats.org/drawingml/2006/main" name="M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VA" id="{D19B8CF3-B2DF-463C-B63F-F022CD61B509}" vid="{48A9A4B1-BA84-4ACC-ABD0-6A3F367AB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MVA</Template>
  <TotalTime>5760</TotalTime>
  <Words>778</Words>
  <Application>Microsoft Office PowerPoint</Application>
  <PresentationFormat>Widescreen</PresentationFormat>
  <Paragraphs>166</Paragraphs>
  <Slides>31</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Consolas</vt:lpstr>
      <vt:lpstr>Segoe UI</vt:lpstr>
      <vt:lpstr>Segoe UI Light</vt:lpstr>
      <vt:lpstr>MVA</vt:lpstr>
      <vt:lpstr>PowerPoint Presentation</vt:lpstr>
      <vt:lpstr>We spend a lot of time thinking about deadlines and schedules</vt:lpstr>
      <vt:lpstr>To solve these problems with computers we need to store and manipulate dates and times</vt:lpstr>
      <vt:lpstr>If I want to know how many days until my birthday, first I need today’s date</vt:lpstr>
      <vt:lpstr>You can store dates in variables</vt:lpstr>
      <vt:lpstr>Displaying current date and time</vt:lpstr>
      <vt:lpstr>You can access different parts of the date</vt:lpstr>
      <vt:lpstr>Using Date functions to access date parts</vt:lpstr>
      <vt:lpstr>PowerPoint Presentation</vt:lpstr>
      <vt:lpstr>What date does 2/5/2014 represent?</vt:lpstr>
      <vt:lpstr>But what if you want to display the date with a different format?</vt:lpstr>
      <vt:lpstr>In Python we use strftime to format dates</vt:lpstr>
      <vt:lpstr>What the heck are %d %b and %Y?</vt:lpstr>
      <vt:lpstr>Here’s a few more you may find useful</vt:lpstr>
      <vt:lpstr>Formatting dates</vt:lpstr>
      <vt:lpstr>Could you print out a wedding invitation?</vt:lpstr>
      <vt:lpstr>So… what if I don’t want English?</vt:lpstr>
      <vt:lpstr>Let’s get back to calculating days until your birthday,  I need to ask your birthday.</vt:lpstr>
      <vt:lpstr>The strptime function allows you to convert a string to a date</vt:lpstr>
      <vt:lpstr>Asking a user for a date value</vt:lpstr>
      <vt:lpstr>But what if the user doesn’t enter the date in the format I specify in strptime?</vt:lpstr>
      <vt:lpstr>Dates seem like a lot of hassle, is it worth it? Why not just store them as strings!</vt:lpstr>
      <vt:lpstr>Dates seem like a lot of hassle, is it worth it? Why not just store them as strings!</vt:lpstr>
      <vt:lpstr>You will be amazed how often you need to work with dates!</vt:lpstr>
      <vt:lpstr>PowerPoint Presentation</vt:lpstr>
      <vt:lpstr>What about times?</vt:lpstr>
      <vt:lpstr>Just like with dates you can use strftime() to format the way a time is displayed</vt:lpstr>
      <vt:lpstr>Working with times</vt:lpstr>
      <vt:lpstr>Your challenge</vt:lpstr>
      <vt:lpstr>Congratulations!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to code with Python!</dc:title>
  <dc:creator>Susan Ibach</dc:creator>
  <cp:lastModifiedBy>Christopher Harrison</cp:lastModifiedBy>
  <cp:revision>130</cp:revision>
  <dcterms:created xsi:type="dcterms:W3CDTF">2014-06-11T19:38:55Z</dcterms:created>
  <dcterms:modified xsi:type="dcterms:W3CDTF">2014-09-23T19:29:06Z</dcterms:modified>
</cp:coreProperties>
</file>