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318" r:id="rId2"/>
    <p:sldId id="434" r:id="rId3"/>
    <p:sldId id="435" r:id="rId4"/>
    <p:sldId id="319" r:id="rId5"/>
    <p:sldId id="320" r:id="rId6"/>
    <p:sldId id="321" r:id="rId7"/>
    <p:sldId id="322" r:id="rId8"/>
    <p:sldId id="441" r:id="rId9"/>
    <p:sldId id="447" r:id="rId10"/>
    <p:sldId id="393" r:id="rId11"/>
    <p:sldId id="436" r:id="rId12"/>
    <p:sldId id="323" r:id="rId13"/>
    <p:sldId id="324" r:id="rId14"/>
    <p:sldId id="325" r:id="rId15"/>
    <p:sldId id="442" r:id="rId16"/>
    <p:sldId id="326" r:id="rId17"/>
    <p:sldId id="446" r:id="rId18"/>
    <p:sldId id="443" r:id="rId19"/>
    <p:sldId id="327" r:id="rId20"/>
    <p:sldId id="331" r:id="rId21"/>
    <p:sldId id="448" r:id="rId22"/>
    <p:sldId id="332" r:id="rId23"/>
    <p:sldId id="444" r:id="rId24"/>
    <p:sldId id="381" r:id="rId25"/>
    <p:sldId id="445" r:id="rId26"/>
    <p:sldId id="382" r:id="rId27"/>
    <p:sldId id="383" r:id="rId28"/>
    <p:sldId id="384" r:id="rId29"/>
    <p:sldId id="385" r:id="rId30"/>
    <p:sldId id="437" r:id="rId31"/>
    <p:sldId id="439" r:id="rId32"/>
    <p:sldId id="44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318"/>
            <p14:sldId id="434"/>
            <p14:sldId id="435"/>
            <p14:sldId id="319"/>
            <p14:sldId id="320"/>
            <p14:sldId id="321"/>
            <p14:sldId id="322"/>
            <p14:sldId id="441"/>
            <p14:sldId id="447"/>
            <p14:sldId id="393"/>
            <p14:sldId id="436"/>
            <p14:sldId id="323"/>
            <p14:sldId id="324"/>
            <p14:sldId id="325"/>
            <p14:sldId id="442"/>
            <p14:sldId id="326"/>
            <p14:sldId id="446"/>
            <p14:sldId id="443"/>
            <p14:sldId id="327"/>
            <p14:sldId id="331"/>
            <p14:sldId id="448"/>
            <p14:sldId id="332"/>
            <p14:sldId id="444"/>
            <p14:sldId id="381"/>
            <p14:sldId id="445"/>
            <p14:sldId id="382"/>
            <p14:sldId id="383"/>
            <p14:sldId id="384"/>
            <p14:sldId id="385"/>
            <p14:sldId id="437"/>
            <p14:sldId id="439"/>
            <p14:sldId id="440"/>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4" autoAdjust="0"/>
    <p:restoredTop sz="81713" autoAdjust="0"/>
  </p:normalViewPr>
  <p:slideViewPr>
    <p:cSldViewPr snapToGrid="0">
      <p:cViewPr varScale="1">
        <p:scale>
          <a:sx n="65" d="100"/>
          <a:sy n="65" d="100"/>
        </p:scale>
        <p:origin x="732" y="66"/>
      </p:cViewPr>
      <p:guideLst/>
    </p:cSldViewPr>
  </p:slideViewPr>
  <p:notesTextViewPr>
    <p:cViewPr>
      <p:scale>
        <a:sx n="1" d="1"/>
        <a:sy n="1" d="1"/>
      </p:scale>
      <p:origin x="0" y="0"/>
    </p:cViewPr>
  </p:notesText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9/23/2014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14</a:t>
            </a:fld>
            <a:endParaRPr lang="en-US"/>
          </a:p>
        </p:txBody>
      </p:sp>
    </p:spTree>
    <p:extLst>
      <p:ext uri="{BB962C8B-B14F-4D97-AF65-F5344CB8AC3E}">
        <p14:creationId xmlns:p14="http://schemas.microsoft.com/office/powerpoint/2010/main" val="2196563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16</a:t>
            </a:fld>
            <a:endParaRPr lang="en-US"/>
          </a:p>
        </p:txBody>
      </p:sp>
    </p:spTree>
    <p:extLst>
      <p:ext uri="{BB962C8B-B14F-4D97-AF65-F5344CB8AC3E}">
        <p14:creationId xmlns:p14="http://schemas.microsoft.com/office/powerpoint/2010/main" val="1100116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19</a:t>
            </a:fld>
            <a:endParaRPr lang="en-US"/>
          </a:p>
        </p:txBody>
      </p:sp>
    </p:spTree>
    <p:extLst>
      <p:ext uri="{BB962C8B-B14F-4D97-AF65-F5344CB8AC3E}">
        <p14:creationId xmlns:p14="http://schemas.microsoft.com/office/powerpoint/2010/main" val="4183424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20</a:t>
            </a:fld>
            <a:endParaRPr lang="en-US"/>
          </a:p>
        </p:txBody>
      </p:sp>
    </p:spTree>
    <p:extLst>
      <p:ext uri="{BB962C8B-B14F-4D97-AF65-F5344CB8AC3E}">
        <p14:creationId xmlns:p14="http://schemas.microsoft.com/office/powerpoint/2010/main" val="2854068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22</a:t>
            </a:fld>
            <a:endParaRPr lang="en-US"/>
          </a:p>
        </p:txBody>
      </p:sp>
    </p:spTree>
    <p:extLst>
      <p:ext uri="{BB962C8B-B14F-4D97-AF65-F5344CB8AC3E}">
        <p14:creationId xmlns:p14="http://schemas.microsoft.com/office/powerpoint/2010/main" val="22677462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CA" dirty="0" smtClean="0"/>
              <a:t>Making decisions with code</a:t>
            </a:r>
          </a:p>
          <a:p>
            <a:r>
              <a:rPr lang="en-CA" sz="2400" dirty="0"/>
              <a:t>i</a:t>
            </a:r>
            <a:r>
              <a:rPr lang="en-CA" sz="2400" dirty="0" smtClean="0"/>
              <a:t>f statements</a:t>
            </a:r>
            <a:endParaRPr lang="en-US" sz="2400" dirty="0"/>
          </a:p>
        </p:txBody>
      </p:sp>
      <p:sp>
        <p:nvSpPr>
          <p:cNvPr id="2" name="Subtitle 1"/>
          <p:cNvSpPr>
            <a:spLocks noGrp="1"/>
          </p:cNvSpPr>
          <p:nvPr>
            <p:ph type="subTitle" idx="1"/>
          </p:nvPr>
        </p:nvSpPr>
        <p:spPr/>
        <p:txBody>
          <a:bodyPr/>
          <a:lstStyle/>
          <a:p>
            <a:r>
              <a:rPr lang="en-CA" dirty="0" smtClean="0"/>
              <a:t>Susan Ibach | Technical Evangelist</a:t>
            </a:r>
          </a:p>
          <a:p>
            <a:r>
              <a:rPr lang="en-CA" dirty="0" smtClean="0"/>
              <a:t>Christopher Harrison | Content Developer</a:t>
            </a:r>
            <a:endParaRPr lang="en-US" dirty="0"/>
          </a:p>
        </p:txBody>
      </p:sp>
    </p:spTree>
    <p:extLst>
      <p:ext uri="{BB962C8B-B14F-4D97-AF65-F5344CB8AC3E}">
        <p14:creationId xmlns:p14="http://schemas.microsoft.com/office/powerpoint/2010/main" val="3571674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464558"/>
            <a:ext cx="9767455"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answer == </a:t>
            </a:r>
            <a:r>
              <a:rPr lang="en-US" altLang="en-US" sz="2800" dirty="0">
                <a:solidFill>
                  <a:srgbClr val="A31515"/>
                </a:solidFill>
                <a:latin typeface="Consolas" panose="020B0609020204030204" pitchFamily="49" charset="0"/>
                <a:cs typeface="Consolas" panose="020B0609020204030204" pitchFamily="49" charset="0"/>
              </a:rPr>
              <a:t>"yes"</a:t>
            </a:r>
            <a:r>
              <a:rPr lang="en-US" altLang="en-US" sz="2800" dirty="0">
                <a:solidFill>
                  <a:srgbClr val="000000"/>
                </a:solidFill>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not answer == </a:t>
            </a:r>
            <a:r>
              <a:rPr kumimoji="0" lang="en-US" altLang="en-US" sz="280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"no"</a:t>
            </a:r>
            <a:r>
              <a:rPr kumimoji="0" lang="en-US" altLang="en-US" sz="280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total &lt; 100 </a:t>
            </a:r>
            <a:r>
              <a:rPr lang="en-US" altLang="en-US" sz="2800" dirty="0" smtClean="0">
                <a:solidFill>
                  <a:srgbClr val="000000"/>
                </a:solidFill>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not total &gt;= </a:t>
            </a:r>
            <a:r>
              <a:rPr lang="en-US" altLang="en-US" sz="2800" dirty="0">
                <a:solidFill>
                  <a:srgbClr val="000000"/>
                </a:solidFill>
                <a:latin typeface="Consolas" panose="020B0609020204030204" pitchFamily="49" charset="0"/>
                <a:cs typeface="Consolas" panose="020B0609020204030204" pitchFamily="49" charset="0"/>
              </a:rPr>
              <a:t>100 :</a:t>
            </a:r>
          </a:p>
          <a:p>
            <a:pPr lvl="0" eaLnBrk="0" fontAlgn="base" hangingPunct="0">
              <a:spcBef>
                <a:spcPct val="0"/>
              </a:spcBef>
              <a:spcAft>
                <a:spcPct val="0"/>
              </a:spcAft>
            </a:pPr>
            <a:endPar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p:txBody>
      </p:sp>
      <p:sp>
        <p:nvSpPr>
          <p:cNvPr id="4" name="Title 3"/>
          <p:cNvSpPr>
            <a:spLocks noGrp="1"/>
          </p:cNvSpPr>
          <p:nvPr>
            <p:ph type="title"/>
          </p:nvPr>
        </p:nvSpPr>
        <p:spPr/>
        <p:txBody>
          <a:bodyPr>
            <a:normAutofit fontScale="90000"/>
          </a:bodyPr>
          <a:lstStyle/>
          <a:p>
            <a:r>
              <a:rPr lang="en-CA" dirty="0" smtClean="0"/>
              <a:t>Almost every if statement can be written two ways</a:t>
            </a:r>
            <a:endParaRPr lang="en-US" dirty="0"/>
          </a:p>
        </p:txBody>
      </p:sp>
      <p:sp>
        <p:nvSpPr>
          <p:cNvPr id="11" name="TextBox 10"/>
          <p:cNvSpPr txBox="1"/>
          <p:nvPr/>
        </p:nvSpPr>
        <p:spPr>
          <a:xfrm>
            <a:off x="838200" y="4361070"/>
            <a:ext cx="4349652" cy="1200329"/>
          </a:xfrm>
          <a:prstGeom prst="rect">
            <a:avLst/>
          </a:prstGeom>
          <a:noFill/>
        </p:spPr>
        <p:txBody>
          <a:bodyPr wrap="none" rtlCol="0">
            <a:spAutoFit/>
          </a:bodyPr>
          <a:lstStyle/>
          <a:p>
            <a:r>
              <a:rPr lang="en-CA" sz="3600" dirty="0" smtClean="0">
                <a:latin typeface="Segoe UI Light" panose="020B0502040204020203" pitchFamily="34" charset="0"/>
                <a:cs typeface="Segoe UI Light" panose="020B0502040204020203" pitchFamily="34" charset="0"/>
              </a:rPr>
              <a:t>Which do you prefer?</a:t>
            </a:r>
            <a:endParaRPr lang="en-CA" sz="3600" dirty="0">
              <a:latin typeface="Segoe UI Light" panose="020B0502040204020203" pitchFamily="34" charset="0"/>
              <a:cs typeface="Segoe UI Light" panose="020B0502040204020203" pitchFamily="34" charset="0"/>
            </a:endParaRPr>
          </a:p>
          <a:p>
            <a:endParaRPr lang="en-CA" sz="3600" dirty="0" smtClean="0"/>
          </a:p>
        </p:txBody>
      </p:sp>
    </p:spTree>
    <p:extLst>
      <p:ext uri="{BB962C8B-B14F-4D97-AF65-F5344CB8AC3E}">
        <p14:creationId xmlns:p14="http://schemas.microsoft.com/office/powerpoint/2010/main" val="3606904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Write it the way you would say it</a:t>
            </a:r>
            <a:endParaRPr lang="en-US" dirty="0"/>
          </a:p>
        </p:txBody>
      </p:sp>
      <p:sp>
        <p:nvSpPr>
          <p:cNvPr id="3" name="Content Placeholder 2"/>
          <p:cNvSpPr>
            <a:spLocks noGrp="1"/>
          </p:cNvSpPr>
          <p:nvPr>
            <p:ph sz="quarter" idx="10"/>
          </p:nvPr>
        </p:nvSpPr>
        <p:spPr/>
        <p:txBody>
          <a:bodyPr/>
          <a:lstStyle/>
          <a:p>
            <a:r>
              <a:rPr lang="en-CA" dirty="0" smtClean="0"/>
              <a:t>If course is completed – send certificate to student</a:t>
            </a:r>
          </a:p>
          <a:p>
            <a:pPr lvl="1"/>
            <a:r>
              <a:rPr lang="en-US" altLang="en-US" dirty="0">
                <a:solidFill>
                  <a:srgbClr val="0000FF"/>
                </a:solidFill>
                <a:latin typeface="Consolas" panose="020B0609020204030204" pitchFamily="49" charset="0"/>
                <a:cs typeface="Consolas" panose="020B0609020204030204" pitchFamily="49" charset="0"/>
              </a:rPr>
              <a:t>if</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smtClean="0">
                <a:solidFill>
                  <a:srgbClr val="000000"/>
                </a:solidFill>
                <a:latin typeface="Consolas" panose="020B0609020204030204" pitchFamily="49" charset="0"/>
                <a:cs typeface="Consolas" panose="020B0609020204030204" pitchFamily="49" charset="0"/>
              </a:rPr>
              <a:t>courseCompleted</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"yes"</a:t>
            </a:r>
            <a:r>
              <a:rPr lang="en-US" altLang="en-US" dirty="0">
                <a:solidFill>
                  <a:srgbClr val="000000"/>
                </a:solidFill>
                <a:latin typeface="Consolas" panose="020B0609020204030204" pitchFamily="49" charset="0"/>
                <a:cs typeface="Consolas" panose="020B0609020204030204" pitchFamily="49" charset="0"/>
              </a:rPr>
              <a:t> </a:t>
            </a:r>
            <a:r>
              <a:rPr lang="en-US" altLang="en-US" b="1" dirty="0" smtClean="0">
                <a:solidFill>
                  <a:srgbClr val="000000"/>
                </a:solidFill>
                <a:latin typeface="Consolas" panose="020B0609020204030204" pitchFamily="49" charset="0"/>
                <a:cs typeface="Consolas" panose="020B0609020204030204" pitchFamily="49" charset="0"/>
              </a:rPr>
              <a:t>:</a:t>
            </a:r>
            <a:endParaRPr lang="en-CA" dirty="0" smtClean="0"/>
          </a:p>
          <a:p>
            <a:r>
              <a:rPr lang="en-CA" dirty="0" smtClean="0"/>
              <a:t>If order total under $50 – add shipping</a:t>
            </a:r>
          </a:p>
          <a:p>
            <a:pPr lvl="1"/>
            <a:r>
              <a:rPr lang="en-US" altLang="en-US" dirty="0">
                <a:solidFill>
                  <a:srgbClr val="0000FF"/>
                </a:solidFill>
                <a:latin typeface="Consolas" panose="020B0609020204030204" pitchFamily="49" charset="0"/>
                <a:cs typeface="Consolas" panose="020B0609020204030204" pitchFamily="49" charset="0"/>
              </a:rPr>
              <a:t>if</a:t>
            </a:r>
            <a:r>
              <a:rPr lang="en-US" altLang="en-US" dirty="0">
                <a:solidFill>
                  <a:srgbClr val="000000"/>
                </a:solidFill>
                <a:latin typeface="Consolas" panose="020B0609020204030204" pitchFamily="49" charset="0"/>
                <a:cs typeface="Consolas" panose="020B0609020204030204" pitchFamily="49" charset="0"/>
              </a:rPr>
              <a:t> total &lt; </a:t>
            </a:r>
            <a:r>
              <a:rPr lang="en-US" altLang="en-US" dirty="0" smtClean="0">
                <a:solidFill>
                  <a:srgbClr val="000000"/>
                </a:solidFill>
                <a:latin typeface="Consolas" panose="020B0609020204030204" pitchFamily="49" charset="0"/>
                <a:cs typeface="Consolas" panose="020B0609020204030204" pitchFamily="49" charset="0"/>
              </a:rPr>
              <a:t>50 </a:t>
            </a:r>
            <a:r>
              <a:rPr lang="en-US" altLang="en-US" dirty="0">
                <a:solidFill>
                  <a:srgbClr val="000000"/>
                </a:solidFill>
                <a:latin typeface="Consolas" panose="020B0609020204030204" pitchFamily="49" charset="0"/>
                <a:cs typeface="Consolas" panose="020B0609020204030204" pitchFamily="49" charset="0"/>
              </a:rPr>
              <a:t>:</a:t>
            </a:r>
          </a:p>
          <a:p>
            <a:r>
              <a:rPr lang="en-CA" dirty="0" smtClean="0"/>
              <a:t>If cat has not been vaccinated – call owner to set appointment</a:t>
            </a:r>
          </a:p>
          <a:p>
            <a:pPr lvl="1"/>
            <a:r>
              <a:rPr lang="en-US" altLang="en-US" dirty="0">
                <a:solidFill>
                  <a:srgbClr val="0000FF"/>
                </a:solidFill>
                <a:latin typeface="Consolas" panose="020B0609020204030204" pitchFamily="49" charset="0"/>
                <a:cs typeface="Consolas" panose="020B0609020204030204" pitchFamily="49" charset="0"/>
              </a:rPr>
              <a:t>if</a:t>
            </a:r>
            <a:r>
              <a:rPr lang="en-US" altLang="en-US" dirty="0">
                <a:solidFill>
                  <a:srgbClr val="000000"/>
                </a:solidFill>
                <a:latin typeface="Consolas" panose="020B0609020204030204" pitchFamily="49" charset="0"/>
                <a:cs typeface="Consolas" panose="020B0609020204030204" pitchFamily="49" charset="0"/>
              </a:rPr>
              <a:t> not </a:t>
            </a:r>
            <a:r>
              <a:rPr lang="en-US" altLang="en-US" dirty="0" smtClean="0">
                <a:solidFill>
                  <a:srgbClr val="000000"/>
                </a:solidFill>
                <a:latin typeface="Consolas" panose="020B0609020204030204" pitchFamily="49" charset="0"/>
                <a:cs typeface="Consolas" panose="020B0609020204030204" pitchFamily="49" charset="0"/>
              </a:rPr>
              <a:t>vaccinated</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 </a:t>
            </a:r>
            <a:r>
              <a:rPr lang="en-US" altLang="en-US" dirty="0" smtClean="0">
                <a:solidFill>
                  <a:srgbClr val="A31515"/>
                </a:solidFill>
                <a:latin typeface="Consolas" panose="020B0609020204030204" pitchFamily="49" charset="0"/>
                <a:cs typeface="Consolas" panose="020B0609020204030204" pitchFamily="49" charset="0"/>
              </a:rPr>
              <a:t>"yes"</a:t>
            </a:r>
            <a:r>
              <a:rPr lang="en-US" altLang="en-US" dirty="0">
                <a:solidFill>
                  <a:srgbClr val="000000"/>
                </a:solidFill>
                <a:latin typeface="Consolas" panose="020B0609020204030204" pitchFamily="49" charset="0"/>
                <a:cs typeface="Consolas" panose="020B0609020204030204" pitchFamily="49" charset="0"/>
              </a:rPr>
              <a:t> </a:t>
            </a:r>
            <a:r>
              <a:rPr lang="en-US" altLang="en-US" b="1" dirty="0">
                <a:solidFill>
                  <a:srgbClr val="000000"/>
                </a:solidFill>
                <a:latin typeface="Consolas" panose="020B0609020204030204" pitchFamily="49" charset="0"/>
                <a:cs typeface="Consolas" panose="020B0609020204030204" pitchFamily="49" charset="0"/>
              </a:rPr>
              <a:t>:</a:t>
            </a:r>
          </a:p>
          <a:p>
            <a:pPr marL="0" indent="0">
              <a:buNone/>
            </a:pPr>
            <a:endParaRPr lang="en-US" dirty="0" smtClean="0"/>
          </a:p>
          <a:p>
            <a:endParaRPr lang="en-CA" dirty="0" smtClean="0"/>
          </a:p>
        </p:txBody>
      </p:sp>
    </p:spTree>
    <p:extLst>
      <p:ext uri="{BB962C8B-B14F-4D97-AF65-F5344CB8AC3E}">
        <p14:creationId xmlns:p14="http://schemas.microsoft.com/office/powerpoint/2010/main" val="344941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690688"/>
            <a:ext cx="9767455"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"Would you like express shipping?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"That will be an extra $10"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4" name="Title 3"/>
          <p:cNvSpPr>
            <a:spLocks noGrp="1"/>
          </p:cNvSpPr>
          <p:nvPr>
            <p:ph type="title"/>
          </p:nvPr>
        </p:nvSpPr>
        <p:spPr/>
        <p:txBody>
          <a:bodyPr>
            <a:normAutofit fontScale="90000"/>
          </a:bodyPr>
          <a:lstStyle/>
          <a:p>
            <a:r>
              <a:rPr lang="en-CA" dirty="0" smtClean="0"/>
              <a:t>What do you think will happen if we type “YES” instead of “yes”</a:t>
            </a:r>
            <a:endParaRPr lang="en-US" dirty="0"/>
          </a:p>
        </p:txBody>
      </p:sp>
      <p:sp>
        <p:nvSpPr>
          <p:cNvPr id="11" name="TextBox 10"/>
          <p:cNvSpPr txBox="1"/>
          <p:nvPr/>
        </p:nvSpPr>
        <p:spPr>
          <a:xfrm>
            <a:off x="838201" y="4234070"/>
            <a:ext cx="10134600" cy="1754326"/>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One of the challenges of working with strings of characters, is that the computer considers “y” and “Y” to be two different letters. </a:t>
            </a:r>
          </a:p>
        </p:txBody>
      </p:sp>
    </p:spTree>
    <p:extLst>
      <p:ext uri="{BB962C8B-B14F-4D97-AF65-F5344CB8AC3E}">
        <p14:creationId xmlns:p14="http://schemas.microsoft.com/office/powerpoint/2010/main" val="196847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690688"/>
            <a:ext cx="9767455"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"Would you like express shipping?"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answer.lower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"That will be an extra $10"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4" name="Title 3"/>
          <p:cNvSpPr>
            <a:spLocks noGrp="1"/>
          </p:cNvSpPr>
          <p:nvPr>
            <p:ph type="title"/>
          </p:nvPr>
        </p:nvSpPr>
        <p:spPr/>
        <p:txBody>
          <a:bodyPr>
            <a:normAutofit fontScale="90000"/>
          </a:bodyPr>
          <a:lstStyle/>
          <a:p>
            <a:r>
              <a:rPr lang="en-CA" dirty="0" smtClean="0"/>
              <a:t>Is there a way we could change a string from  uppercase to lowercase?</a:t>
            </a:r>
            <a:endParaRPr lang="en-US" dirty="0"/>
          </a:p>
        </p:txBody>
      </p:sp>
      <p:sp>
        <p:nvSpPr>
          <p:cNvPr id="11" name="TextBox 10"/>
          <p:cNvSpPr txBox="1"/>
          <p:nvPr/>
        </p:nvSpPr>
        <p:spPr>
          <a:xfrm>
            <a:off x="838201" y="4234070"/>
            <a:ext cx="10404106"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Hint: There were functions we could call for string variables</a:t>
            </a:r>
          </a:p>
        </p:txBody>
      </p:sp>
      <p:sp>
        <p:nvSpPr>
          <p:cNvPr id="5" name="TextBox 4"/>
          <p:cNvSpPr txBox="1"/>
          <p:nvPr/>
        </p:nvSpPr>
        <p:spPr>
          <a:xfrm>
            <a:off x="838200" y="5365830"/>
            <a:ext cx="10134600" cy="646331"/>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Hint: </a:t>
            </a:r>
            <a:r>
              <a:rPr lang="en-CA" sz="3600" b="1" dirty="0" smtClean="0">
                <a:latin typeface="Segoe UI Light" panose="020B0502040204020203" pitchFamily="34" charset="0"/>
                <a:cs typeface="Segoe UI Light" panose="020B0502040204020203" pitchFamily="34" charset="0"/>
              </a:rPr>
              <a:t>lower()</a:t>
            </a:r>
          </a:p>
        </p:txBody>
      </p:sp>
    </p:spTree>
    <p:extLst>
      <p:ext uri="{BB962C8B-B14F-4D97-AF65-F5344CB8AC3E}">
        <p14:creationId xmlns:p14="http://schemas.microsoft.com/office/powerpoint/2010/main" val="368396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if we try an if statement with numbers instead of strings</a:t>
            </a:r>
            <a:endParaRPr lang="en-US" dirty="0"/>
          </a:p>
        </p:txBody>
      </p:sp>
      <p:sp>
        <p:nvSpPr>
          <p:cNvPr id="11" name="TextBox 10"/>
          <p:cNvSpPr txBox="1"/>
          <p:nvPr/>
        </p:nvSpPr>
        <p:spPr>
          <a:xfrm>
            <a:off x="838201" y="4234070"/>
            <a:ext cx="9995451"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What will appear on the screen if deposit is 150?</a:t>
            </a:r>
          </a:p>
          <a:p>
            <a:endParaRPr lang="en-CA" sz="3600" dirty="0" smtClean="0"/>
          </a:p>
        </p:txBody>
      </p:sp>
      <p:sp>
        <p:nvSpPr>
          <p:cNvPr id="2" name="Rectangle 1"/>
          <p:cNvSpPr>
            <a:spLocks noChangeArrowheads="1"/>
          </p:cNvSpPr>
          <p:nvPr/>
        </p:nvSpPr>
        <p:spPr bwMode="auto">
          <a:xfrm>
            <a:off x="838200" y="1690688"/>
            <a:ext cx="9700591"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 150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TextBox 6"/>
          <p:cNvSpPr txBox="1"/>
          <p:nvPr/>
        </p:nvSpPr>
        <p:spPr>
          <a:xfrm>
            <a:off x="838200" y="4832133"/>
            <a:ext cx="9995451"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What will appear on the screen if deposit is 50?</a:t>
            </a:r>
          </a:p>
          <a:p>
            <a:endParaRPr lang="en-CA" sz="3600" dirty="0" smtClean="0"/>
          </a:p>
        </p:txBody>
      </p:sp>
      <p:sp>
        <p:nvSpPr>
          <p:cNvPr id="8" name="TextBox 7"/>
          <p:cNvSpPr txBox="1"/>
          <p:nvPr/>
        </p:nvSpPr>
        <p:spPr>
          <a:xfrm>
            <a:off x="838198" y="5430196"/>
            <a:ext cx="10760243"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What will appear on the screen if deposit is exactly 100? </a:t>
            </a:r>
          </a:p>
          <a:p>
            <a:endParaRPr lang="en-CA" sz="3600" dirty="0" smtClean="0"/>
          </a:p>
        </p:txBody>
      </p:sp>
    </p:spTree>
    <p:extLst>
      <p:ext uri="{BB962C8B-B14F-4D97-AF65-F5344CB8AC3E}">
        <p14:creationId xmlns:p14="http://schemas.microsoft.com/office/powerpoint/2010/main" val="427628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Working with numeric values and if statements</a:t>
            </a:r>
            <a:endParaRPr lang="en-US" dirty="0"/>
          </a:p>
        </p:txBody>
      </p:sp>
    </p:spTree>
    <p:extLst>
      <p:ext uri="{BB962C8B-B14F-4D97-AF65-F5344CB8AC3E}">
        <p14:creationId xmlns:p14="http://schemas.microsoft.com/office/powerpoint/2010/main" val="279537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Always test &gt;,&lt; and boundary conditions</a:t>
            </a:r>
            <a:endParaRPr lang="en-US" dirty="0"/>
          </a:p>
        </p:txBody>
      </p:sp>
      <p:sp>
        <p:nvSpPr>
          <p:cNvPr id="2" name="Rectangle 1"/>
          <p:cNvSpPr>
            <a:spLocks noChangeArrowheads="1"/>
          </p:cNvSpPr>
          <p:nvPr/>
        </p:nvSpPr>
        <p:spPr bwMode="auto">
          <a:xfrm>
            <a:off x="838200" y="1690688"/>
            <a:ext cx="9700591"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 150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TextBox 6"/>
          <p:cNvSpPr txBox="1"/>
          <p:nvPr/>
        </p:nvSpPr>
        <p:spPr>
          <a:xfrm>
            <a:off x="838200" y="3951556"/>
            <a:ext cx="9995451" cy="2862322"/>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So when you test this code, try:</a:t>
            </a:r>
          </a:p>
          <a:p>
            <a:pPr lvl="1"/>
            <a:r>
              <a:rPr lang="en-CA" sz="3600" dirty="0" smtClean="0">
                <a:latin typeface="Segoe UI Light" panose="020B0502040204020203" pitchFamily="34" charset="0"/>
                <a:cs typeface="Segoe UI Light" panose="020B0502040204020203" pitchFamily="34" charset="0"/>
              </a:rPr>
              <a:t>a value less than 100</a:t>
            </a:r>
          </a:p>
          <a:p>
            <a:pPr lvl="1"/>
            <a:r>
              <a:rPr lang="en-CA" sz="3600" dirty="0" smtClean="0">
                <a:latin typeface="Segoe UI Light" panose="020B0502040204020203" pitchFamily="34" charset="0"/>
                <a:cs typeface="Segoe UI Light" panose="020B0502040204020203" pitchFamily="34" charset="0"/>
              </a:rPr>
              <a:t>a value greater than 100</a:t>
            </a:r>
          </a:p>
          <a:p>
            <a:pPr lvl="1"/>
            <a:r>
              <a:rPr lang="en-CA" sz="3600" dirty="0" smtClean="0">
                <a:latin typeface="Segoe UI Light" panose="020B0502040204020203" pitchFamily="34" charset="0"/>
                <a:cs typeface="Segoe UI Light" panose="020B0502040204020203" pitchFamily="34" charset="0"/>
              </a:rPr>
              <a:t>exactly 100</a:t>
            </a:r>
          </a:p>
          <a:p>
            <a:endParaRPr lang="en-CA" sz="3600" dirty="0" smtClean="0"/>
          </a:p>
        </p:txBody>
      </p:sp>
    </p:spTree>
    <p:extLst>
      <p:ext uri="{BB962C8B-B14F-4D97-AF65-F5344CB8AC3E}">
        <p14:creationId xmlns:p14="http://schemas.microsoft.com/office/powerpoint/2010/main" val="1040722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Handling user input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56519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Asking the user for a numeric value to use in an if statement</a:t>
            </a:r>
            <a:endParaRPr lang="en-US" dirty="0"/>
          </a:p>
        </p:txBody>
      </p:sp>
    </p:spTree>
    <p:extLst>
      <p:ext uri="{BB962C8B-B14F-4D97-AF65-F5344CB8AC3E}">
        <p14:creationId xmlns:p14="http://schemas.microsoft.com/office/powerpoint/2010/main" val="3672171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How could we let the user enter the amount to deposit?</a:t>
            </a:r>
            <a:endParaRPr lang="en-US" dirty="0"/>
          </a:p>
        </p:txBody>
      </p:sp>
      <p:sp>
        <p:nvSpPr>
          <p:cNvPr id="11" name="TextBox 10"/>
          <p:cNvSpPr txBox="1"/>
          <p:nvPr/>
        </p:nvSpPr>
        <p:spPr>
          <a:xfrm>
            <a:off x="838201" y="4234070"/>
            <a:ext cx="9995451"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Why did our code crash?</a:t>
            </a:r>
          </a:p>
          <a:p>
            <a:endParaRPr lang="en-CA" sz="3600" dirty="0" smtClean="0"/>
          </a:p>
        </p:txBody>
      </p:sp>
      <p:sp>
        <p:nvSpPr>
          <p:cNvPr id="2" name="Rectangle 1"/>
          <p:cNvSpPr>
            <a:spLocks noChangeArrowheads="1"/>
          </p:cNvSpPr>
          <p:nvPr/>
        </p:nvSpPr>
        <p:spPr bwMode="auto">
          <a:xfrm>
            <a:off x="838200" y="1690688"/>
            <a:ext cx="10711070"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deposit=input(</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838201" y="4961570"/>
            <a:ext cx="9995451"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How can we fix it?</a:t>
            </a:r>
          </a:p>
          <a:p>
            <a:endParaRPr lang="en-CA" sz="3600" dirty="0" smtClean="0"/>
          </a:p>
        </p:txBody>
      </p:sp>
      <p:pic>
        <p:nvPicPr>
          <p:cNvPr id="6" name="Picture 5"/>
          <p:cNvPicPr>
            <a:picLocks noChangeAspect="1"/>
          </p:cNvPicPr>
          <p:nvPr/>
        </p:nvPicPr>
        <p:blipFill>
          <a:blip r:embed="rId3"/>
          <a:stretch>
            <a:fillRect/>
          </a:stretch>
        </p:blipFill>
        <p:spPr>
          <a:xfrm>
            <a:off x="5905800" y="3565583"/>
            <a:ext cx="6693496" cy="2537302"/>
          </a:xfrm>
          <a:prstGeom prst="rect">
            <a:avLst/>
          </a:prstGeom>
        </p:spPr>
      </p:pic>
    </p:spTree>
    <p:extLst>
      <p:ext uri="{BB962C8B-B14F-4D97-AF65-F5344CB8AC3E}">
        <p14:creationId xmlns:p14="http://schemas.microsoft.com/office/powerpoint/2010/main" val="2334872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Every day we are faced with decisions</a:t>
            </a:r>
            <a:endParaRPr lang="en-US" dirty="0"/>
          </a:p>
        </p:txBody>
      </p:sp>
      <p:sp>
        <p:nvSpPr>
          <p:cNvPr id="5" name="Content Placeholder 4"/>
          <p:cNvSpPr>
            <a:spLocks noGrp="1"/>
          </p:cNvSpPr>
          <p:nvPr>
            <p:ph sz="quarter" idx="10"/>
          </p:nvPr>
        </p:nvSpPr>
        <p:spPr/>
        <p:txBody>
          <a:bodyPr/>
          <a:lstStyle/>
          <a:p>
            <a:r>
              <a:rPr lang="en-CA" dirty="0" smtClean="0"/>
              <a:t>Should I drive or take the bus?</a:t>
            </a:r>
          </a:p>
          <a:p>
            <a:r>
              <a:rPr lang="en-CA" dirty="0" smtClean="0"/>
              <a:t>Should I cook at home or go out for dinner?</a:t>
            </a:r>
          </a:p>
          <a:p>
            <a:r>
              <a:rPr lang="en-CA" dirty="0" smtClean="0"/>
              <a:t>Which laptop should I buy?</a:t>
            </a:r>
            <a:endParaRPr lang="en-US" dirty="0"/>
          </a:p>
        </p:txBody>
      </p:sp>
    </p:spTree>
    <p:extLst>
      <p:ext uri="{BB962C8B-B14F-4D97-AF65-F5344CB8AC3E}">
        <p14:creationId xmlns:p14="http://schemas.microsoft.com/office/powerpoint/2010/main" val="3339403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We have to convert the string value returned by the input function to a number</a:t>
            </a:r>
            <a:endParaRPr lang="en-US" dirty="0"/>
          </a:p>
        </p:txBody>
      </p:sp>
      <p:sp>
        <p:nvSpPr>
          <p:cNvPr id="2" name="Rectangle 1"/>
          <p:cNvSpPr>
            <a:spLocks noChangeArrowheads="1"/>
          </p:cNvSpPr>
          <p:nvPr/>
        </p:nvSpPr>
        <p:spPr bwMode="auto">
          <a:xfrm>
            <a:off x="86627" y="1790003"/>
            <a:ext cx="11954577" cy="48320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deposit=input(</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smtClean="0">
                <a:solidFill>
                  <a:srgbClr val="000000"/>
                </a:solidFill>
                <a:latin typeface="Segoe UI Light" panose="020B0502040204020203" pitchFamily="34" charset="0"/>
                <a:cs typeface="Segoe UI Light" panose="020B0502040204020203" pitchFamily="34" charset="0"/>
              </a:rPr>
              <a:t>Here is another way to do the same thing</a:t>
            </a:r>
            <a:endParaRPr lang="en-CA" altLang="en-US" sz="2800" dirty="0">
              <a:solidFill>
                <a:srgbClr val="000000"/>
              </a:solidFill>
              <a:latin typeface="Segoe UI Light" panose="020B0502040204020203" pitchFamily="34" charset="0"/>
              <a:cs typeface="Segoe UI Light" panose="020B0502040204020203" pitchFamily="34" charset="0"/>
            </a:endParaRPr>
          </a:p>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deposit=</a:t>
            </a:r>
            <a:r>
              <a:rPr lang="en-US" altLang="en-US" sz="2800" dirty="0" err="1" smtClean="0">
                <a:solidFill>
                  <a:srgbClr val="000000"/>
                </a:solidFill>
                <a:latin typeface="Consolas" panose="020B0609020204030204" pitchFamily="49" charset="0"/>
                <a:cs typeface="Consolas" panose="020B0609020204030204" pitchFamily="49" charset="0"/>
              </a:rPr>
              <a:t>int</a:t>
            </a:r>
            <a:r>
              <a:rPr lang="en-US" altLang="en-US" sz="2800" dirty="0" smtClean="0">
                <a:solidFill>
                  <a:srgbClr val="000000"/>
                </a:solidFill>
                <a:latin typeface="Consolas" panose="020B0609020204030204" pitchFamily="49" charset="0"/>
                <a:cs typeface="Consolas" panose="020B0609020204030204" pitchFamily="49" charset="0"/>
              </a:rPr>
              <a:t>(input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"How much would you like to deposit? </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deposit</a:t>
            </a:r>
            <a:r>
              <a:rPr lang="en-US" altLang="en-US" sz="2800" dirty="0">
                <a:solidFill>
                  <a:srgbClr val="000000"/>
                </a:solidFill>
                <a:latin typeface="Consolas" panose="020B0609020204030204" pitchFamily="49" charset="0"/>
                <a:cs typeface="Consolas" panose="020B0609020204030204" pitchFamily="49" charset="0"/>
              </a:rPr>
              <a:t> &gt; 100 :</a:t>
            </a:r>
          </a:p>
          <a:p>
            <a:pPr lvl="0"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a:solidFill>
                  <a:srgbClr val="0000FF"/>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"You get a free toaster!"</a:t>
            </a:r>
            <a:r>
              <a:rPr lang="en-US" altLang="en-US" sz="2800" dirty="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"Have a nice day"</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70956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Branching</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9281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if you get a free toaster for over $100 and a free mug for under $100</a:t>
            </a:r>
            <a:endParaRPr lang="en-US" dirty="0"/>
          </a:p>
        </p:txBody>
      </p:sp>
      <p:sp>
        <p:nvSpPr>
          <p:cNvPr id="2" name="Rectangle 1"/>
          <p:cNvSpPr>
            <a:spLocks noChangeArrowheads="1"/>
          </p:cNvSpPr>
          <p:nvPr/>
        </p:nvSpPr>
        <p:spPr bwMode="auto">
          <a:xfrm>
            <a:off x="838200" y="1690688"/>
            <a:ext cx="10770704"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deposit=input(</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a:solidFill>
                  <a:srgbClr val="000000"/>
                </a:solidFill>
                <a:latin typeface="Consolas" panose="020B0609020204030204" pitchFamily="49" charset="0"/>
                <a:cs typeface="Consolas" panose="020B0609020204030204" pitchFamily="49" charset="0"/>
              </a:rPr>
              <a:t>e</a:t>
            </a:r>
            <a:r>
              <a:rPr lang="en-CA" altLang="en-US" sz="2800" dirty="0" smtClean="0">
                <a:solidFill>
                  <a:srgbClr val="000000"/>
                </a:solidFill>
                <a:latin typeface="Consolas" panose="020B0609020204030204" pitchFamily="49" charset="0"/>
                <a:cs typeface="Consolas" panose="020B0609020204030204" pitchFamily="49" charset="0"/>
              </a:rPr>
              <a:t>lse:</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"Enjoy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mug!"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"Have a nice day"</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pPr lvl="0" eaLnBrk="0" fontAlgn="base" hangingPunct="0">
              <a:spcBef>
                <a:spcPct val="0"/>
              </a:spcBef>
              <a:spcAft>
                <a:spcPct val="0"/>
              </a:spcAf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TextBox 5"/>
          <p:cNvSpPr txBox="1"/>
          <p:nvPr/>
        </p:nvSpPr>
        <p:spPr>
          <a:xfrm>
            <a:off x="838200" y="5573955"/>
            <a:ext cx="10989364" cy="646331"/>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What will appear on the screen if we enter 50? 150? 100?</a:t>
            </a:r>
          </a:p>
        </p:txBody>
      </p:sp>
      <p:sp>
        <p:nvSpPr>
          <p:cNvPr id="8" name="TextBox 7"/>
          <p:cNvSpPr txBox="1"/>
          <p:nvPr/>
        </p:nvSpPr>
        <p:spPr>
          <a:xfrm>
            <a:off x="838200" y="4373626"/>
            <a:ext cx="10989364"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The code in the</a:t>
            </a:r>
            <a:r>
              <a:rPr lang="en-CA" sz="3600" i="1" dirty="0" smtClean="0">
                <a:latin typeface="Segoe UI Light" panose="020B0502040204020203" pitchFamily="34" charset="0"/>
                <a:cs typeface="Segoe UI Light" panose="020B0502040204020203" pitchFamily="34" charset="0"/>
              </a:rPr>
              <a:t> </a:t>
            </a:r>
            <a:r>
              <a:rPr lang="en-CA" sz="3600" b="1" i="1" dirty="0" smtClean="0">
                <a:latin typeface="Segoe UI Light" panose="020B0502040204020203" pitchFamily="34" charset="0"/>
                <a:cs typeface="Segoe UI Light" panose="020B0502040204020203" pitchFamily="34" charset="0"/>
              </a:rPr>
              <a:t>else</a:t>
            </a:r>
            <a:r>
              <a:rPr lang="en-CA" sz="3600" i="1" dirty="0" smtClean="0">
                <a:latin typeface="Segoe UI Light" panose="020B0502040204020203" pitchFamily="34" charset="0"/>
                <a:cs typeface="Segoe UI Light" panose="020B0502040204020203" pitchFamily="34" charset="0"/>
              </a:rPr>
              <a:t> </a:t>
            </a:r>
            <a:r>
              <a:rPr lang="en-CA" sz="3600" dirty="0" smtClean="0">
                <a:latin typeface="Segoe UI Light" panose="020B0502040204020203" pitchFamily="34" charset="0"/>
                <a:cs typeface="Segoe UI Light" panose="020B0502040204020203" pitchFamily="34" charset="0"/>
              </a:rPr>
              <a:t>statement is only executed if the condition is NOT true</a:t>
            </a:r>
          </a:p>
        </p:txBody>
      </p:sp>
    </p:spTree>
    <p:extLst>
      <p:ext uri="{BB962C8B-B14F-4D97-AF65-F5344CB8AC3E}">
        <p14:creationId xmlns:p14="http://schemas.microsoft.com/office/powerpoint/2010/main" val="334928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Adding an else clause</a:t>
            </a:r>
            <a:endParaRPr lang="en-US" dirty="0"/>
          </a:p>
        </p:txBody>
      </p:sp>
    </p:spTree>
    <p:extLst>
      <p:ext uri="{BB962C8B-B14F-4D97-AF65-F5344CB8AC3E}">
        <p14:creationId xmlns:p14="http://schemas.microsoft.com/office/powerpoint/2010/main" val="5276180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use </a:t>
            </a:r>
            <a:r>
              <a:rPr lang="en-CA" dirty="0" err="1" smtClean="0"/>
              <a:t>boolean</a:t>
            </a:r>
            <a:r>
              <a:rPr lang="en-CA" dirty="0" smtClean="0"/>
              <a:t> variables to remember if a condition is true or false</a:t>
            </a:r>
            <a:endParaRPr lang="en-US" dirty="0"/>
          </a:p>
        </p:txBody>
      </p:sp>
      <p:sp>
        <p:nvSpPr>
          <p:cNvPr id="5" name="Rectangle 2"/>
          <p:cNvSpPr>
            <a:spLocks noChangeArrowheads="1"/>
          </p:cNvSpPr>
          <p:nvPr/>
        </p:nvSpPr>
        <p:spPr bwMode="auto">
          <a:xfrm>
            <a:off x="495300" y="1405743"/>
            <a:ext cx="10831811"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"how much would you like to deposit?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boolean</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to True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#if the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is True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print statement will execute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"enjoy your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TextBox 6"/>
          <p:cNvSpPr txBox="1"/>
          <p:nvPr/>
        </p:nvSpPr>
        <p:spPr>
          <a:xfrm>
            <a:off x="495300" y="5536102"/>
            <a:ext cx="8965381" cy="954107"/>
          </a:xfrm>
          <a:prstGeom prst="rect">
            <a:avLst/>
          </a:prstGeom>
          <a:noFill/>
        </p:spPr>
        <p:txBody>
          <a:bodyPr wrap="square" rtlCol="0">
            <a:spAutoFit/>
          </a:bodyPr>
          <a:lstStyle/>
          <a:p>
            <a:r>
              <a:rPr lang="en-CA" sz="2800" dirty="0" smtClean="0">
                <a:latin typeface="Segoe UI Light" panose="020B0502040204020203" pitchFamily="34" charset="0"/>
                <a:cs typeface="Segoe UI Light" panose="020B0502040204020203" pitchFamily="34" charset="0"/>
              </a:rPr>
              <a:t>Make sure you test what happens when your if statement is true and what happens when your if statement is false.</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62784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Using a Boolean variable and testing all paths</a:t>
            </a:r>
            <a:endParaRPr lang="en-US" dirty="0"/>
          </a:p>
        </p:txBody>
      </p:sp>
    </p:spTree>
    <p:extLst>
      <p:ext uri="{BB962C8B-B14F-4D97-AF65-F5344CB8AC3E}">
        <p14:creationId xmlns:p14="http://schemas.microsoft.com/office/powerpoint/2010/main" val="33266987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Why does our code crash when we enter a value of 50 for a deposit?</a:t>
            </a:r>
            <a:endParaRPr lang="en-US" dirty="0"/>
          </a:p>
        </p:txBody>
      </p:sp>
      <p:sp>
        <p:nvSpPr>
          <p:cNvPr id="5" name="Rectangle 2"/>
          <p:cNvSpPr>
            <a:spLocks noChangeArrowheads="1"/>
          </p:cNvSpPr>
          <p:nvPr/>
        </p:nvSpPr>
        <p:spPr bwMode="auto">
          <a:xfrm>
            <a:off x="495300" y="1405743"/>
            <a:ext cx="10831811"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"how much would you like to deposit?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boolean</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to True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#if the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is True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print statement will execute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"enjoy your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TextBox 6"/>
          <p:cNvSpPr txBox="1"/>
          <p:nvPr/>
        </p:nvSpPr>
        <p:spPr>
          <a:xfrm>
            <a:off x="495300" y="5536102"/>
            <a:ext cx="10111740" cy="523220"/>
          </a:xfrm>
          <a:prstGeom prst="rect">
            <a:avLst/>
          </a:prstGeom>
          <a:noFill/>
        </p:spPr>
        <p:txBody>
          <a:bodyPr wrap="square" rtlCol="0">
            <a:spAutoFit/>
          </a:bodyPr>
          <a:lstStyle/>
          <a:p>
            <a:r>
              <a:rPr lang="en-CA" sz="2800" dirty="0" smtClean="0">
                <a:latin typeface="Segoe UI Light" panose="020B0502040204020203" pitchFamily="34" charset="0"/>
                <a:cs typeface="Segoe UI Light" panose="020B0502040204020203" pitchFamily="34" charset="0"/>
              </a:rPr>
              <a:t>Look at the error message: </a:t>
            </a:r>
            <a:r>
              <a:rPr lang="en-CA" sz="2800" b="1" dirty="0" smtClean="0">
                <a:latin typeface="Segoe UI Light" panose="020B0502040204020203" pitchFamily="34" charset="0"/>
                <a:cs typeface="Segoe UI Light" panose="020B0502040204020203" pitchFamily="34" charset="0"/>
              </a:rPr>
              <a:t>Name ‘</a:t>
            </a:r>
            <a:r>
              <a:rPr lang="en-CA" sz="2800" b="1" dirty="0" err="1" smtClean="0">
                <a:latin typeface="Segoe UI Light" panose="020B0502040204020203" pitchFamily="34" charset="0"/>
                <a:cs typeface="Segoe UI Light" panose="020B0502040204020203" pitchFamily="34" charset="0"/>
              </a:rPr>
              <a:t>freeToaster</a:t>
            </a:r>
            <a:r>
              <a:rPr lang="en-CA" sz="2800" b="1" dirty="0" smtClean="0">
                <a:latin typeface="Segoe UI Light" panose="020B0502040204020203" pitchFamily="34" charset="0"/>
                <a:cs typeface="Segoe UI Light" panose="020B0502040204020203" pitchFamily="34" charset="0"/>
              </a:rPr>
              <a:t>’ is not defined</a:t>
            </a:r>
            <a:r>
              <a:rPr lang="en-CA" sz="2800" b="1" dirty="0" smtClean="0"/>
              <a:t>.</a:t>
            </a:r>
            <a:endParaRPr lang="en-US" sz="2800" b="1" dirty="0"/>
          </a:p>
        </p:txBody>
      </p:sp>
      <p:pic>
        <p:nvPicPr>
          <p:cNvPr id="3" name="Picture 2"/>
          <p:cNvPicPr>
            <a:picLocks noChangeAspect="1"/>
          </p:cNvPicPr>
          <p:nvPr/>
        </p:nvPicPr>
        <p:blipFill>
          <a:blip r:embed="rId2"/>
          <a:stretch>
            <a:fillRect/>
          </a:stretch>
        </p:blipFill>
        <p:spPr>
          <a:xfrm>
            <a:off x="7808196" y="3537736"/>
            <a:ext cx="4095750" cy="1838325"/>
          </a:xfrm>
          <a:prstGeom prst="rect">
            <a:avLst/>
          </a:prstGeom>
        </p:spPr>
      </p:pic>
    </p:spTree>
    <p:extLst>
      <p:ext uri="{BB962C8B-B14F-4D97-AF65-F5344CB8AC3E}">
        <p14:creationId xmlns:p14="http://schemas.microsoft.com/office/powerpoint/2010/main" val="253171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It’s always a good idea to initialize your variables!</a:t>
            </a:r>
            <a:endParaRPr lang="en-US" dirty="0"/>
          </a:p>
        </p:txBody>
      </p:sp>
      <p:sp>
        <p:nvSpPr>
          <p:cNvPr id="5" name="Rectangle 2"/>
          <p:cNvSpPr>
            <a:spLocks noChangeArrowheads="1"/>
          </p:cNvSpPr>
          <p:nvPr/>
        </p:nvSpPr>
        <p:spPr bwMode="auto">
          <a:xfrm>
            <a:off x="495300" y="759414"/>
            <a:ext cx="10831811" cy="526297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smtClean="0">
                <a:solidFill>
                  <a:srgbClr val="008000"/>
                </a:solidFill>
                <a:latin typeface="Consolas" panose="020B0609020204030204" pitchFamily="49" charset="0"/>
                <a:cs typeface="Consolas" panose="020B0609020204030204" pitchFamily="49" charset="0"/>
              </a:rPr>
              <a:t>#Initialize the variable to fix the error</a:t>
            </a:r>
          </a:p>
          <a:p>
            <a:pPr lvl="0" eaLnBrk="0" fontAlgn="base" hangingPunct="0">
              <a:spcBef>
                <a:spcPct val="0"/>
              </a:spcBef>
              <a:spcAft>
                <a:spcPct val="0"/>
              </a:spcAft>
            </a:pPr>
            <a:r>
              <a:rPr lang="en-US" altLang="en-US" sz="2800" dirty="0" err="1" smtClean="0">
                <a:solidFill>
                  <a:srgbClr val="000000"/>
                </a:solidFill>
                <a:latin typeface="Consolas" panose="020B0609020204030204" pitchFamily="49" charset="0"/>
                <a:cs typeface="Consolas" panose="020B0609020204030204" pitchFamily="49" charset="0"/>
              </a:rPr>
              <a:t>freeToaster</a:t>
            </a:r>
            <a:r>
              <a:rPr lang="en-US" altLang="en-US" sz="2800" dirty="0" smtClean="0">
                <a:solidFill>
                  <a:srgbClr val="000000"/>
                </a:solidFill>
                <a:latin typeface="Consolas" panose="020B0609020204030204" pitchFamily="49" charset="0"/>
                <a:cs typeface="Consolas" panose="020B0609020204030204" pitchFamily="49" charset="0"/>
              </a:rPr>
              <a:t>=</a:t>
            </a:r>
            <a:r>
              <a:rPr lang="en-US" altLang="en-US" sz="2800" dirty="0" smtClean="0">
                <a:solidFill>
                  <a:srgbClr val="0000FF"/>
                </a:solidFill>
                <a:latin typeface="Consolas" panose="020B0609020204030204" pitchFamily="49" charset="0"/>
                <a:cs typeface="Consolas" panose="020B0609020204030204" pitchFamily="49" charset="0"/>
              </a:rPr>
              <a:t>False</a:t>
            </a:r>
          </a:p>
          <a:p>
            <a:pPr lvl="0" eaLnBrk="0" fontAlgn="base" hangingPunct="0">
              <a:spcBef>
                <a:spcPct val="0"/>
              </a:spcBef>
              <a:spcAft>
                <a:spcPct val="0"/>
              </a:spcAf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"how much would you like to deposit?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boolean</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to True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#if the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is True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print statement will execute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"enjoy your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2"/>
          <p:cNvSpPr/>
          <p:nvPr/>
        </p:nvSpPr>
        <p:spPr>
          <a:xfrm>
            <a:off x="379514" y="759414"/>
            <a:ext cx="9284250" cy="106348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28288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Aren’t you just making the code more complicated by using the Boolean variable?</a:t>
            </a:r>
            <a:endParaRPr lang="en-US" dirty="0"/>
          </a:p>
        </p:txBody>
      </p:sp>
      <p:sp>
        <p:nvSpPr>
          <p:cNvPr id="3" name="Content Placeholder 2"/>
          <p:cNvSpPr>
            <a:spLocks noGrp="1"/>
          </p:cNvSpPr>
          <p:nvPr>
            <p:ph sz="quarter" idx="10"/>
          </p:nvPr>
        </p:nvSpPr>
        <p:spPr/>
        <p:txBody>
          <a:bodyPr/>
          <a:lstStyle/>
          <a:p>
            <a:r>
              <a:rPr lang="en-CA" dirty="0" smtClean="0"/>
              <a:t>That depends…</a:t>
            </a:r>
          </a:p>
          <a:p>
            <a:r>
              <a:rPr lang="en-CA" dirty="0" smtClean="0"/>
              <a:t>What if you are writing a program, and there is more than one place you have to check that condition? You could check the condition once and remember the result in the Boolean variable</a:t>
            </a:r>
          </a:p>
          <a:p>
            <a:r>
              <a:rPr lang="en-CA" dirty="0" smtClean="0"/>
              <a:t>What if the condition is very complicated to figure out? It might be easier to read your code if you just use a Boolean variable (often called a flag) in your if statement</a:t>
            </a:r>
            <a:endParaRPr lang="en-US" dirty="0"/>
          </a:p>
        </p:txBody>
      </p:sp>
    </p:spTree>
    <p:extLst>
      <p:ext uri="{BB962C8B-B14F-4D97-AF65-F5344CB8AC3E}">
        <p14:creationId xmlns:p14="http://schemas.microsoft.com/office/powerpoint/2010/main" val="2563239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And now we have more ways to make typing mistakes! Can you find three?</a:t>
            </a:r>
            <a:endParaRPr lang="en-US" dirty="0"/>
          </a:p>
        </p:txBody>
      </p:sp>
      <p:sp>
        <p:nvSpPr>
          <p:cNvPr id="5" name="Rectangle 4"/>
          <p:cNvSpPr>
            <a:spLocks noChangeArrowheads="1"/>
          </p:cNvSpPr>
          <p:nvPr/>
        </p:nvSpPr>
        <p:spPr bwMode="auto">
          <a:xfrm>
            <a:off x="379514" y="1347866"/>
            <a:ext cx="10770704"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000" dirty="0" smtClean="0">
                <a:solidFill>
                  <a:srgbClr val="000000"/>
                </a:solidFill>
                <a:latin typeface="Consolas" panose="020B0609020204030204" pitchFamily="49" charset="0"/>
                <a:cs typeface="Consolas" panose="020B0609020204030204" pitchFamily="49" charset="0"/>
              </a:rPr>
              <a:t>deposit=input(</a:t>
            </a:r>
            <a:r>
              <a:rPr lang="en-US" altLang="en-US" sz="2000" dirty="0">
                <a:solidFill>
                  <a:srgbClr val="A31515"/>
                </a:solidFill>
                <a:latin typeface="Consolas" panose="020B0609020204030204" pitchFamily="49" charset="0"/>
                <a:cs typeface="Consolas" panose="020B0609020204030204" pitchFamily="49" charset="0"/>
              </a:rPr>
              <a:t>"</a:t>
            </a:r>
            <a:r>
              <a:rPr lang="en-US" altLang="en-US" sz="20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000" dirty="0" smtClean="0">
                <a:solidFill>
                  <a:srgbClr val="000000"/>
                </a:solidFill>
                <a:latin typeface="Consolas" panose="020B0609020204030204" pitchFamily="49" charset="0"/>
                <a:cs typeface="Consolas" panose="020B0609020204030204" pitchFamily="49" charset="0"/>
              </a:rPr>
              <a:t>)</a:t>
            </a:r>
            <a:endParaRPr lang="en-US" altLang="en-US" sz="20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000" dirty="0" err="1" smtClean="0">
                <a:solidFill>
                  <a:srgbClr val="000000"/>
                </a:solidFill>
                <a:latin typeface="Consolas" panose="020B0609020204030204" pitchFamily="49" charset="0"/>
                <a:cs typeface="Consolas" panose="020B0609020204030204" pitchFamily="49" charset="0"/>
              </a:rPr>
              <a:t>freeToaster</a:t>
            </a:r>
            <a:r>
              <a:rPr lang="en-US" altLang="en-US" sz="2000" dirty="0" smtClean="0">
                <a:solidFill>
                  <a:srgbClr val="000000"/>
                </a:solidFill>
                <a:latin typeface="Consolas" panose="020B0609020204030204" pitchFamily="49" charset="0"/>
                <a:cs typeface="Consolas" panose="020B0609020204030204" pitchFamily="49" charset="0"/>
              </a:rPr>
              <a:t>=</a:t>
            </a:r>
            <a:r>
              <a:rPr lang="en-US" altLang="en-US" sz="2000" dirty="0" smtClean="0">
                <a:solidFill>
                  <a:srgbClr val="0000FF"/>
                </a:solidFill>
                <a:latin typeface="Consolas" panose="020B0609020204030204" pitchFamily="49" charset="0"/>
                <a:cs typeface="Consolas" panose="020B0609020204030204" pitchFamily="49" charset="0"/>
              </a:rPr>
              <a:t>true</a:t>
            </a: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000" dirty="0">
                <a:solidFill>
                  <a:srgbClr val="000000"/>
                </a:solidFill>
                <a:latin typeface="Consolas" panose="020B0609020204030204" pitchFamily="49" charset="0"/>
                <a:cs typeface="Consolas" panose="020B0609020204030204" pitchFamily="49" charset="0"/>
              </a:rPr>
              <a:t>e</a:t>
            </a:r>
            <a:r>
              <a:rPr lang="en-CA" altLang="en-US" sz="2000" dirty="0" smtClean="0">
                <a:solidFill>
                  <a:srgbClr val="000000"/>
                </a:solidFill>
                <a:latin typeface="Consolas" panose="020B0609020204030204" pitchFamily="49" charset="0"/>
                <a:cs typeface="Consolas" panose="020B0609020204030204" pitchFamily="49" charset="0"/>
              </a:rPr>
              <a:t>lse:</a:t>
            </a: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lang="en-US" altLang="en-US" sz="2000" dirty="0">
                <a:solidFill>
                  <a:srgbClr val="A31515"/>
                </a:solidFill>
                <a:latin typeface="Consolas" panose="020B0609020204030204" pitchFamily="49" charset="0"/>
                <a:cs typeface="Consolas" panose="020B0609020204030204" pitchFamily="49" charset="0"/>
              </a:rPr>
              <a:t>"Enjoy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mug!"</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000" dirty="0">
                <a:solidFill>
                  <a:srgbClr val="0000FF"/>
                </a:solidFill>
                <a:latin typeface="Consolas" panose="020B0609020204030204" pitchFamily="49" charset="0"/>
                <a:cs typeface="Consolas" panose="020B0609020204030204" pitchFamily="49" charset="0"/>
              </a:rPr>
              <a:t>print</a:t>
            </a:r>
            <a:r>
              <a:rPr lang="en-US" altLang="en-US" sz="2000" dirty="0">
                <a:solidFill>
                  <a:srgbClr val="000000"/>
                </a:solidFill>
                <a:latin typeface="Consolas" panose="020B0609020204030204" pitchFamily="49" charset="0"/>
                <a:cs typeface="Consolas" panose="020B0609020204030204" pitchFamily="49" charset="0"/>
              </a:rPr>
              <a:t>(</a:t>
            </a:r>
            <a:r>
              <a:rPr lang="en-US" altLang="en-US" sz="2000" dirty="0">
                <a:solidFill>
                  <a:srgbClr val="A31515"/>
                </a:solidFill>
                <a:latin typeface="Consolas" panose="020B0609020204030204" pitchFamily="49" charset="0"/>
                <a:cs typeface="Consolas" panose="020B0609020204030204" pitchFamily="49" charset="0"/>
              </a:rPr>
              <a:t>"Have a nice day"</a:t>
            </a:r>
            <a:r>
              <a:rPr lang="en-US" altLang="en-US" sz="2000" dirty="0">
                <a:solidFill>
                  <a:srgbClr val="000000"/>
                </a:solidFill>
                <a:latin typeface="Consolas" panose="020B0609020204030204" pitchFamily="49" charset="0"/>
                <a:cs typeface="Consolas" panose="020B0609020204030204" pitchFamily="49" charset="0"/>
              </a:rPr>
              <a:t>)</a:t>
            </a:r>
            <a:endParaRPr lang="en-US" altLang="en-US" sz="2000" dirty="0">
              <a:latin typeface="Arial" panose="020B0604020202020204" pitchFamily="34" charset="0"/>
            </a:endParaRPr>
          </a:p>
          <a:p>
            <a:pPr lvl="0" eaLnBrk="0" fontAlgn="base" hangingPunct="0">
              <a:spcBef>
                <a:spcPct val="0"/>
              </a:spcBef>
              <a:spcAft>
                <a:spcPct val="0"/>
              </a:spcAf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a:spLocks noChangeArrowheads="1"/>
          </p:cNvSpPr>
          <p:nvPr/>
        </p:nvSpPr>
        <p:spPr bwMode="auto">
          <a:xfrm>
            <a:off x="379514" y="4025522"/>
            <a:ext cx="10770704"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000" dirty="0" smtClean="0">
                <a:solidFill>
                  <a:srgbClr val="000000"/>
                </a:solidFill>
                <a:latin typeface="Consolas" panose="020B0609020204030204" pitchFamily="49" charset="0"/>
                <a:cs typeface="Consolas" panose="020B0609020204030204" pitchFamily="49" charset="0"/>
              </a:rPr>
              <a:t>deposit=input(</a:t>
            </a:r>
            <a:r>
              <a:rPr lang="en-US" altLang="en-US" sz="2000" dirty="0">
                <a:solidFill>
                  <a:srgbClr val="A31515"/>
                </a:solidFill>
                <a:latin typeface="Consolas" panose="020B0609020204030204" pitchFamily="49" charset="0"/>
                <a:cs typeface="Consolas" panose="020B0609020204030204" pitchFamily="49" charset="0"/>
              </a:rPr>
              <a:t>"</a:t>
            </a:r>
            <a:r>
              <a:rPr lang="en-US" altLang="en-US" sz="20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000" dirty="0" smtClean="0">
                <a:solidFill>
                  <a:srgbClr val="000000"/>
                </a:solidFill>
                <a:latin typeface="Consolas" panose="020B0609020204030204" pitchFamily="49" charset="0"/>
                <a:cs typeface="Consolas" panose="020B0609020204030204" pitchFamily="49" charset="0"/>
              </a:rPr>
              <a:t>)</a:t>
            </a:r>
            <a:endParaRPr lang="en-US" altLang="en-US" sz="20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000" dirty="0" smtClean="0">
                <a:solidFill>
                  <a:srgbClr val="000000"/>
                </a:solidFill>
                <a:latin typeface="Consolas" panose="020B0609020204030204" pitchFamily="49" charset="0"/>
                <a:cs typeface="Consolas" panose="020B0609020204030204" pitchFamily="49" charset="0"/>
              </a:rPr>
              <a:t>     </a:t>
            </a:r>
            <a:r>
              <a:rPr lang="en-US" altLang="en-US" sz="2000" dirty="0" err="1" smtClean="0">
                <a:solidFill>
                  <a:srgbClr val="000000"/>
                </a:solidFill>
                <a:latin typeface="Consolas" panose="020B0609020204030204" pitchFamily="49" charset="0"/>
                <a:cs typeface="Consolas" panose="020B0609020204030204" pitchFamily="49" charset="0"/>
              </a:rPr>
              <a:t>freeToaster</a:t>
            </a:r>
            <a:r>
              <a:rPr lang="en-US" altLang="en-US" sz="2000" dirty="0" smtClean="0">
                <a:solidFill>
                  <a:srgbClr val="000000"/>
                </a:solidFill>
                <a:latin typeface="Consolas" panose="020B0609020204030204" pitchFamily="49" charset="0"/>
                <a:cs typeface="Consolas" panose="020B0609020204030204" pitchFamily="49" charset="0"/>
              </a:rPr>
              <a:t>=</a:t>
            </a:r>
            <a:r>
              <a:rPr lang="en-US" altLang="en-US" sz="2000" dirty="0" smtClean="0">
                <a:solidFill>
                  <a:srgbClr val="0000FF"/>
                </a:solidFill>
                <a:latin typeface="Consolas" panose="020B0609020204030204" pitchFamily="49" charset="0"/>
                <a:cs typeface="Consolas" panose="020B0609020204030204" pitchFamily="49" charset="0"/>
              </a:rPr>
              <a:t>True</a:t>
            </a: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000" dirty="0">
                <a:solidFill>
                  <a:srgbClr val="000000"/>
                </a:solidFill>
                <a:latin typeface="Consolas" panose="020B0609020204030204" pitchFamily="49" charset="0"/>
                <a:cs typeface="Consolas" panose="020B0609020204030204" pitchFamily="49" charset="0"/>
              </a:rPr>
              <a:t>e</a:t>
            </a:r>
            <a:r>
              <a:rPr lang="en-CA" altLang="en-US" sz="2000" dirty="0" smtClean="0">
                <a:solidFill>
                  <a:srgbClr val="000000"/>
                </a:solidFill>
                <a:latin typeface="Consolas" panose="020B0609020204030204" pitchFamily="49" charset="0"/>
                <a:cs typeface="Consolas" panose="020B0609020204030204" pitchFamily="49" charset="0"/>
              </a:rPr>
              <a:t>lse:</a:t>
            </a: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lang="en-US" altLang="en-US" sz="2000" dirty="0">
                <a:solidFill>
                  <a:srgbClr val="A31515"/>
                </a:solidFill>
                <a:latin typeface="Consolas" panose="020B0609020204030204" pitchFamily="49" charset="0"/>
                <a:cs typeface="Consolas" panose="020B0609020204030204" pitchFamily="49" charset="0"/>
              </a:rPr>
              <a:t>"Enjoy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mug!"</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000" dirty="0">
                <a:solidFill>
                  <a:srgbClr val="0000FF"/>
                </a:solidFill>
                <a:latin typeface="Consolas" panose="020B0609020204030204" pitchFamily="49" charset="0"/>
                <a:cs typeface="Consolas" panose="020B0609020204030204" pitchFamily="49" charset="0"/>
              </a:rPr>
              <a:t>print</a:t>
            </a:r>
            <a:r>
              <a:rPr lang="en-US" altLang="en-US" sz="2000" dirty="0">
                <a:solidFill>
                  <a:srgbClr val="000000"/>
                </a:solidFill>
                <a:latin typeface="Consolas" panose="020B0609020204030204" pitchFamily="49" charset="0"/>
                <a:cs typeface="Consolas" panose="020B0609020204030204" pitchFamily="49" charset="0"/>
              </a:rPr>
              <a:t>(</a:t>
            </a:r>
            <a:r>
              <a:rPr lang="en-US" altLang="en-US" sz="2000" dirty="0">
                <a:solidFill>
                  <a:srgbClr val="A31515"/>
                </a:solidFill>
                <a:latin typeface="Consolas" panose="020B0609020204030204" pitchFamily="49" charset="0"/>
                <a:cs typeface="Consolas" panose="020B0609020204030204" pitchFamily="49" charset="0"/>
              </a:rPr>
              <a:t>"Have a nice day"</a:t>
            </a:r>
            <a:r>
              <a:rPr lang="en-US" altLang="en-US" sz="2000" dirty="0">
                <a:solidFill>
                  <a:srgbClr val="000000"/>
                </a:solidFill>
                <a:latin typeface="Consolas" panose="020B0609020204030204" pitchFamily="49" charset="0"/>
                <a:cs typeface="Consolas" panose="020B0609020204030204" pitchFamily="49" charset="0"/>
              </a:rPr>
              <a:t>)</a:t>
            </a:r>
            <a:endParaRPr lang="en-US" altLang="en-US" sz="2000" dirty="0">
              <a:latin typeface="Arial" panose="020B0604020202020204" pitchFamily="34" charset="0"/>
            </a:endParaRPr>
          </a:p>
          <a:p>
            <a:pPr lvl="0" eaLnBrk="0" fontAlgn="base" hangingPunct="0">
              <a:spcBef>
                <a:spcPct val="0"/>
              </a:spcBef>
              <a:spcAft>
                <a:spcPct val="0"/>
              </a:spcAf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Oval 6"/>
          <p:cNvSpPr/>
          <p:nvPr/>
        </p:nvSpPr>
        <p:spPr>
          <a:xfrm>
            <a:off x="3696101" y="1655546"/>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7903" y="2235415"/>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90825" y="2235415"/>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696100" y="4315110"/>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674219" y="4946768"/>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14412" y="4946767"/>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729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choice we make depends on different conditions</a:t>
            </a:r>
            <a:endParaRPr lang="en-US" dirty="0"/>
          </a:p>
        </p:txBody>
      </p:sp>
      <p:sp>
        <p:nvSpPr>
          <p:cNvPr id="3" name="Content Placeholder 2"/>
          <p:cNvSpPr>
            <a:spLocks noGrp="1"/>
          </p:cNvSpPr>
          <p:nvPr>
            <p:ph sz="quarter" idx="10"/>
          </p:nvPr>
        </p:nvSpPr>
        <p:spPr/>
        <p:txBody>
          <a:bodyPr/>
          <a:lstStyle/>
          <a:p>
            <a:r>
              <a:rPr lang="en-CA" dirty="0"/>
              <a:t>Should I drive or take the bus</a:t>
            </a:r>
            <a:r>
              <a:rPr lang="en-CA" dirty="0" smtClean="0"/>
              <a:t>?</a:t>
            </a:r>
          </a:p>
          <a:p>
            <a:pPr lvl="1"/>
            <a:r>
              <a:rPr lang="en-CA" dirty="0" smtClean="0"/>
              <a:t>Am I late? What’s the price of gas?</a:t>
            </a:r>
            <a:endParaRPr lang="en-CA" dirty="0"/>
          </a:p>
          <a:p>
            <a:r>
              <a:rPr lang="en-CA" dirty="0"/>
              <a:t>Should I cook at home or go out for dinner</a:t>
            </a:r>
            <a:r>
              <a:rPr lang="en-CA" dirty="0" smtClean="0"/>
              <a:t>?</a:t>
            </a:r>
          </a:p>
          <a:p>
            <a:pPr lvl="1"/>
            <a:r>
              <a:rPr lang="en-CA" dirty="0" smtClean="0"/>
              <a:t>Do I have any food at home? Do I have enough money to go out?</a:t>
            </a:r>
          </a:p>
          <a:p>
            <a:r>
              <a:rPr lang="en-CA" dirty="0" smtClean="0"/>
              <a:t>Which </a:t>
            </a:r>
            <a:r>
              <a:rPr lang="en-CA" dirty="0"/>
              <a:t>laptop should I buy</a:t>
            </a:r>
            <a:r>
              <a:rPr lang="en-CA" dirty="0" smtClean="0"/>
              <a:t>?</a:t>
            </a:r>
          </a:p>
          <a:p>
            <a:pPr lvl="1"/>
            <a:r>
              <a:rPr lang="en-CA" dirty="0" smtClean="0"/>
              <a:t>How much RAM do I need? How much money do I have?</a:t>
            </a:r>
            <a:endParaRPr lang="en-US" dirty="0"/>
          </a:p>
        </p:txBody>
      </p:sp>
    </p:spTree>
    <p:extLst>
      <p:ext uri="{BB962C8B-B14F-4D97-AF65-F5344CB8AC3E}">
        <p14:creationId xmlns:p14="http://schemas.microsoft.com/office/powerpoint/2010/main" val="295028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challenge</a:t>
            </a:r>
            <a:endParaRPr lang="en-US" dirty="0"/>
          </a:p>
        </p:txBody>
      </p:sp>
      <p:sp>
        <p:nvSpPr>
          <p:cNvPr id="3" name="Content Placeholder 2"/>
          <p:cNvSpPr>
            <a:spLocks noGrp="1"/>
          </p:cNvSpPr>
          <p:nvPr>
            <p:ph sz="quarter" idx="10"/>
          </p:nvPr>
        </p:nvSpPr>
        <p:spPr/>
        <p:txBody>
          <a:bodyPr/>
          <a:lstStyle/>
          <a:p>
            <a:r>
              <a:rPr lang="en-CA" dirty="0" smtClean="0"/>
              <a:t>Calculate shipping charges for a shopper</a:t>
            </a:r>
          </a:p>
          <a:p>
            <a:r>
              <a:rPr lang="en-CA" dirty="0" smtClean="0"/>
              <a:t>Ask the user to enter the amount for their total purchase</a:t>
            </a:r>
          </a:p>
          <a:p>
            <a:r>
              <a:rPr lang="en-CA" dirty="0" smtClean="0"/>
              <a:t>If their total is under $50 add $10, otherwise shipping is free</a:t>
            </a:r>
          </a:p>
          <a:p>
            <a:r>
              <a:rPr lang="en-CA" dirty="0" smtClean="0"/>
              <a:t>Tell the user their final total including shipping costs and format the number so it looks like a monetary value</a:t>
            </a:r>
            <a:endParaRPr lang="en-US" dirty="0" smtClean="0"/>
          </a:p>
          <a:p>
            <a:r>
              <a:rPr lang="en-CA" dirty="0" smtClean="0"/>
              <a:t>Don’t forget to test your solution with </a:t>
            </a:r>
          </a:p>
          <a:p>
            <a:pPr lvl="1"/>
            <a:r>
              <a:rPr lang="en-CA" dirty="0" smtClean="0"/>
              <a:t>a value &gt; 50</a:t>
            </a:r>
          </a:p>
          <a:p>
            <a:pPr lvl="1"/>
            <a:r>
              <a:rPr lang="en-CA" dirty="0" smtClean="0"/>
              <a:t>a value &lt; 50</a:t>
            </a:r>
          </a:p>
          <a:p>
            <a:pPr lvl="1"/>
            <a:r>
              <a:rPr lang="en-CA" dirty="0" smtClean="0"/>
              <a:t>a value of exactly 50</a:t>
            </a:r>
          </a:p>
        </p:txBody>
      </p:sp>
    </p:spTree>
    <p:extLst>
      <p:ext uri="{BB962C8B-B14F-4D97-AF65-F5344CB8AC3E}">
        <p14:creationId xmlns:p14="http://schemas.microsoft.com/office/powerpoint/2010/main" val="3174645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r>
              <a:rPr lang="en-CA" dirty="0" smtClean="0"/>
              <a:t>Your code can now react to different conditions!</a:t>
            </a:r>
          </a:p>
          <a:p>
            <a:r>
              <a:rPr lang="en-CA" dirty="0" smtClean="0"/>
              <a:t>You can now solve problems that require decision making</a:t>
            </a:r>
            <a:endParaRPr lang="en-US" dirty="0"/>
          </a:p>
        </p:txBody>
      </p:sp>
      <p:pic>
        <p:nvPicPr>
          <p:cNvPr id="6" name="Content Placeholder 5"/>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872563" y="2019301"/>
            <a:ext cx="4268368" cy="3797300"/>
          </a:xfrm>
        </p:spPr>
      </p:pic>
      <p:sp>
        <p:nvSpPr>
          <p:cNvPr id="2" name="Title 1"/>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17311563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3285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If your code is going to solve problems, it has to make decisions as well</a:t>
            </a:r>
            <a:endParaRPr lang="en-US" dirty="0"/>
          </a:p>
        </p:txBody>
      </p:sp>
      <p:sp>
        <p:nvSpPr>
          <p:cNvPr id="2" name="Content Placeholder 1"/>
          <p:cNvSpPr>
            <a:spLocks noGrp="1"/>
          </p:cNvSpPr>
          <p:nvPr>
            <p:ph sz="quarter" idx="10"/>
          </p:nvPr>
        </p:nvSpPr>
        <p:spPr/>
        <p:txBody>
          <a:bodyPr/>
          <a:lstStyle/>
          <a:p>
            <a:r>
              <a:rPr lang="en-CA" dirty="0" smtClean="0"/>
              <a:t>If the user maintained a bank account balance over $1000 waive the transaction fees</a:t>
            </a:r>
          </a:p>
          <a:p>
            <a:r>
              <a:rPr lang="en-CA" dirty="0" smtClean="0"/>
              <a:t>If a user cancels their appointment less than 24 hours before the appointment time, charge a cancellation fee</a:t>
            </a:r>
          </a:p>
          <a:p>
            <a:r>
              <a:rPr lang="en-CA" dirty="0" smtClean="0"/>
              <a:t>If the hockey player gets the puck in the net, add one to the score</a:t>
            </a:r>
          </a:p>
          <a:p>
            <a:endParaRPr lang="en-CA" dirty="0"/>
          </a:p>
          <a:p>
            <a:endParaRPr lang="en-CA" dirty="0" smtClean="0"/>
          </a:p>
          <a:p>
            <a:endParaRPr lang="en-CA" dirty="0" smtClean="0"/>
          </a:p>
        </p:txBody>
      </p:sp>
    </p:spTree>
    <p:extLst>
      <p:ext uri="{BB962C8B-B14F-4D97-AF65-F5344CB8AC3E}">
        <p14:creationId xmlns:p14="http://schemas.microsoft.com/office/powerpoint/2010/main" val="3589085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906131"/>
            <a:ext cx="9767455"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"Would you like express shipping?"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"That will be an extra $10"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4" name="Title 3"/>
          <p:cNvSpPr>
            <a:spLocks noGrp="1"/>
          </p:cNvSpPr>
          <p:nvPr>
            <p:ph type="title"/>
          </p:nvPr>
        </p:nvSpPr>
        <p:spPr/>
        <p:txBody>
          <a:bodyPr>
            <a:normAutofit fontScale="90000"/>
          </a:bodyPr>
          <a:lstStyle/>
          <a:p>
            <a:r>
              <a:rPr lang="en-CA" dirty="0" smtClean="0"/>
              <a:t>If statements allow you to specify code that only executes if a specific condition is true</a:t>
            </a:r>
            <a:endParaRPr lang="en-US" dirty="0"/>
          </a:p>
        </p:txBody>
      </p:sp>
      <p:sp>
        <p:nvSpPr>
          <p:cNvPr id="7" name="Oval 6"/>
          <p:cNvSpPr/>
          <p:nvPr/>
        </p:nvSpPr>
        <p:spPr>
          <a:xfrm>
            <a:off x="2765564" y="2290515"/>
            <a:ext cx="636104" cy="61622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838200" y="4234070"/>
            <a:ext cx="8326318" cy="646331"/>
          </a:xfrm>
          <a:prstGeom prst="rect">
            <a:avLst/>
          </a:prstGeom>
          <a:noFill/>
        </p:spPr>
        <p:txBody>
          <a:bodyPr wrap="none" rtlCol="0">
            <a:spAutoFit/>
          </a:bodyPr>
          <a:lstStyle/>
          <a:p>
            <a:r>
              <a:rPr lang="en-CA" sz="3600" dirty="0" smtClean="0">
                <a:latin typeface="Segoe UI Light" panose="020B0502040204020203" pitchFamily="34" charset="0"/>
                <a:cs typeface="Segoe UI Light" panose="020B0502040204020203" pitchFamily="34" charset="0"/>
              </a:rPr>
              <a:t>What do you think the == symbol means?</a:t>
            </a:r>
          </a:p>
        </p:txBody>
      </p:sp>
    </p:spTree>
    <p:extLst>
      <p:ext uri="{BB962C8B-B14F-4D97-AF65-F5344CB8AC3E}">
        <p14:creationId xmlns:p14="http://schemas.microsoft.com/office/powerpoint/2010/main" val="3774817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337686" y="1690688"/>
            <a:ext cx="9767455"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is equal to</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smtClean="0">
                <a:solidFill>
                  <a:srgbClr val="000000"/>
                </a:solidFill>
                <a:latin typeface="Consolas" panose="020B0609020204030204" pitchFamily="49" charset="0"/>
                <a:cs typeface="Consolas" panose="020B0609020204030204" pitchFamily="49" charset="0"/>
              </a:rPr>
              <a:t>!= 	is not equal to</a:t>
            </a:r>
          </a:p>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&lt;</a:t>
            </a:r>
            <a:r>
              <a:rPr kumimoji="0" lang="en-CA" altLang="en-US" sz="2800" b="0" i="0" u="none" strike="noStrike" cap="none" normalizeH="0" dirty="0" smtClean="0">
                <a:ln>
                  <a:noFill/>
                </a:ln>
                <a:solidFill>
                  <a:srgbClr val="000000"/>
                </a:solidFill>
                <a:effectLst/>
                <a:latin typeface="Consolas" panose="020B0609020204030204" pitchFamily="49" charset="0"/>
                <a:cs typeface="Consolas" panose="020B0609020204030204" pitchFamily="49" charset="0"/>
              </a:rPr>
              <a:t> 	is less than</a:t>
            </a:r>
          </a:p>
          <a:p>
            <a:pPr marR="0" lvl="0" algn="l" defTabSz="914400" rtl="0" eaLnBrk="0" fontAlgn="base" latinLnBrk="0" hangingPunct="0">
              <a:lnSpc>
                <a:spcPct val="100000"/>
              </a:lnSpc>
              <a:spcBef>
                <a:spcPct val="0"/>
              </a:spcBef>
              <a:spcAft>
                <a:spcPct val="0"/>
              </a:spcAft>
              <a:buClrTx/>
              <a:buSzTx/>
              <a:tabLst/>
            </a:pPr>
            <a:r>
              <a:rPr lang="en-CA" altLang="en-US" sz="2800" dirty="0" smtClean="0">
                <a:solidFill>
                  <a:srgbClr val="000000"/>
                </a:solidFill>
                <a:latin typeface="Consolas" panose="020B0609020204030204" pitchFamily="49" charset="0"/>
                <a:cs typeface="Consolas" panose="020B0609020204030204" pitchFamily="49" charset="0"/>
              </a:rPr>
              <a:t>&gt; 	is greater than</a:t>
            </a:r>
          </a:p>
          <a:p>
            <a:pPr marR="0" lvl="0" algn="l" defTabSz="914400" rtl="0" eaLnBrk="0" fontAlgn="base" latinLnBrk="0" hangingPunct="0">
              <a:lnSpc>
                <a:spcPct val="100000"/>
              </a:lnSpc>
              <a:spcBef>
                <a:spcPct val="0"/>
              </a:spcBef>
              <a:spcAft>
                <a:spcPct val="0"/>
              </a:spcAft>
              <a:buClrTx/>
              <a:buSzTx/>
              <a:tabLst/>
            </a:pPr>
            <a:r>
              <a:rPr kumimoji="0" lang="en-CA"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&lt;= 	is less than or equal to</a:t>
            </a:r>
          </a:p>
          <a:p>
            <a:pPr marR="0" lvl="0" algn="l" defTabSz="914400" rtl="0" eaLnBrk="0" fontAlgn="base" latinLnBrk="0" hangingPunct="0">
              <a:lnSpc>
                <a:spcPct val="100000"/>
              </a:lnSpc>
              <a:spcBef>
                <a:spcPct val="0"/>
              </a:spcBef>
              <a:spcAft>
                <a:spcPct val="0"/>
              </a:spcAft>
              <a:buClrTx/>
              <a:buSzTx/>
              <a:tabLst/>
            </a:pPr>
            <a:r>
              <a:rPr lang="en-CA" altLang="en-US" sz="2800" dirty="0" smtClean="0">
                <a:solidFill>
                  <a:srgbClr val="000000"/>
                </a:solidFill>
                <a:latin typeface="Consolas" panose="020B0609020204030204" pitchFamily="49" charset="0"/>
                <a:cs typeface="Consolas" panose="020B0609020204030204" pitchFamily="49" charset="0"/>
              </a:rPr>
              <a:t>&gt;= 	is greater than or equal to</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p:txBody>
      </p:sp>
      <p:sp>
        <p:nvSpPr>
          <p:cNvPr id="4" name="Title 3"/>
          <p:cNvSpPr>
            <a:spLocks noGrp="1"/>
          </p:cNvSpPr>
          <p:nvPr>
            <p:ph type="title"/>
          </p:nvPr>
        </p:nvSpPr>
        <p:spPr/>
        <p:txBody>
          <a:bodyPr>
            <a:normAutofit fontScale="90000"/>
          </a:bodyPr>
          <a:lstStyle/>
          <a:p>
            <a:r>
              <a:rPr lang="en-CA" dirty="0" smtClean="0"/>
              <a:t>You can use different symbols to check for different conditions</a:t>
            </a:r>
            <a:endParaRPr lang="en-US" dirty="0"/>
          </a:p>
        </p:txBody>
      </p:sp>
      <p:sp>
        <p:nvSpPr>
          <p:cNvPr id="6" name="Rectangle 2"/>
          <p:cNvSpPr>
            <a:spLocks noChangeArrowheads="1"/>
          </p:cNvSpPr>
          <p:nvPr/>
        </p:nvSpPr>
        <p:spPr bwMode="auto">
          <a:xfrm>
            <a:off x="6960705" y="1690688"/>
            <a:ext cx="4906618"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answer </a:t>
            </a:r>
            <a:r>
              <a:rPr lang="en-US" altLang="en-US" sz="2800" dirty="0" smtClean="0">
                <a:solidFill>
                  <a:srgbClr val="000000"/>
                </a:solidFill>
                <a:latin typeface="Consolas" panose="020B0609020204030204" pitchFamily="49" charset="0"/>
                <a:cs typeface="Consolas" panose="020B0609020204030204" pitchFamily="49" charset="0"/>
              </a:rPr>
              <a:t>!=</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a:solidFill>
                  <a:srgbClr val="A31515"/>
                </a:solidFill>
                <a:latin typeface="Consolas" panose="020B0609020204030204" pitchFamily="49" charset="0"/>
                <a:cs typeface="Consolas" panose="020B0609020204030204" pitchFamily="49" charset="0"/>
              </a:rPr>
              <a:t> </a:t>
            </a:r>
            <a:r>
              <a:rPr lang="en-US" altLang="en-US" sz="2800" dirty="0" smtClean="0">
                <a:solidFill>
                  <a:srgbClr val="A31515"/>
                </a:solidFill>
                <a:latin typeface="Consolas" panose="020B0609020204030204" pitchFamily="49" charset="0"/>
                <a:cs typeface="Consolas" panose="020B0609020204030204" pitchFamily="49" charset="0"/>
              </a:rPr>
              <a:t>"no"</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b="1" dirty="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total &lt; 100 :</a:t>
            </a:r>
            <a:r>
              <a:rPr lang="en-US" altLang="en-US" sz="2800" dirty="0">
                <a:solidFill>
                  <a:srgbClr val="000000"/>
                </a:solidFill>
                <a:latin typeface="Consolas" panose="020B0609020204030204" pitchFamily="49" charset="0"/>
                <a:cs typeface="Consolas" panose="020B0609020204030204" pitchFamily="49" charset="0"/>
              </a:rPr>
              <a:t> </a:t>
            </a:r>
            <a:endParaRPr lang="en-US" altLang="en-US" sz="2800" dirty="0" smtClean="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total </a:t>
            </a:r>
            <a:r>
              <a:rPr lang="en-US" altLang="en-US" sz="2800" dirty="0" smtClean="0">
                <a:solidFill>
                  <a:srgbClr val="000000"/>
                </a:solidFill>
                <a:latin typeface="Consolas" panose="020B0609020204030204" pitchFamily="49" charset="0"/>
                <a:cs typeface="Consolas" panose="020B0609020204030204" pitchFamily="49" charset="0"/>
              </a:rPr>
              <a:t>&gt; 100 :</a:t>
            </a:r>
          </a:p>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total </a:t>
            </a:r>
            <a:r>
              <a:rPr lang="en-US" altLang="en-US" sz="2800" dirty="0" smtClean="0">
                <a:solidFill>
                  <a:srgbClr val="000000"/>
                </a:solidFill>
                <a:latin typeface="Consolas" panose="020B0609020204030204" pitchFamily="49" charset="0"/>
                <a:cs typeface="Consolas" panose="020B0609020204030204" pitchFamily="49" charset="0"/>
              </a:rPr>
              <a:t>&lt;= 100 :</a:t>
            </a:r>
          </a:p>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total </a:t>
            </a:r>
            <a:r>
              <a:rPr lang="en-US" altLang="en-US" sz="2800" dirty="0" smtClean="0">
                <a:solidFill>
                  <a:srgbClr val="000000"/>
                </a:solidFill>
                <a:latin typeface="Consolas" panose="020B0609020204030204" pitchFamily="49" charset="0"/>
                <a:cs typeface="Consolas" panose="020B0609020204030204" pitchFamily="49" charset="0"/>
              </a:rPr>
              <a:t>&gt;= 100 :</a:t>
            </a:r>
            <a:endPar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401521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690688"/>
            <a:ext cx="9767455"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"Would you like express shipping?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"That will be an extra $10"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4" name="Title 3"/>
          <p:cNvSpPr>
            <a:spLocks noGrp="1"/>
          </p:cNvSpPr>
          <p:nvPr>
            <p:ph type="title"/>
          </p:nvPr>
        </p:nvSpPr>
        <p:spPr/>
        <p:txBody>
          <a:bodyPr>
            <a:normAutofit fontScale="90000"/>
          </a:bodyPr>
          <a:lstStyle/>
          <a:p>
            <a:r>
              <a:rPr lang="en-CA" dirty="0" smtClean="0"/>
              <a:t>If statements allow you to specify code that only executes if a specific condition is true</a:t>
            </a:r>
            <a:endParaRPr lang="en-US" dirty="0"/>
          </a:p>
        </p:txBody>
      </p:sp>
      <p:sp>
        <p:nvSpPr>
          <p:cNvPr id="7" name="Oval 6"/>
          <p:cNvSpPr/>
          <p:nvPr/>
        </p:nvSpPr>
        <p:spPr>
          <a:xfrm>
            <a:off x="838199" y="2536847"/>
            <a:ext cx="1030357" cy="61622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838200" y="4234070"/>
            <a:ext cx="9634369" cy="646331"/>
          </a:xfrm>
          <a:prstGeom prst="rect">
            <a:avLst/>
          </a:prstGeom>
          <a:noFill/>
        </p:spPr>
        <p:txBody>
          <a:bodyPr wrap="none" rtlCol="0">
            <a:spAutoFit/>
          </a:bodyPr>
          <a:lstStyle/>
          <a:p>
            <a:r>
              <a:rPr lang="en-CA" sz="3600" dirty="0" smtClean="0">
                <a:latin typeface="Segoe UI Light" panose="020B0502040204020203" pitchFamily="34" charset="0"/>
                <a:cs typeface="Segoe UI Light" panose="020B0502040204020203" pitchFamily="34" charset="0"/>
              </a:rPr>
              <a:t>Does it matter if that print statement is indented?</a:t>
            </a:r>
          </a:p>
        </p:txBody>
      </p:sp>
      <p:sp>
        <p:nvSpPr>
          <p:cNvPr id="6" name="TextBox 5"/>
          <p:cNvSpPr txBox="1"/>
          <p:nvPr/>
        </p:nvSpPr>
        <p:spPr>
          <a:xfrm>
            <a:off x="838200" y="4961570"/>
            <a:ext cx="9180443"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YES – the indented code is only executed if the condition is true</a:t>
            </a:r>
          </a:p>
        </p:txBody>
      </p:sp>
    </p:spTree>
    <p:extLst>
      <p:ext uri="{BB962C8B-B14F-4D97-AF65-F5344CB8AC3E}">
        <p14:creationId xmlns:p14="http://schemas.microsoft.com/office/powerpoint/2010/main" val="111010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i</a:t>
            </a:r>
            <a:r>
              <a:rPr lang="en-CA" dirty="0" smtClean="0"/>
              <a:t>f statements</a:t>
            </a:r>
            <a:endParaRPr lang="en-US" dirty="0"/>
          </a:p>
        </p:txBody>
      </p:sp>
    </p:spTree>
    <p:extLst>
      <p:ext uri="{BB962C8B-B14F-4D97-AF65-F5344CB8AC3E}">
        <p14:creationId xmlns:p14="http://schemas.microsoft.com/office/powerpoint/2010/main" val="58341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Real world if statements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8494891"/>
      </p:ext>
    </p:extLst>
  </p:cSld>
  <p:clrMapOvr>
    <a:masterClrMapping/>
  </p:clrMapOvr>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5804</TotalTime>
  <Words>944</Words>
  <Application>Microsoft Office PowerPoint</Application>
  <PresentationFormat>Widescreen</PresentationFormat>
  <Paragraphs>192</Paragraphs>
  <Slides>32</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Consolas</vt:lpstr>
      <vt:lpstr>Segoe UI</vt:lpstr>
      <vt:lpstr>Segoe UI Light</vt:lpstr>
      <vt:lpstr>MVA</vt:lpstr>
      <vt:lpstr>PowerPoint Presentation</vt:lpstr>
      <vt:lpstr>Every day we are faced with decisions</vt:lpstr>
      <vt:lpstr>The choice we make depends on different conditions</vt:lpstr>
      <vt:lpstr>If your code is going to solve problems, it has to make decisions as well</vt:lpstr>
      <vt:lpstr>If statements allow you to specify code that only executes if a specific condition is true</vt:lpstr>
      <vt:lpstr>You can use different symbols to check for different conditions</vt:lpstr>
      <vt:lpstr>If statements allow you to specify code that only executes if a specific condition is true</vt:lpstr>
      <vt:lpstr>if statements</vt:lpstr>
      <vt:lpstr>PowerPoint Presentation</vt:lpstr>
      <vt:lpstr>Almost every if statement can be written two ways</vt:lpstr>
      <vt:lpstr>Write it the way you would say it</vt:lpstr>
      <vt:lpstr>What do you think will happen if we type “YES” instead of “yes”</vt:lpstr>
      <vt:lpstr>Is there a way we could change a string from  uppercase to lowercase?</vt:lpstr>
      <vt:lpstr>What if we try an if statement with numbers instead of strings</vt:lpstr>
      <vt:lpstr>Working with numeric values and if statements</vt:lpstr>
      <vt:lpstr>Always test &gt;,&lt; and boundary conditions</vt:lpstr>
      <vt:lpstr>PowerPoint Presentation</vt:lpstr>
      <vt:lpstr>Asking the user for a numeric value to use in an if statement</vt:lpstr>
      <vt:lpstr>How could we let the user enter the amount to deposit?</vt:lpstr>
      <vt:lpstr>We have to convert the string value returned by the input function to a number</vt:lpstr>
      <vt:lpstr>PowerPoint Presentation</vt:lpstr>
      <vt:lpstr>What if you get a free toaster for over $100 and a free mug for under $100</vt:lpstr>
      <vt:lpstr>Adding an else clause</vt:lpstr>
      <vt:lpstr>You can use boolean variables to remember if a condition is true or false</vt:lpstr>
      <vt:lpstr>Using a Boolean variable and testing all paths</vt:lpstr>
      <vt:lpstr>Why does our code crash when we enter a value of 50 for a deposit?</vt:lpstr>
      <vt:lpstr>It’s always a good idea to initialize your variables!</vt:lpstr>
      <vt:lpstr>Aren’t you just making the code more complicated by using the Boolean variable?</vt:lpstr>
      <vt:lpstr>And now we have more ways to make typing mistakes! Can you find three?</vt:lpstr>
      <vt:lpstr>Your challenge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132</cp:revision>
  <dcterms:created xsi:type="dcterms:W3CDTF">2014-06-11T19:38:55Z</dcterms:created>
  <dcterms:modified xsi:type="dcterms:W3CDTF">2014-09-23T22:25:53Z</dcterms:modified>
</cp:coreProperties>
</file>