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322" r:id="rId2"/>
    <p:sldId id="316" r:id="rId3"/>
    <p:sldId id="317" r:id="rId4"/>
    <p:sldId id="318" r:id="rId5"/>
    <p:sldId id="319" r:id="rId6"/>
    <p:sldId id="320" r:id="rId7"/>
    <p:sldId id="321" r:id="rId8"/>
    <p:sldId id="276" r:id="rId9"/>
    <p:sldId id="301" r:id="rId10"/>
    <p:sldId id="302" r:id="rId11"/>
    <p:sldId id="311" r:id="rId12"/>
    <p:sldId id="277" r:id="rId13"/>
    <p:sldId id="278" r:id="rId14"/>
    <p:sldId id="306" r:id="rId15"/>
    <p:sldId id="279" r:id="rId16"/>
    <p:sldId id="312" r:id="rId17"/>
    <p:sldId id="280" r:id="rId18"/>
    <p:sldId id="281" r:id="rId19"/>
    <p:sldId id="283" r:id="rId20"/>
    <p:sldId id="282" r:id="rId21"/>
    <p:sldId id="307" r:id="rId22"/>
    <p:sldId id="284" r:id="rId23"/>
    <p:sldId id="313" r:id="rId24"/>
    <p:sldId id="285" r:id="rId25"/>
    <p:sldId id="286" r:id="rId26"/>
    <p:sldId id="308" r:id="rId27"/>
    <p:sldId id="314" r:id="rId28"/>
    <p:sldId id="288" r:id="rId29"/>
    <p:sldId id="289" r:id="rId30"/>
    <p:sldId id="290" r:id="rId31"/>
    <p:sldId id="309" r:id="rId32"/>
    <p:sldId id="315" r:id="rId33"/>
    <p:sldId id="294" r:id="rId34"/>
    <p:sldId id="295" r:id="rId35"/>
    <p:sldId id="296" r:id="rId36"/>
    <p:sldId id="297" r:id="rId37"/>
    <p:sldId id="298" r:id="rId38"/>
    <p:sldId id="310" r:id="rId39"/>
    <p:sldId id="299" r:id="rId40"/>
    <p:sldId id="300" r:id="rId41"/>
    <p:sldId id="303" r:id="rId42"/>
    <p:sldId id="304" r:id="rId43"/>
    <p:sldId id="305"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57A8B9-5C48-4AB5-93B7-EA7DD563D060}">
          <p14:sldIdLst>
            <p14:sldId id="322"/>
            <p14:sldId id="316"/>
            <p14:sldId id="317"/>
            <p14:sldId id="318"/>
            <p14:sldId id="319"/>
            <p14:sldId id="320"/>
            <p14:sldId id="321"/>
            <p14:sldId id="276"/>
            <p14:sldId id="301"/>
            <p14:sldId id="302"/>
            <p14:sldId id="311"/>
            <p14:sldId id="277"/>
            <p14:sldId id="278"/>
            <p14:sldId id="306"/>
            <p14:sldId id="279"/>
            <p14:sldId id="312"/>
            <p14:sldId id="280"/>
            <p14:sldId id="281"/>
            <p14:sldId id="283"/>
            <p14:sldId id="282"/>
            <p14:sldId id="307"/>
            <p14:sldId id="284"/>
            <p14:sldId id="313"/>
            <p14:sldId id="285"/>
            <p14:sldId id="286"/>
            <p14:sldId id="308"/>
            <p14:sldId id="314"/>
            <p14:sldId id="288"/>
            <p14:sldId id="289"/>
            <p14:sldId id="290"/>
            <p14:sldId id="309"/>
            <p14:sldId id="315"/>
            <p14:sldId id="294"/>
            <p14:sldId id="295"/>
            <p14:sldId id="296"/>
            <p14:sldId id="297"/>
            <p14:sldId id="298"/>
            <p14:sldId id="310"/>
            <p14:sldId id="299"/>
            <p14:sldId id="300"/>
            <p14:sldId id="303"/>
            <p14:sldId id="304"/>
            <p14:sldId id="305"/>
          </p14:sldIdLst>
        </p14:section>
        <p14:section name="Untitled Section" id="{170ECFCA-5ACD-4231-8B00-3FD73B4216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4" autoAdjust="0"/>
    <p:restoredTop sz="81713" autoAdjust="0"/>
  </p:normalViewPr>
  <p:slideViewPr>
    <p:cSldViewPr snapToGrid="0">
      <p:cViewPr varScale="1">
        <p:scale>
          <a:sx n="65" d="100"/>
          <a:sy n="65" d="100"/>
        </p:scale>
        <p:origin x="732" y="66"/>
      </p:cViewPr>
      <p:guideLst/>
    </p:cSldViewPr>
  </p:slideViewPr>
  <p:notesTextViewPr>
    <p:cViewPr>
      <p:scale>
        <a:sx n="1" d="1"/>
        <a:sy n="1" d="1"/>
      </p:scale>
      <p:origin x="0" y="0"/>
    </p:cViewPr>
  </p:notesTextViewPr>
  <p:sorterViewPr>
    <p:cViewPr>
      <p:scale>
        <a:sx n="100" d="100"/>
        <a:sy n="100" d="100"/>
      </p:scale>
      <p:origin x="0" y="-102"/>
    </p:cViewPr>
  </p:sorter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DBD42-E139-45FA-9C16-1611187CAC3F}" type="datetimeFigureOut">
              <a:rPr lang="en-US" smtClean="0"/>
              <a:t>9/24/2014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AB01E-7BD7-442B-8A6B-D31FAFDAE830}" type="slidenum">
              <a:rPr lang="en-US" smtClean="0"/>
              <a:t>‹#›</a:t>
            </a:fld>
            <a:endParaRPr lang="en-US"/>
          </a:p>
        </p:txBody>
      </p:sp>
    </p:spTree>
    <p:extLst>
      <p:ext uri="{BB962C8B-B14F-4D97-AF65-F5344CB8AC3E}">
        <p14:creationId xmlns:p14="http://schemas.microsoft.com/office/powerpoint/2010/main" val="134907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4" name="Slide Number Placeholder 3"/>
          <p:cNvSpPr>
            <a:spLocks noGrp="1"/>
          </p:cNvSpPr>
          <p:nvPr>
            <p:ph type="sldNum" sz="quarter" idx="10"/>
          </p:nvPr>
        </p:nvSpPr>
        <p:spPr/>
        <p:txBody>
          <a:bodyPr/>
          <a:lstStyle/>
          <a:p>
            <a:fld id="{13F0F35F-DD44-4607-AEC1-49D7A4BC4066}" type="slidenum">
              <a:rPr lang="en-US" smtClean="0"/>
              <a:pPr/>
              <a:t>1</a:t>
            </a:fld>
            <a:endParaRPr lang="en-US" dirty="0"/>
          </a:p>
        </p:txBody>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520445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22</a:t>
            </a:fld>
            <a:endParaRPr lang="en-US"/>
          </a:p>
        </p:txBody>
      </p:sp>
    </p:spTree>
    <p:extLst>
      <p:ext uri="{BB962C8B-B14F-4D97-AF65-F5344CB8AC3E}">
        <p14:creationId xmlns:p14="http://schemas.microsoft.com/office/powerpoint/2010/main" val="4190494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24</a:t>
            </a:fld>
            <a:endParaRPr lang="en-US"/>
          </a:p>
        </p:txBody>
      </p:sp>
    </p:spTree>
    <p:extLst>
      <p:ext uri="{BB962C8B-B14F-4D97-AF65-F5344CB8AC3E}">
        <p14:creationId xmlns:p14="http://schemas.microsoft.com/office/powerpoint/2010/main" val="5010228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25</a:t>
            </a:fld>
            <a:endParaRPr lang="en-US"/>
          </a:p>
        </p:txBody>
      </p:sp>
    </p:spTree>
    <p:extLst>
      <p:ext uri="{BB962C8B-B14F-4D97-AF65-F5344CB8AC3E}">
        <p14:creationId xmlns:p14="http://schemas.microsoft.com/office/powerpoint/2010/main" val="2459237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28</a:t>
            </a:fld>
            <a:endParaRPr lang="en-US"/>
          </a:p>
        </p:txBody>
      </p:sp>
    </p:spTree>
    <p:extLst>
      <p:ext uri="{BB962C8B-B14F-4D97-AF65-F5344CB8AC3E}">
        <p14:creationId xmlns:p14="http://schemas.microsoft.com/office/powerpoint/2010/main" val="3913690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30</a:t>
            </a:fld>
            <a:endParaRPr lang="en-US"/>
          </a:p>
        </p:txBody>
      </p:sp>
    </p:spTree>
    <p:extLst>
      <p:ext uri="{BB962C8B-B14F-4D97-AF65-F5344CB8AC3E}">
        <p14:creationId xmlns:p14="http://schemas.microsoft.com/office/powerpoint/2010/main" val="28376882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33</a:t>
            </a:fld>
            <a:endParaRPr lang="en-US"/>
          </a:p>
        </p:txBody>
      </p:sp>
    </p:spTree>
    <p:extLst>
      <p:ext uri="{BB962C8B-B14F-4D97-AF65-F5344CB8AC3E}">
        <p14:creationId xmlns:p14="http://schemas.microsoft.com/office/powerpoint/2010/main" val="8569229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34</a:t>
            </a:fld>
            <a:endParaRPr lang="en-US"/>
          </a:p>
        </p:txBody>
      </p:sp>
    </p:spTree>
    <p:extLst>
      <p:ext uri="{BB962C8B-B14F-4D97-AF65-F5344CB8AC3E}">
        <p14:creationId xmlns:p14="http://schemas.microsoft.com/office/powerpoint/2010/main" val="19531210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35</a:t>
            </a:fld>
            <a:endParaRPr lang="en-US"/>
          </a:p>
        </p:txBody>
      </p:sp>
    </p:spTree>
    <p:extLst>
      <p:ext uri="{BB962C8B-B14F-4D97-AF65-F5344CB8AC3E}">
        <p14:creationId xmlns:p14="http://schemas.microsoft.com/office/powerpoint/2010/main" val="2983122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36</a:t>
            </a:fld>
            <a:endParaRPr lang="en-US"/>
          </a:p>
        </p:txBody>
      </p:sp>
    </p:spTree>
    <p:extLst>
      <p:ext uri="{BB962C8B-B14F-4D97-AF65-F5344CB8AC3E}">
        <p14:creationId xmlns:p14="http://schemas.microsoft.com/office/powerpoint/2010/main" val="3578396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37</a:t>
            </a:fld>
            <a:endParaRPr lang="en-US"/>
          </a:p>
        </p:txBody>
      </p:sp>
    </p:spTree>
    <p:extLst>
      <p:ext uri="{BB962C8B-B14F-4D97-AF65-F5344CB8AC3E}">
        <p14:creationId xmlns:p14="http://schemas.microsoft.com/office/powerpoint/2010/main" val="292995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0F35F-DD44-4607-AEC1-49D7A4BC4066}" type="slidenum">
              <a:rPr lang="en-US" smtClean="0"/>
              <a:pPr/>
              <a:t>2</a:t>
            </a:fld>
            <a:endParaRPr lang="en-US" dirty="0"/>
          </a:p>
        </p:txBody>
      </p:sp>
    </p:spTree>
    <p:extLst>
      <p:ext uri="{BB962C8B-B14F-4D97-AF65-F5344CB8AC3E}">
        <p14:creationId xmlns:p14="http://schemas.microsoft.com/office/powerpoint/2010/main" val="11453972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39</a:t>
            </a:fld>
            <a:endParaRPr lang="en-US"/>
          </a:p>
        </p:txBody>
      </p:sp>
    </p:spTree>
    <p:extLst>
      <p:ext uri="{BB962C8B-B14F-4D97-AF65-F5344CB8AC3E}">
        <p14:creationId xmlns:p14="http://schemas.microsoft.com/office/powerpoint/2010/main" val="3969966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40</a:t>
            </a:fld>
            <a:endParaRPr lang="en-US"/>
          </a:p>
        </p:txBody>
      </p:sp>
    </p:spTree>
    <p:extLst>
      <p:ext uri="{BB962C8B-B14F-4D97-AF65-F5344CB8AC3E}">
        <p14:creationId xmlns:p14="http://schemas.microsoft.com/office/powerpoint/2010/main" val="975538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0F35F-DD44-4607-AEC1-49D7A4BC4066}" type="slidenum">
              <a:rPr lang="en-US" smtClean="0"/>
              <a:pPr/>
              <a:t>3</a:t>
            </a:fld>
            <a:endParaRPr lang="en-US" dirty="0"/>
          </a:p>
        </p:txBody>
      </p:sp>
    </p:spTree>
    <p:extLst>
      <p:ext uri="{BB962C8B-B14F-4D97-AF65-F5344CB8AC3E}">
        <p14:creationId xmlns:p14="http://schemas.microsoft.com/office/powerpoint/2010/main" val="73206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0F35F-DD44-4607-AEC1-49D7A4BC4066}" type="slidenum">
              <a:rPr lang="en-US" smtClean="0"/>
              <a:pPr/>
              <a:t>4</a:t>
            </a:fld>
            <a:endParaRPr lang="en-US" dirty="0"/>
          </a:p>
        </p:txBody>
      </p:sp>
    </p:spTree>
    <p:extLst>
      <p:ext uri="{BB962C8B-B14F-4D97-AF65-F5344CB8AC3E}">
        <p14:creationId xmlns:p14="http://schemas.microsoft.com/office/powerpoint/2010/main" val="2320075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0F35F-DD44-4607-AEC1-49D7A4BC4066}" type="slidenum">
              <a:rPr lang="en-US" smtClean="0"/>
              <a:pPr/>
              <a:t>5</a:t>
            </a:fld>
            <a:endParaRPr lang="en-US" dirty="0"/>
          </a:p>
        </p:txBody>
      </p:sp>
    </p:spTree>
    <p:extLst>
      <p:ext uri="{BB962C8B-B14F-4D97-AF65-F5344CB8AC3E}">
        <p14:creationId xmlns:p14="http://schemas.microsoft.com/office/powerpoint/2010/main" val="1810023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CA" b="0" dirty="0" smtClean="0"/>
          </a:p>
        </p:txBody>
      </p:sp>
      <p:sp>
        <p:nvSpPr>
          <p:cNvPr id="4" name="Slide Number Placeholder 3"/>
          <p:cNvSpPr>
            <a:spLocks noGrp="1"/>
          </p:cNvSpPr>
          <p:nvPr>
            <p:ph type="sldNum" sz="quarter" idx="10"/>
          </p:nvPr>
        </p:nvSpPr>
        <p:spPr/>
        <p:txBody>
          <a:bodyPr/>
          <a:lstStyle/>
          <a:p>
            <a:fld id="{13F0F35F-DD44-4607-AEC1-49D7A4BC4066}" type="slidenum">
              <a:rPr lang="en-US" smtClean="0"/>
              <a:pPr/>
              <a:t>6</a:t>
            </a:fld>
            <a:endParaRPr lang="en-US" dirty="0"/>
          </a:p>
        </p:txBody>
      </p:sp>
    </p:spTree>
    <p:extLst>
      <p:ext uri="{BB962C8B-B14F-4D97-AF65-F5344CB8AC3E}">
        <p14:creationId xmlns:p14="http://schemas.microsoft.com/office/powerpoint/2010/main" val="288687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18</a:t>
            </a:fld>
            <a:endParaRPr lang="en-US"/>
          </a:p>
        </p:txBody>
      </p:sp>
    </p:spTree>
    <p:extLst>
      <p:ext uri="{BB962C8B-B14F-4D97-AF65-F5344CB8AC3E}">
        <p14:creationId xmlns:p14="http://schemas.microsoft.com/office/powerpoint/2010/main" val="208846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19</a:t>
            </a:fld>
            <a:endParaRPr lang="en-US"/>
          </a:p>
        </p:txBody>
      </p:sp>
    </p:spTree>
    <p:extLst>
      <p:ext uri="{BB962C8B-B14F-4D97-AF65-F5344CB8AC3E}">
        <p14:creationId xmlns:p14="http://schemas.microsoft.com/office/powerpoint/2010/main" val="3815381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20</a:t>
            </a:fld>
            <a:endParaRPr lang="en-US"/>
          </a:p>
        </p:txBody>
      </p:sp>
    </p:spTree>
    <p:extLst>
      <p:ext uri="{BB962C8B-B14F-4D97-AF65-F5344CB8AC3E}">
        <p14:creationId xmlns:p14="http://schemas.microsoft.com/office/powerpoint/2010/main" val="7676353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644321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4516806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24996697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40823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45234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06046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7697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5902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71728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08896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aka.ms/MVA-Voucher"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r>
              <a:rPr lang="en-US" dirty="0" smtClean="0"/>
              <a:t>Susan Ibach | Technical Evangelist</a:t>
            </a:r>
          </a:p>
          <a:p>
            <a:r>
              <a:rPr lang="en-US" dirty="0" smtClean="0"/>
              <a:t>Christopher Harrison | Content Developer</a:t>
            </a:r>
            <a:endParaRPr lang="en-US" dirty="0"/>
          </a:p>
        </p:txBody>
      </p:sp>
      <p:sp>
        <p:nvSpPr>
          <p:cNvPr id="2" name="Title 1"/>
          <p:cNvSpPr>
            <a:spLocks noGrp="1"/>
          </p:cNvSpPr>
          <p:nvPr>
            <p:ph type="ctrTitle"/>
          </p:nvPr>
        </p:nvSpPr>
        <p:spPr>
          <a:solidFill>
            <a:srgbClr val="007233"/>
          </a:solidFill>
        </p:spPr>
        <p:txBody>
          <a:bodyPr/>
          <a:lstStyle/>
          <a:p>
            <a:r>
              <a:rPr lang="en-US" sz="4000" dirty="0" smtClean="0"/>
              <a:t>Introduction to Programming using Python</a:t>
            </a:r>
            <a:endParaRPr lang="en-US" sz="4000" dirty="0"/>
          </a:p>
        </p:txBody>
      </p:sp>
    </p:spTree>
    <p:extLst>
      <p:ext uri="{BB962C8B-B14F-4D97-AF65-F5344CB8AC3E}">
        <p14:creationId xmlns:p14="http://schemas.microsoft.com/office/powerpoint/2010/main" val="25653737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In code, we use loops to repeat a task</a:t>
            </a:r>
            <a:endParaRPr lang="en-US" dirty="0"/>
          </a:p>
        </p:txBody>
      </p:sp>
      <p:sp>
        <p:nvSpPr>
          <p:cNvPr id="4" name="Content Placeholder 3"/>
          <p:cNvSpPr>
            <a:spLocks noGrp="1"/>
          </p:cNvSpPr>
          <p:nvPr>
            <p:ph sz="quarter" idx="10"/>
          </p:nvPr>
        </p:nvSpPr>
        <p:spPr/>
        <p:txBody>
          <a:bodyPr/>
          <a:lstStyle/>
          <a:p>
            <a:r>
              <a:rPr lang="en-CA" dirty="0" smtClean="0"/>
              <a:t>We are going to have some fun in this module by drawing objects</a:t>
            </a:r>
          </a:p>
          <a:p>
            <a:r>
              <a:rPr lang="en-CA" dirty="0" smtClean="0"/>
              <a:t>We will use loops to draw some of our objects</a:t>
            </a:r>
            <a:endParaRPr lang="en-US" dirty="0"/>
          </a:p>
        </p:txBody>
      </p:sp>
    </p:spTree>
    <p:extLst>
      <p:ext uri="{BB962C8B-B14F-4D97-AF65-F5344CB8AC3E}">
        <p14:creationId xmlns:p14="http://schemas.microsoft.com/office/powerpoint/2010/main" val="1097810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Hello, turtle</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980830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Did you know Python can draw?</a:t>
            </a:r>
            <a:endParaRPr lang="en-US" dirty="0"/>
          </a:p>
        </p:txBody>
      </p:sp>
      <p:sp>
        <p:nvSpPr>
          <p:cNvPr id="6" name="Rectangle 1"/>
          <p:cNvSpPr>
            <a:spLocks noGrp="1" noChangeArrowheads="1"/>
          </p:cNvSpPr>
          <p:nvPr>
            <p:ph sz="quarter" idx="10"/>
          </p:nvPr>
        </p:nvSpPr>
        <p:spPr bwMode="auto">
          <a:xfrm>
            <a:off x="838200" y="3524241"/>
            <a:ext cx="3930884"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endParaRPr kumimoji="0" lang="en-US" altLang="en-US"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2"/>
          <a:stretch>
            <a:fillRect/>
          </a:stretch>
        </p:blipFill>
        <p:spPr>
          <a:xfrm>
            <a:off x="5732974" y="2056775"/>
            <a:ext cx="4700180" cy="4112658"/>
          </a:xfrm>
          <a:prstGeom prst="rect">
            <a:avLst/>
          </a:prstGeom>
        </p:spPr>
      </p:pic>
    </p:spTree>
    <p:extLst>
      <p:ext uri="{BB962C8B-B14F-4D97-AF65-F5344CB8AC3E}">
        <p14:creationId xmlns:p14="http://schemas.microsoft.com/office/powerpoint/2010/main" val="340256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732974" y="2047150"/>
            <a:ext cx="4700180" cy="4112658"/>
          </a:xfrm>
          <a:prstGeom prst="rect">
            <a:avLst/>
          </a:prstGeom>
        </p:spPr>
      </p:pic>
      <p:sp>
        <p:nvSpPr>
          <p:cNvPr id="4" name="Title 3"/>
          <p:cNvSpPr>
            <a:spLocks noGrp="1"/>
          </p:cNvSpPr>
          <p:nvPr>
            <p:ph type="title"/>
          </p:nvPr>
        </p:nvSpPr>
        <p:spPr/>
        <p:txBody>
          <a:bodyPr/>
          <a:lstStyle/>
          <a:p>
            <a:r>
              <a:rPr lang="en-CA" dirty="0" smtClean="0"/>
              <a:t>turtle is a library that lets you draw </a:t>
            </a:r>
            <a:endParaRPr lang="en-US" dirty="0"/>
          </a:p>
        </p:txBody>
      </p:sp>
      <p:sp>
        <p:nvSpPr>
          <p:cNvPr id="2" name="Content Placeholder 1"/>
          <p:cNvSpPr>
            <a:spLocks noGrp="1" noChangeArrowheads="1"/>
          </p:cNvSpPr>
          <p:nvPr>
            <p:ph sz="quarter" idx="10"/>
          </p:nvPr>
        </p:nvSpPr>
        <p:spPr bwMode="auto">
          <a:xfrm>
            <a:off x="838200" y="2016138"/>
            <a:ext cx="4522392" cy="397031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turtle.color</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lang="en-US" altLang="en-US" dirty="0">
                <a:solidFill>
                  <a:srgbClr val="A31515"/>
                </a:solidFill>
                <a:latin typeface="Consolas" panose="020B0609020204030204" pitchFamily="49" charset="0"/>
                <a:cs typeface="Consolas" panose="020B0609020204030204" pitchFamily="49" charset="0"/>
              </a:rPr>
              <a:t>'</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green'</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(45)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turtle.color</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'blue'</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(45)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turtle.color</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'pink'</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lvl="0" indent="0" eaLnBrk="0" fontAlgn="base" hangingPunct="0">
              <a:lnSpc>
                <a:spcPct val="100000"/>
              </a:lnSpc>
              <a:spcBef>
                <a:spcPct val="0"/>
              </a:spcBef>
              <a:spcAft>
                <a:spcPct val="0"/>
              </a:spcAft>
              <a:buNone/>
            </a:pPr>
            <a:r>
              <a:rPr kumimoji="0" lang="en-US" altLang="en-US"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endParaRPr kumimoji="0" lang="en-US" altLang="en-US"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89922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Drawing with turtle</a:t>
            </a:r>
            <a:endParaRPr lang="en-US" dirty="0"/>
          </a:p>
        </p:txBody>
      </p:sp>
    </p:spTree>
    <p:extLst>
      <p:ext uri="{BB962C8B-B14F-4D97-AF65-F5344CB8AC3E}">
        <p14:creationId xmlns:p14="http://schemas.microsoft.com/office/powerpoint/2010/main" val="745997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You can probably guess what some of the turtle commands do</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005087902"/>
              </p:ext>
            </p:extLst>
          </p:nvPr>
        </p:nvGraphicFramePr>
        <p:xfrm>
          <a:off x="2128252" y="2419601"/>
          <a:ext cx="7169752" cy="2743200"/>
        </p:xfrm>
        <a:graphic>
          <a:graphicData uri="http://schemas.openxmlformats.org/drawingml/2006/table">
            <a:tbl>
              <a:tblPr firstRow="1" bandRow="1">
                <a:tableStyleId>{5C22544A-7EE6-4342-B048-85BDC9FD1C3A}</a:tableStyleId>
              </a:tblPr>
              <a:tblGrid>
                <a:gridCol w="2444320"/>
                <a:gridCol w="4725432"/>
              </a:tblGrid>
              <a:tr h="370840">
                <a:tc>
                  <a:txBody>
                    <a:bodyPr/>
                    <a:lstStyle/>
                    <a:p>
                      <a:r>
                        <a:rPr lang="en-CA" sz="2400" dirty="0" smtClean="0"/>
                        <a:t>Command</a:t>
                      </a:r>
                      <a:endParaRPr lang="en-US" sz="2400" dirty="0"/>
                    </a:p>
                  </a:txBody>
                  <a:tcPr/>
                </a:tc>
                <a:tc>
                  <a:txBody>
                    <a:bodyPr/>
                    <a:lstStyle/>
                    <a:p>
                      <a:r>
                        <a:rPr lang="en-CA" sz="2400" dirty="0" smtClean="0"/>
                        <a:t>Action</a:t>
                      </a:r>
                      <a:endParaRPr lang="en-US" sz="2400" dirty="0"/>
                    </a:p>
                  </a:txBody>
                  <a:tcPr/>
                </a:tc>
              </a:tr>
              <a:tr h="370840">
                <a:tc>
                  <a:txBody>
                    <a:bodyPr/>
                    <a:lstStyle/>
                    <a:p>
                      <a:pPr marL="0" marR="0" lvl="0" indent="0" algn="l" defTabSz="914088" rtl="0" eaLnBrk="1" fontAlgn="auto" latinLnBrk="0" hangingPunct="1">
                        <a:lnSpc>
                          <a:spcPct val="100000"/>
                        </a:lnSpc>
                        <a:spcBef>
                          <a:spcPts val="0"/>
                        </a:spcBef>
                        <a:spcAft>
                          <a:spcPts val="0"/>
                        </a:spcAft>
                        <a:buClrTx/>
                        <a:buSzTx/>
                        <a:buFontTx/>
                        <a:buNone/>
                        <a:tabLst/>
                        <a:defRPr/>
                      </a:pPr>
                      <a:r>
                        <a:rPr lang="en-CA" altLang="en-US" sz="2400" dirty="0" smtClean="0">
                          <a:latin typeface="Consolas" panose="020B0609020204030204" pitchFamily="49" charset="0"/>
                          <a:cs typeface="Consolas" panose="020B0609020204030204" pitchFamily="49" charset="0"/>
                        </a:rPr>
                        <a:t>right(x)</a:t>
                      </a: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altLang="en-US" sz="2400" dirty="0" smtClean="0">
                          <a:latin typeface="Consolas" panose="020B0609020204030204" pitchFamily="49" charset="0"/>
                          <a:cs typeface="Consolas" panose="020B0609020204030204" pitchFamily="49" charset="0"/>
                        </a:rPr>
                        <a:t>Rotate right x degrees</a:t>
                      </a:r>
                    </a:p>
                  </a:txBody>
                  <a:tcPr/>
                </a:tc>
              </a:tr>
              <a:tr h="370840">
                <a:tc>
                  <a:txBody>
                    <a:bodyPr/>
                    <a:lstStyle/>
                    <a:p>
                      <a:pPr marL="0" marR="0" lvl="0" indent="0" algn="l" defTabSz="914088" rtl="0" eaLnBrk="1" fontAlgn="auto" latinLnBrk="0" hangingPunct="1">
                        <a:lnSpc>
                          <a:spcPct val="100000"/>
                        </a:lnSpc>
                        <a:spcBef>
                          <a:spcPts val="0"/>
                        </a:spcBef>
                        <a:spcAft>
                          <a:spcPts val="0"/>
                        </a:spcAft>
                        <a:buClrTx/>
                        <a:buSzTx/>
                        <a:buFontTx/>
                        <a:buNone/>
                        <a:tabLst/>
                        <a:defRPr/>
                      </a:pPr>
                      <a:r>
                        <a:rPr lang="en-CA" altLang="en-US" sz="2400" dirty="0" smtClean="0">
                          <a:latin typeface="Consolas" panose="020B0609020204030204" pitchFamily="49" charset="0"/>
                          <a:cs typeface="Consolas" panose="020B0609020204030204" pitchFamily="49" charset="0"/>
                        </a:rPr>
                        <a:t>l</a:t>
                      </a:r>
                      <a:r>
                        <a:rPr lang="en-CA" altLang="en-US" sz="2400" baseline="0" dirty="0" smtClean="0">
                          <a:latin typeface="Consolas" panose="020B0609020204030204" pitchFamily="49" charset="0"/>
                          <a:cs typeface="Consolas" panose="020B0609020204030204" pitchFamily="49" charset="0"/>
                        </a:rPr>
                        <a:t>eft(x)</a:t>
                      </a: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altLang="en-US" sz="2400" dirty="0" smtClean="0">
                          <a:latin typeface="Consolas" panose="020B0609020204030204" pitchFamily="49" charset="0"/>
                          <a:cs typeface="Consolas" panose="020B0609020204030204" pitchFamily="49" charset="0"/>
                        </a:rPr>
                        <a:t>Rotate left x degrees</a:t>
                      </a:r>
                    </a:p>
                  </a:txBody>
                  <a:tcPr/>
                </a:tc>
              </a:tr>
              <a:tr h="370840">
                <a:tc>
                  <a:txBody>
                    <a:bodyPr/>
                    <a:lstStyle/>
                    <a:p>
                      <a:pPr marL="0" marR="0" lvl="0" indent="0" algn="l" defTabSz="914088" rtl="0" eaLnBrk="1" fontAlgn="auto" latinLnBrk="0" hangingPunct="1">
                        <a:lnSpc>
                          <a:spcPct val="100000"/>
                        </a:lnSpc>
                        <a:spcBef>
                          <a:spcPts val="0"/>
                        </a:spcBef>
                        <a:spcAft>
                          <a:spcPts val="0"/>
                        </a:spcAft>
                        <a:buClrTx/>
                        <a:buSzTx/>
                        <a:buFontTx/>
                        <a:buNone/>
                        <a:tabLst/>
                        <a:defRPr/>
                      </a:pPr>
                      <a:r>
                        <a:rPr lang="en-CA" altLang="en-US" sz="2400" dirty="0" smtClean="0">
                          <a:latin typeface="Consolas" panose="020B0609020204030204" pitchFamily="49" charset="0"/>
                          <a:cs typeface="Consolas" panose="020B0609020204030204" pitchFamily="49" charset="0"/>
                        </a:rPr>
                        <a:t>color(</a:t>
                      </a:r>
                      <a:r>
                        <a:rPr lang="en-US" altLang="en-US" sz="2400" dirty="0" smtClean="0">
                          <a:solidFill>
                            <a:srgbClr val="A31515"/>
                          </a:solidFill>
                          <a:latin typeface="Consolas" panose="020B0609020204030204" pitchFamily="49" charset="0"/>
                          <a:cs typeface="Consolas" panose="020B0609020204030204" pitchFamily="49" charset="0"/>
                        </a:rPr>
                        <a:t>'x'</a:t>
                      </a:r>
                      <a:r>
                        <a:rPr lang="en-CA" altLang="en-US" sz="2400" dirty="0" smtClean="0">
                          <a:latin typeface="Consolas" panose="020B0609020204030204" pitchFamily="49" charset="0"/>
                          <a:cs typeface="Consolas" panose="020B0609020204030204" pitchFamily="49" charset="0"/>
                        </a:rPr>
                        <a:t>)</a:t>
                      </a: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altLang="en-US" sz="2400" dirty="0" smtClean="0">
                          <a:latin typeface="Consolas" panose="020B0609020204030204" pitchFamily="49" charset="0"/>
                          <a:cs typeface="Consolas" panose="020B0609020204030204" pitchFamily="49" charset="0"/>
                        </a:rPr>
                        <a:t>Change pen color to x</a:t>
                      </a:r>
                    </a:p>
                  </a:txBody>
                  <a:tcPr/>
                </a:tc>
              </a:tr>
              <a:tr h="370840">
                <a:tc>
                  <a:txBody>
                    <a:bodyPr/>
                    <a:lstStyle/>
                    <a:p>
                      <a:pPr marL="0" marR="0" lvl="0" indent="0" algn="l" defTabSz="914088" rtl="0" eaLnBrk="1" fontAlgn="auto" latinLnBrk="0" hangingPunct="1">
                        <a:lnSpc>
                          <a:spcPct val="100000"/>
                        </a:lnSpc>
                        <a:spcBef>
                          <a:spcPts val="0"/>
                        </a:spcBef>
                        <a:spcAft>
                          <a:spcPts val="0"/>
                        </a:spcAft>
                        <a:buClrTx/>
                        <a:buSzTx/>
                        <a:buFontTx/>
                        <a:buNone/>
                        <a:tabLst/>
                        <a:defRPr/>
                      </a:pPr>
                      <a:r>
                        <a:rPr lang="en-CA" altLang="en-US" sz="2400" dirty="0" smtClean="0">
                          <a:latin typeface="Consolas" panose="020B0609020204030204" pitchFamily="49" charset="0"/>
                          <a:cs typeface="Consolas" panose="020B0609020204030204" pitchFamily="49" charset="0"/>
                        </a:rPr>
                        <a:t>f</a:t>
                      </a:r>
                      <a:r>
                        <a:rPr lang="en-CA" altLang="en-US" sz="2400" baseline="0" dirty="0" smtClean="0">
                          <a:latin typeface="Consolas" panose="020B0609020204030204" pitchFamily="49" charset="0"/>
                          <a:cs typeface="Consolas" panose="020B0609020204030204" pitchFamily="49" charset="0"/>
                        </a:rPr>
                        <a:t>orward(x)</a:t>
                      </a: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altLang="en-US" sz="2400" dirty="0" smtClean="0">
                          <a:latin typeface="Consolas" panose="020B0609020204030204" pitchFamily="49" charset="0"/>
                          <a:cs typeface="Consolas" panose="020B0609020204030204" pitchFamily="49" charset="0"/>
                        </a:rPr>
                        <a:t>Move forward x </a:t>
                      </a:r>
                    </a:p>
                  </a:txBody>
                  <a:tcPr/>
                </a:tc>
              </a:tr>
              <a:tr h="370840">
                <a:tc>
                  <a:txBody>
                    <a:bodyPr/>
                    <a:lstStyle/>
                    <a:p>
                      <a:pPr marL="0" marR="0" lvl="0" indent="0" algn="l" defTabSz="914088" rtl="0" eaLnBrk="1" fontAlgn="auto" latinLnBrk="0" hangingPunct="1">
                        <a:lnSpc>
                          <a:spcPct val="100000"/>
                        </a:lnSpc>
                        <a:spcBef>
                          <a:spcPts val="0"/>
                        </a:spcBef>
                        <a:spcAft>
                          <a:spcPts val="0"/>
                        </a:spcAft>
                        <a:buClrTx/>
                        <a:buSzTx/>
                        <a:buFontTx/>
                        <a:buNone/>
                        <a:tabLst/>
                        <a:defRPr/>
                      </a:pPr>
                      <a:r>
                        <a:rPr lang="en-CA" altLang="en-US" sz="2400" dirty="0" smtClean="0">
                          <a:latin typeface="Consolas" panose="020B0609020204030204" pitchFamily="49" charset="0"/>
                          <a:cs typeface="Consolas" panose="020B0609020204030204" pitchFamily="49" charset="0"/>
                        </a:rPr>
                        <a:t>backward(x)</a:t>
                      </a:r>
                    </a:p>
                  </a:txBody>
                  <a:tcPr/>
                </a:tc>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CA" altLang="en-US" sz="2400" dirty="0" smtClean="0">
                          <a:latin typeface="Consolas" panose="020B0609020204030204" pitchFamily="49" charset="0"/>
                          <a:cs typeface="Consolas" panose="020B0609020204030204" pitchFamily="49" charset="0"/>
                        </a:rPr>
                        <a:t>Move backward x</a:t>
                      </a:r>
                    </a:p>
                  </a:txBody>
                  <a:tcPr/>
                </a:tc>
              </a:tr>
            </a:tbl>
          </a:graphicData>
        </a:graphic>
      </p:graphicFrame>
    </p:spTree>
    <p:extLst>
      <p:ext uri="{BB962C8B-B14F-4D97-AF65-F5344CB8AC3E}">
        <p14:creationId xmlns:p14="http://schemas.microsoft.com/office/powerpoint/2010/main" val="1054614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For loops</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62358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5732974" y="2056775"/>
            <a:ext cx="4700180" cy="4112658"/>
          </a:xfrm>
          <a:prstGeom prst="rect">
            <a:avLst/>
          </a:prstGeom>
        </p:spPr>
      </p:pic>
      <p:sp>
        <p:nvSpPr>
          <p:cNvPr id="4" name="Title 3"/>
          <p:cNvSpPr>
            <a:spLocks noGrp="1"/>
          </p:cNvSpPr>
          <p:nvPr>
            <p:ph type="title"/>
          </p:nvPr>
        </p:nvSpPr>
        <p:spPr/>
        <p:txBody>
          <a:bodyPr/>
          <a:lstStyle/>
          <a:p>
            <a:r>
              <a:rPr lang="en-CA" dirty="0" smtClean="0"/>
              <a:t>How would we get turtle do draw a square?</a:t>
            </a:r>
            <a:endParaRPr lang="en-US" dirty="0"/>
          </a:p>
        </p:txBody>
      </p:sp>
      <p:sp>
        <p:nvSpPr>
          <p:cNvPr id="5" name="Rectangle 1"/>
          <p:cNvSpPr>
            <a:spLocks noChangeArrowheads="1"/>
          </p:cNvSpPr>
          <p:nvPr/>
        </p:nvSpPr>
        <p:spPr bwMode="auto">
          <a:xfrm>
            <a:off x="838200" y="2056775"/>
            <a:ext cx="4128053"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grpSp>
        <p:nvGrpSpPr>
          <p:cNvPr id="12" name="Group 11"/>
          <p:cNvGrpSpPr/>
          <p:nvPr/>
        </p:nvGrpSpPr>
        <p:grpSpPr>
          <a:xfrm>
            <a:off x="662152" y="2475186"/>
            <a:ext cx="9017876" cy="1452575"/>
            <a:chOff x="662152" y="2475186"/>
            <a:chExt cx="9017876" cy="1452575"/>
          </a:xfrm>
        </p:grpSpPr>
        <p:sp>
          <p:nvSpPr>
            <p:cNvPr id="9" name="Rectangle 8"/>
            <p:cNvSpPr/>
            <p:nvPr/>
          </p:nvSpPr>
          <p:spPr>
            <a:xfrm>
              <a:off x="662152" y="2475186"/>
              <a:ext cx="4540469" cy="93016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10800000">
              <a:off x="5205363" y="2727434"/>
              <a:ext cx="1097912" cy="42566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511159" y="2727432"/>
              <a:ext cx="3168869" cy="1200329"/>
            </a:xfrm>
            <a:prstGeom prst="rect">
              <a:avLst/>
            </a:prstGeom>
            <a:noFill/>
          </p:spPr>
          <p:txBody>
            <a:bodyPr wrap="square" rtlCol="0">
              <a:spAutoFit/>
            </a:bodyPr>
            <a:lstStyle/>
            <a:p>
              <a:r>
                <a:rPr lang="en-CA" sz="2400" dirty="0" smtClean="0"/>
                <a:t>We are just repeating the same two lines of code </a:t>
              </a:r>
              <a:endParaRPr lang="en-US" sz="2400" dirty="0"/>
            </a:p>
          </p:txBody>
        </p:sp>
      </p:grpSp>
    </p:spTree>
    <p:extLst>
      <p:ext uri="{BB962C8B-B14F-4D97-AF65-F5344CB8AC3E}">
        <p14:creationId xmlns:p14="http://schemas.microsoft.com/office/powerpoint/2010/main" val="2929751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Loops allow us to repeat the same line of code as often as we want</a:t>
            </a:r>
            <a:endParaRPr lang="en-US" dirty="0"/>
          </a:p>
        </p:txBody>
      </p:sp>
      <p:sp>
        <p:nvSpPr>
          <p:cNvPr id="2" name="Rectangle 1"/>
          <p:cNvSpPr>
            <a:spLocks noChangeArrowheads="1"/>
          </p:cNvSpPr>
          <p:nvPr/>
        </p:nvSpPr>
        <p:spPr bwMode="auto">
          <a:xfrm>
            <a:off x="838200" y="2056775"/>
            <a:ext cx="5840060"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8" name="Picture 7"/>
          <p:cNvPicPr>
            <a:picLocks noChangeAspect="1"/>
          </p:cNvPicPr>
          <p:nvPr/>
        </p:nvPicPr>
        <p:blipFill>
          <a:blip r:embed="rId3"/>
          <a:stretch>
            <a:fillRect/>
          </a:stretch>
        </p:blipFill>
        <p:spPr>
          <a:xfrm>
            <a:off x="5732974" y="2056775"/>
            <a:ext cx="4700180" cy="4112658"/>
          </a:xfrm>
          <a:prstGeom prst="rect">
            <a:avLst/>
          </a:prstGeom>
        </p:spPr>
      </p:pic>
      <p:grpSp>
        <p:nvGrpSpPr>
          <p:cNvPr id="7" name="Group 6"/>
          <p:cNvGrpSpPr/>
          <p:nvPr/>
        </p:nvGrpSpPr>
        <p:grpSpPr>
          <a:xfrm>
            <a:off x="4482059" y="1740663"/>
            <a:ext cx="5326823" cy="1257370"/>
            <a:chOff x="4482059" y="1740663"/>
            <a:chExt cx="5326823" cy="1257370"/>
          </a:xfrm>
        </p:grpSpPr>
        <p:sp>
          <p:nvSpPr>
            <p:cNvPr id="3" name="Rectangle 2"/>
            <p:cNvSpPr/>
            <p:nvPr/>
          </p:nvSpPr>
          <p:spPr>
            <a:xfrm>
              <a:off x="4482059" y="2563318"/>
              <a:ext cx="524656" cy="4347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rot="8906291">
              <a:off x="4807785" y="1984397"/>
              <a:ext cx="1097912" cy="42566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902696" y="1740663"/>
              <a:ext cx="3906186" cy="1200329"/>
            </a:xfrm>
            <a:prstGeom prst="rect">
              <a:avLst/>
            </a:prstGeom>
            <a:solidFill>
              <a:schemeClr val="bg1"/>
            </a:solidFill>
          </p:spPr>
          <p:txBody>
            <a:bodyPr wrap="square" rtlCol="0">
              <a:spAutoFit/>
            </a:bodyPr>
            <a:lstStyle/>
            <a:p>
              <a:r>
                <a:rPr lang="en-CA" sz="2400" dirty="0" smtClean="0"/>
                <a:t>Number of times to execute the code in the loop</a:t>
              </a:r>
            </a:p>
            <a:p>
              <a:endParaRPr lang="en-US" sz="2400" dirty="0"/>
            </a:p>
          </p:txBody>
        </p:sp>
      </p:grpSp>
      <p:grpSp>
        <p:nvGrpSpPr>
          <p:cNvPr id="16" name="Group 15"/>
          <p:cNvGrpSpPr/>
          <p:nvPr/>
        </p:nvGrpSpPr>
        <p:grpSpPr>
          <a:xfrm>
            <a:off x="575873" y="3863465"/>
            <a:ext cx="3906186" cy="2305968"/>
            <a:chOff x="575873" y="3863465"/>
            <a:chExt cx="3906186" cy="2305968"/>
          </a:xfrm>
        </p:grpSpPr>
        <p:sp>
          <p:nvSpPr>
            <p:cNvPr id="14" name="Right Arrow 13"/>
            <p:cNvSpPr/>
            <p:nvPr/>
          </p:nvSpPr>
          <p:spPr>
            <a:xfrm rot="16200000">
              <a:off x="849969" y="4199586"/>
              <a:ext cx="1097912" cy="42566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75873" y="4969104"/>
              <a:ext cx="3906186" cy="1200329"/>
            </a:xfrm>
            <a:prstGeom prst="rect">
              <a:avLst/>
            </a:prstGeom>
            <a:solidFill>
              <a:schemeClr val="bg1"/>
            </a:solidFill>
          </p:spPr>
          <p:txBody>
            <a:bodyPr wrap="square" rtlCol="0">
              <a:spAutoFit/>
            </a:bodyPr>
            <a:lstStyle/>
            <a:p>
              <a:r>
                <a:rPr lang="en-CA" sz="2400" dirty="0" smtClean="0"/>
                <a:t>You MUST indent the code you want repeated</a:t>
              </a:r>
            </a:p>
            <a:p>
              <a:endParaRPr lang="en-US" sz="2400" dirty="0"/>
            </a:p>
          </p:txBody>
        </p:sp>
      </p:grpSp>
    </p:spTree>
    <p:extLst>
      <p:ext uri="{BB962C8B-B14F-4D97-AF65-F5344CB8AC3E}">
        <p14:creationId xmlns:p14="http://schemas.microsoft.com/office/powerpoint/2010/main" val="1174833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When you change the range, you change the number of times the code executes</a:t>
            </a:r>
            <a:endParaRPr lang="en-US" dirty="0"/>
          </a:p>
        </p:txBody>
      </p:sp>
      <p:sp>
        <p:nvSpPr>
          <p:cNvPr id="2" name="Rectangle 1"/>
          <p:cNvSpPr>
            <a:spLocks noChangeArrowheads="1"/>
          </p:cNvSpPr>
          <p:nvPr/>
        </p:nvSpPr>
        <p:spPr bwMode="auto">
          <a:xfrm>
            <a:off x="838200" y="2056775"/>
            <a:ext cx="5840060"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range(3):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9" name="Picture 8"/>
          <p:cNvPicPr>
            <a:picLocks noChangeAspect="1"/>
          </p:cNvPicPr>
          <p:nvPr/>
        </p:nvPicPr>
        <p:blipFill>
          <a:blip r:embed="rId3"/>
          <a:stretch>
            <a:fillRect/>
          </a:stretch>
        </p:blipFill>
        <p:spPr>
          <a:xfrm>
            <a:off x="5732974" y="2056775"/>
            <a:ext cx="4700180" cy="4112658"/>
          </a:xfrm>
          <a:prstGeom prst="rect">
            <a:avLst/>
          </a:prstGeom>
        </p:spPr>
      </p:pic>
      <p:grpSp>
        <p:nvGrpSpPr>
          <p:cNvPr id="17" name="Group 16"/>
          <p:cNvGrpSpPr/>
          <p:nvPr/>
        </p:nvGrpSpPr>
        <p:grpSpPr>
          <a:xfrm>
            <a:off x="4482059" y="1740663"/>
            <a:ext cx="5326823" cy="1257370"/>
            <a:chOff x="4482059" y="1740663"/>
            <a:chExt cx="5326823" cy="1257370"/>
          </a:xfrm>
        </p:grpSpPr>
        <p:sp>
          <p:nvSpPr>
            <p:cNvPr id="18" name="Rectangle 17"/>
            <p:cNvSpPr/>
            <p:nvPr/>
          </p:nvSpPr>
          <p:spPr>
            <a:xfrm>
              <a:off x="4482059" y="2563318"/>
              <a:ext cx="524656" cy="4347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rot="8906291">
              <a:off x="4807785" y="1984397"/>
              <a:ext cx="1097912" cy="42566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5902696" y="1740663"/>
              <a:ext cx="3906186" cy="1200329"/>
            </a:xfrm>
            <a:prstGeom prst="rect">
              <a:avLst/>
            </a:prstGeom>
            <a:solidFill>
              <a:schemeClr val="bg1"/>
            </a:solidFill>
          </p:spPr>
          <p:txBody>
            <a:bodyPr wrap="square" rtlCol="0">
              <a:spAutoFit/>
            </a:bodyPr>
            <a:lstStyle/>
            <a:p>
              <a:r>
                <a:rPr lang="en-CA" sz="2400" dirty="0" smtClean="0"/>
                <a:t>Number of times to execute the code in the loop</a:t>
              </a:r>
            </a:p>
            <a:p>
              <a:endParaRPr lang="en-US" sz="2400" dirty="0"/>
            </a:p>
          </p:txBody>
        </p:sp>
      </p:grpSp>
    </p:spTree>
    <p:extLst>
      <p:ext uri="{BB962C8B-B14F-4D97-AF65-F5344CB8AC3E}">
        <p14:creationId xmlns:p14="http://schemas.microsoft.com/office/powerpoint/2010/main" val="1943924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icrosoft030Medium.jpg"/>
          <p:cNvPicPr>
            <a:picLocks noChangeAspect="1"/>
          </p:cNvPicPr>
          <p:nvPr/>
        </p:nvPicPr>
        <p:blipFill>
          <a:blip r:embed="rId3"/>
          <a:stretch>
            <a:fillRect/>
          </a:stretch>
        </p:blipFill>
        <p:spPr>
          <a:xfrm>
            <a:off x="9605963" y="177800"/>
            <a:ext cx="2477163" cy="3467307"/>
          </a:xfrm>
          <a:prstGeom prst="rect">
            <a:avLst/>
          </a:prstGeom>
        </p:spPr>
      </p:pic>
      <p:sp>
        <p:nvSpPr>
          <p:cNvPr id="2" name="Title 1"/>
          <p:cNvSpPr>
            <a:spLocks noGrp="1"/>
          </p:cNvSpPr>
          <p:nvPr>
            <p:ph type="title"/>
          </p:nvPr>
        </p:nvSpPr>
        <p:spPr/>
        <p:txBody>
          <a:bodyPr/>
          <a:lstStyle/>
          <a:p>
            <a:r>
              <a:rPr lang="en-US"/>
              <a:t>Meet Susan Ibach| ‏@hockeygeekgirl</a:t>
            </a:r>
            <a:endParaRPr lang="en-US" dirty="0"/>
          </a:p>
        </p:txBody>
      </p:sp>
      <p:sp>
        <p:nvSpPr>
          <p:cNvPr id="7" name="Content Placeholder 6"/>
          <p:cNvSpPr>
            <a:spLocks noGrp="1"/>
          </p:cNvSpPr>
          <p:nvPr>
            <p:ph idx="10"/>
          </p:nvPr>
        </p:nvSpPr>
        <p:spPr>
          <a:xfrm>
            <a:off x="379413" y="1387475"/>
            <a:ext cx="9183494" cy="5291138"/>
          </a:xfrm>
        </p:spPr>
        <p:txBody>
          <a:bodyPr/>
          <a:lstStyle/>
          <a:p>
            <a:pPr marL="0" indent="0">
              <a:buNone/>
            </a:pPr>
            <a:r>
              <a:rPr lang="en-US"/>
              <a:t>Technical Evangelist</a:t>
            </a:r>
          </a:p>
          <a:p>
            <a:pPr marL="457046" lvl="1" indent="0">
              <a:buNone/>
            </a:pPr>
            <a:r>
              <a:rPr lang="en-US">
                <a:solidFill>
                  <a:srgbClr val="404040"/>
                </a:solidFill>
              </a:rPr>
              <a:t>Helping developers understand Visual Studio, app building</a:t>
            </a:r>
          </a:p>
          <a:p>
            <a:pPr marL="457046" lvl="1" indent="0">
              <a:buNone/>
            </a:pPr>
            <a:r>
              <a:rPr lang="en-US">
                <a:solidFill>
                  <a:srgbClr val="404040"/>
                </a:solidFill>
              </a:rPr>
              <a:t>Microsoft Certified Trainer</a:t>
            </a:r>
          </a:p>
          <a:p>
            <a:pPr marL="457046" lvl="1" indent="0">
              <a:buNone/>
            </a:pPr>
            <a:r>
              <a:rPr lang="en-US">
                <a:solidFill>
                  <a:srgbClr val="404040"/>
                </a:solidFill>
              </a:rPr>
              <a:t>My first program was written in basic on a computer with 64K of memory</a:t>
            </a:r>
          </a:p>
          <a:p>
            <a:pPr marL="0" indent="0">
              <a:buNone/>
            </a:pPr>
            <a:r>
              <a:rPr lang="en-US"/>
              <a:t>Will not admit how many years coding experience</a:t>
            </a:r>
          </a:p>
          <a:p>
            <a:pPr marL="457046" lvl="1" indent="0">
              <a:buNone/>
            </a:pPr>
            <a:r>
              <a:rPr lang="en-US"/>
              <a:t>Basic, Fortran, COBOL, VB, C#, HTML, Python</a:t>
            </a:r>
          </a:p>
          <a:p>
            <a:pPr marL="457046" lvl="1" indent="0">
              <a:buNone/>
            </a:pPr>
            <a:r>
              <a:rPr lang="en-US"/>
              <a:t>Frequent blogger and presenter</a:t>
            </a:r>
          </a:p>
          <a:p>
            <a:pPr marL="457046" lvl="1" indent="0">
              <a:buNone/>
            </a:pPr>
            <a:r>
              <a:rPr lang="en-US"/>
              <a:t>marathoner, wife, and mother of two awesome boys!</a:t>
            </a:r>
            <a:endParaRPr lang="en-US" dirty="0"/>
          </a:p>
        </p:txBody>
      </p:sp>
    </p:spTree>
    <p:extLst>
      <p:ext uri="{BB962C8B-B14F-4D97-AF65-F5344CB8AC3E}">
        <p14:creationId xmlns:p14="http://schemas.microsoft.com/office/powerpoint/2010/main" val="13271499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Only the indented code is repeated!</a:t>
            </a:r>
            <a:endParaRPr lang="en-US" dirty="0"/>
          </a:p>
        </p:txBody>
      </p:sp>
      <p:sp>
        <p:nvSpPr>
          <p:cNvPr id="2" name="Rectangle 1"/>
          <p:cNvSpPr>
            <a:spLocks noChangeArrowheads="1"/>
          </p:cNvSpPr>
          <p:nvPr/>
        </p:nvSpPr>
        <p:spPr bwMode="auto">
          <a:xfrm>
            <a:off x="838200" y="2106936"/>
            <a:ext cx="5840060"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eaLnBrk="0" fontAlgn="base" hangingPunct="0">
              <a:spcBef>
                <a:spcPct val="0"/>
              </a:spcBef>
              <a:spcAft>
                <a:spcPct val="0"/>
              </a:spcAft>
            </a:pPr>
            <a:r>
              <a:rPr lang="en-US" altLang="en-US" sz="2800" dirty="0" err="1">
                <a:solidFill>
                  <a:srgbClr val="000000"/>
                </a:solidFill>
                <a:latin typeface="Consolas" panose="020B0609020204030204" pitchFamily="49" charset="0"/>
                <a:cs typeface="Consolas" panose="020B0609020204030204" pitchFamily="49" charset="0"/>
              </a:rPr>
              <a:t>turtle.color</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'red</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dirty="0" err="1" smtClean="0">
                <a:solidFill>
                  <a:srgbClr val="000000"/>
                </a:solidFill>
                <a:latin typeface="Consolas" panose="020B0609020204030204" pitchFamily="49" charset="0"/>
                <a:cs typeface="Consolas" panose="020B0609020204030204" pitchFamily="49" charset="0"/>
              </a:rPr>
              <a:t>turtle.forward</a:t>
            </a:r>
            <a:r>
              <a:rPr lang="en-US" altLang="en-US" sz="2800" dirty="0" smtClean="0">
                <a:solidFill>
                  <a:srgbClr val="000000"/>
                </a:solidFill>
                <a:latin typeface="Consolas" panose="020B0609020204030204" pitchFamily="49" charset="0"/>
                <a:cs typeface="Consolas" panose="020B0609020204030204" pitchFamily="49" charset="0"/>
              </a:rPr>
              <a:t>(200</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9" name="Picture 8"/>
          <p:cNvPicPr>
            <a:picLocks noChangeAspect="1"/>
          </p:cNvPicPr>
          <p:nvPr/>
        </p:nvPicPr>
        <p:blipFill>
          <a:blip r:embed="rId3"/>
          <a:stretch>
            <a:fillRect/>
          </a:stretch>
        </p:blipFill>
        <p:spPr>
          <a:xfrm>
            <a:off x="5732974" y="2056775"/>
            <a:ext cx="4700180" cy="4112658"/>
          </a:xfrm>
          <a:prstGeom prst="rect">
            <a:avLst/>
          </a:prstGeom>
        </p:spPr>
      </p:pic>
    </p:spTree>
    <p:extLst>
      <p:ext uri="{BB962C8B-B14F-4D97-AF65-F5344CB8AC3E}">
        <p14:creationId xmlns:p14="http://schemas.microsoft.com/office/powerpoint/2010/main" val="4242648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Using loops to draw shapes</a:t>
            </a:r>
            <a:endParaRPr lang="en-US" dirty="0"/>
          </a:p>
        </p:txBody>
      </p:sp>
    </p:spTree>
    <p:extLst>
      <p:ext uri="{BB962C8B-B14F-4D97-AF65-F5344CB8AC3E}">
        <p14:creationId xmlns:p14="http://schemas.microsoft.com/office/powerpoint/2010/main" val="24039500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Now we can make new typing mistakes!</a:t>
            </a:r>
            <a:endParaRPr lang="en-US" dirty="0"/>
          </a:p>
        </p:txBody>
      </p:sp>
      <p:sp>
        <p:nvSpPr>
          <p:cNvPr id="2" name="Rectangle 1"/>
          <p:cNvSpPr>
            <a:spLocks noChangeArrowheads="1"/>
          </p:cNvSpPr>
          <p:nvPr/>
        </p:nvSpPr>
        <p:spPr bwMode="auto">
          <a:xfrm>
            <a:off x="1004341" y="3497193"/>
            <a:ext cx="5840060"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FF"/>
                </a:solidFill>
                <a:effectLst/>
                <a:latin typeface="Consolas" panose="020B0609020204030204" pitchFamily="49" charset="0"/>
                <a:cs typeface="Consolas" panose="020B0609020204030204" pitchFamily="49" charset="0"/>
              </a:rPr>
              <a:t>improt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3" name="TextBox 2"/>
          <p:cNvSpPr txBox="1"/>
          <p:nvPr/>
        </p:nvSpPr>
        <p:spPr>
          <a:xfrm>
            <a:off x="1004341" y="1543889"/>
            <a:ext cx="7273385" cy="523220"/>
          </a:xfrm>
          <a:prstGeom prst="rect">
            <a:avLst/>
          </a:prstGeom>
          <a:noFill/>
        </p:spPr>
        <p:txBody>
          <a:bodyPr wrap="square" rtlCol="0">
            <a:spAutoFit/>
          </a:bodyPr>
          <a:lstStyle/>
          <a:p>
            <a:r>
              <a:rPr lang="en-CA" sz="2800" dirty="0" smtClean="0">
                <a:latin typeface="Segoe UI Light" panose="020B0502040204020203" pitchFamily="34" charset="0"/>
                <a:cs typeface="Segoe UI Light" panose="020B0502040204020203" pitchFamily="34" charset="0"/>
              </a:rPr>
              <a:t>Can you find three mistakes in this code?</a:t>
            </a:r>
            <a:endParaRPr lang="en-US" sz="2800" dirty="0">
              <a:latin typeface="Segoe UI Light" panose="020B0502040204020203" pitchFamily="34" charset="0"/>
              <a:cs typeface="Segoe UI Light" panose="020B0502040204020203" pitchFamily="34" charset="0"/>
            </a:endParaRPr>
          </a:p>
        </p:txBody>
      </p:sp>
      <p:sp>
        <p:nvSpPr>
          <p:cNvPr id="6" name="Rectangle 5"/>
          <p:cNvSpPr>
            <a:spLocks noChangeArrowheads="1"/>
          </p:cNvSpPr>
          <p:nvPr/>
        </p:nvSpPr>
        <p:spPr bwMode="auto">
          <a:xfrm>
            <a:off x="5938603" y="3411737"/>
            <a:ext cx="5840060"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grpSp>
        <p:nvGrpSpPr>
          <p:cNvPr id="7" name="Group 6"/>
          <p:cNvGrpSpPr/>
          <p:nvPr/>
        </p:nvGrpSpPr>
        <p:grpSpPr>
          <a:xfrm>
            <a:off x="5938603" y="3497193"/>
            <a:ext cx="4524530" cy="1736957"/>
            <a:chOff x="5938603" y="3497193"/>
            <a:chExt cx="4524530" cy="1736957"/>
          </a:xfrm>
        </p:grpSpPr>
        <p:sp>
          <p:nvSpPr>
            <p:cNvPr id="5" name="Oval 4"/>
            <p:cNvSpPr/>
            <p:nvPr/>
          </p:nvSpPr>
          <p:spPr>
            <a:xfrm>
              <a:off x="10013428" y="3890543"/>
              <a:ext cx="449705" cy="44970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619548" y="3497193"/>
              <a:ext cx="449705" cy="4303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938603" y="4803836"/>
              <a:ext cx="1130650" cy="4303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5152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Nested loops</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380089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838200" y="2106936"/>
            <a:ext cx="6296917"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moresteps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Title 3"/>
          <p:cNvSpPr>
            <a:spLocks noGrp="1"/>
          </p:cNvSpPr>
          <p:nvPr>
            <p:ph type="title"/>
          </p:nvPr>
        </p:nvSpPr>
        <p:spPr/>
        <p:txBody>
          <a:bodyPr>
            <a:normAutofit fontScale="90000"/>
          </a:bodyPr>
          <a:lstStyle/>
          <a:p>
            <a:r>
              <a:rPr lang="en-CA" dirty="0" smtClean="0"/>
              <a:t>You can have lots of fun when you put a loop inside another loop!</a:t>
            </a:r>
            <a:endParaRPr lang="en-US" dirty="0"/>
          </a:p>
        </p:txBody>
      </p:sp>
      <p:pic>
        <p:nvPicPr>
          <p:cNvPr id="6" name="Picture 5"/>
          <p:cNvPicPr>
            <a:picLocks noChangeAspect="1"/>
          </p:cNvPicPr>
          <p:nvPr/>
        </p:nvPicPr>
        <p:blipFill>
          <a:blip r:embed="rId3"/>
          <a:stretch>
            <a:fillRect/>
          </a:stretch>
        </p:blipFill>
        <p:spPr>
          <a:xfrm>
            <a:off x="7088810" y="2056775"/>
            <a:ext cx="4700180" cy="4112658"/>
          </a:xfrm>
          <a:prstGeom prst="rect">
            <a:avLst/>
          </a:prstGeom>
        </p:spPr>
      </p:pic>
    </p:spTree>
    <p:extLst>
      <p:ext uri="{BB962C8B-B14F-4D97-AF65-F5344CB8AC3E}">
        <p14:creationId xmlns:p14="http://schemas.microsoft.com/office/powerpoint/2010/main" val="216319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838200" y="2106936"/>
            <a:ext cx="6296917" cy="310854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moresteps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(360/5)</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Title 3"/>
          <p:cNvSpPr>
            <a:spLocks noGrp="1"/>
          </p:cNvSpPr>
          <p:nvPr>
            <p:ph type="title"/>
          </p:nvPr>
        </p:nvSpPr>
        <p:spPr/>
        <p:txBody>
          <a:bodyPr>
            <a:normAutofit/>
          </a:bodyPr>
          <a:lstStyle/>
          <a:p>
            <a:r>
              <a:rPr lang="en-CA" dirty="0" smtClean="0"/>
              <a:t>Just for fun</a:t>
            </a:r>
            <a:endParaRPr lang="en-US" dirty="0"/>
          </a:p>
        </p:txBody>
      </p:sp>
      <p:pic>
        <p:nvPicPr>
          <p:cNvPr id="2" name="Picture 1"/>
          <p:cNvPicPr>
            <a:picLocks noChangeAspect="1"/>
          </p:cNvPicPr>
          <p:nvPr/>
        </p:nvPicPr>
        <p:blipFill>
          <a:blip r:embed="rId3"/>
          <a:stretch>
            <a:fillRect/>
          </a:stretch>
        </p:blipFill>
        <p:spPr>
          <a:xfrm>
            <a:off x="7088810" y="2056775"/>
            <a:ext cx="4700180" cy="4112658"/>
          </a:xfrm>
          <a:prstGeom prst="rect">
            <a:avLst/>
          </a:prstGeom>
        </p:spPr>
      </p:pic>
    </p:spTree>
    <p:extLst>
      <p:ext uri="{BB962C8B-B14F-4D97-AF65-F5344CB8AC3E}">
        <p14:creationId xmlns:p14="http://schemas.microsoft.com/office/powerpoint/2010/main" val="4249124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Nested loops</a:t>
            </a:r>
            <a:endParaRPr lang="en-US" dirty="0"/>
          </a:p>
        </p:txBody>
      </p:sp>
    </p:spTree>
    <p:extLst>
      <p:ext uri="{BB962C8B-B14F-4D97-AF65-F5344CB8AC3E}">
        <p14:creationId xmlns:p14="http://schemas.microsoft.com/office/powerpoint/2010/main" val="31253682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Variables in loops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1269719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838200" y="1891493"/>
            <a:ext cx="7677102"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err="1" smtClean="0">
                <a:solidFill>
                  <a:srgbClr val="000000"/>
                </a:solidFill>
                <a:latin typeface="Consolas" panose="020B0609020204030204" pitchFamily="49" charset="0"/>
                <a:cs typeface="Consolas" panose="020B0609020204030204" pitchFamily="49" charset="0"/>
              </a:rPr>
              <a:t>nbrSides</a:t>
            </a:r>
            <a:r>
              <a:rPr lang="en-CA" altLang="en-US" sz="2800" dirty="0" smtClean="0">
                <a:solidFill>
                  <a:srgbClr val="000000"/>
                </a:solidFill>
                <a:latin typeface="Consolas" panose="020B0609020204030204" pitchFamily="49" charset="0"/>
                <a:cs typeface="Consolas" panose="020B0609020204030204" pitchFamily="49" charset="0"/>
              </a:rPr>
              <a:t> = 6</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moresteps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4" name="Title 3"/>
          <p:cNvSpPr>
            <a:spLocks noGrp="1"/>
          </p:cNvSpPr>
          <p:nvPr>
            <p:ph type="title"/>
          </p:nvPr>
        </p:nvSpPr>
        <p:spPr/>
        <p:txBody>
          <a:bodyPr>
            <a:normAutofit fontScale="90000"/>
          </a:bodyPr>
          <a:lstStyle/>
          <a:p>
            <a:r>
              <a:rPr lang="en-CA" dirty="0" smtClean="0"/>
              <a:t>We could use a variable to decide the number of sides our object will have</a:t>
            </a:r>
            <a:endParaRPr lang="en-US" dirty="0"/>
          </a:p>
        </p:txBody>
      </p:sp>
      <p:pic>
        <p:nvPicPr>
          <p:cNvPr id="5" name="Picture 4"/>
          <p:cNvPicPr>
            <a:picLocks noChangeAspect="1"/>
          </p:cNvPicPr>
          <p:nvPr/>
        </p:nvPicPr>
        <p:blipFill>
          <a:blip r:embed="rId3"/>
          <a:stretch>
            <a:fillRect/>
          </a:stretch>
        </p:blipFill>
        <p:spPr>
          <a:xfrm>
            <a:off x="7088810" y="2056775"/>
            <a:ext cx="4700180" cy="4112658"/>
          </a:xfrm>
          <a:prstGeom prst="rect">
            <a:avLst/>
          </a:prstGeom>
        </p:spPr>
      </p:pic>
    </p:spTree>
    <p:extLst>
      <p:ext uri="{BB962C8B-B14F-4D97-AF65-F5344CB8AC3E}">
        <p14:creationId xmlns:p14="http://schemas.microsoft.com/office/powerpoint/2010/main" val="2188456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What’s the advantage of using a variable here instead of just typing in the number?</a:t>
            </a:r>
            <a:endParaRPr lang="en-US" dirty="0"/>
          </a:p>
        </p:txBody>
      </p:sp>
      <p:sp>
        <p:nvSpPr>
          <p:cNvPr id="3" name="Content Placeholder 2"/>
          <p:cNvSpPr>
            <a:spLocks noGrp="1"/>
          </p:cNvSpPr>
          <p:nvPr>
            <p:ph sz="quarter" idx="10"/>
          </p:nvPr>
        </p:nvSpPr>
        <p:spPr/>
        <p:txBody>
          <a:bodyPr/>
          <a:lstStyle/>
          <a:p>
            <a:endParaRPr lang="en-US"/>
          </a:p>
        </p:txBody>
      </p:sp>
      <p:sp>
        <p:nvSpPr>
          <p:cNvPr id="6" name="Rectangle 1"/>
          <p:cNvSpPr>
            <a:spLocks noChangeArrowheads="1"/>
          </p:cNvSpPr>
          <p:nvPr/>
        </p:nvSpPr>
        <p:spPr bwMode="auto">
          <a:xfrm>
            <a:off x="838200" y="1891493"/>
            <a:ext cx="7677102"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err="1" smtClean="0">
                <a:solidFill>
                  <a:srgbClr val="000000"/>
                </a:solidFill>
                <a:latin typeface="Consolas" panose="020B0609020204030204" pitchFamily="49" charset="0"/>
                <a:cs typeface="Consolas" panose="020B0609020204030204" pitchFamily="49" charset="0"/>
              </a:rPr>
              <a:t>nbrSides</a:t>
            </a:r>
            <a:r>
              <a:rPr lang="en-CA" altLang="en-US" sz="2800" dirty="0" smtClean="0">
                <a:solidFill>
                  <a:srgbClr val="000000"/>
                </a:solidFill>
                <a:latin typeface="Consolas" panose="020B0609020204030204" pitchFamily="49" charset="0"/>
                <a:cs typeface="Consolas" panose="020B0609020204030204" pitchFamily="49" charset="0"/>
              </a:rPr>
              <a:t> = 6</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moresteps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275817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Meet Christopher Harrison | ‏@</a:t>
            </a:r>
            <a:r>
              <a:rPr lang="en-US" sz="4000" dirty="0" err="1" smtClean="0"/>
              <a:t>geektrainer</a:t>
            </a:r>
            <a:r>
              <a:rPr lang="en-US" dirty="0" smtClean="0"/>
              <a:t> </a:t>
            </a:r>
            <a:endParaRPr lang="en-US" dirty="0"/>
          </a:p>
        </p:txBody>
      </p:sp>
      <p:sp>
        <p:nvSpPr>
          <p:cNvPr id="7" name="Content Placeholder 6"/>
          <p:cNvSpPr>
            <a:spLocks noGrp="1"/>
          </p:cNvSpPr>
          <p:nvPr>
            <p:ph idx="10"/>
          </p:nvPr>
        </p:nvSpPr>
        <p:spPr/>
        <p:txBody>
          <a:bodyPr/>
          <a:lstStyle/>
          <a:p>
            <a:pPr marL="0" indent="0">
              <a:buNone/>
            </a:pPr>
            <a:r>
              <a:rPr lang="en-US" dirty="0" smtClean="0"/>
              <a:t>Content Developer</a:t>
            </a:r>
          </a:p>
          <a:p>
            <a:pPr marL="457046" lvl="1" indent="0">
              <a:buNone/>
            </a:pPr>
            <a:r>
              <a:rPr lang="en-US" dirty="0" smtClean="0"/>
              <a:t>Focused on ASP.NET and Office 365 development</a:t>
            </a:r>
          </a:p>
          <a:p>
            <a:pPr marL="457046" lvl="1" indent="0">
              <a:buNone/>
            </a:pPr>
            <a:r>
              <a:rPr lang="en-US" dirty="0" smtClean="0"/>
              <a:t>Microsoft Certified Trainer</a:t>
            </a:r>
          </a:p>
          <a:p>
            <a:pPr marL="457046" lvl="1" indent="0">
              <a:buNone/>
            </a:pPr>
            <a:r>
              <a:rPr lang="en-US" dirty="0" smtClean="0"/>
              <a:t>Still misses his Commodore 64</a:t>
            </a:r>
          </a:p>
          <a:p>
            <a:pPr marL="0" indent="0">
              <a:buNone/>
            </a:pPr>
            <a:r>
              <a:rPr lang="en-US" dirty="0" smtClean="0"/>
              <a:t>Long time geek</a:t>
            </a:r>
          </a:p>
          <a:p>
            <a:pPr marL="457046" lvl="1" indent="0">
              <a:buNone/>
            </a:pPr>
            <a:r>
              <a:rPr lang="en-US" dirty="0" smtClean="0"/>
              <a:t>Regular presenter at TechEd</a:t>
            </a:r>
          </a:p>
          <a:p>
            <a:pPr marL="457046" lvl="1" indent="0">
              <a:buNone/>
            </a:pPr>
            <a:r>
              <a:rPr lang="en-US" dirty="0" smtClean="0"/>
              <a:t>Periodic blogger</a:t>
            </a:r>
          </a:p>
          <a:p>
            <a:pPr marL="457046" lvl="1" indent="0">
              <a:buNone/>
            </a:pPr>
            <a:r>
              <a:rPr lang="en-US" dirty="0" smtClean="0"/>
              <a:t>Certification advocate</a:t>
            </a:r>
          </a:p>
          <a:p>
            <a:pPr marL="457046" lvl="1" indent="0">
              <a:buNone/>
            </a:pPr>
            <a:r>
              <a:rPr lang="en-US" dirty="0" smtClean="0"/>
              <a:t>Marathoner, husband, father of one four legged child</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62977" y="0"/>
            <a:ext cx="2729023" cy="2729023"/>
          </a:xfrm>
          <a:prstGeom prst="rect">
            <a:avLst/>
          </a:prstGeom>
        </p:spPr>
      </p:pic>
    </p:spTree>
    <p:extLst>
      <p:ext uri="{BB962C8B-B14F-4D97-AF65-F5344CB8AC3E}">
        <p14:creationId xmlns:p14="http://schemas.microsoft.com/office/powerpoint/2010/main" val="24584440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838200" y="1891493"/>
            <a:ext cx="7677102"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a:t>
            </a:r>
          </a:p>
          <a:p>
            <a:pPr marL="0" marR="0" lvl="0" indent="0" algn="l" defTabSz="914400" rtl="0" eaLnBrk="0" fontAlgn="base" latinLnBrk="0" hangingPunct="0">
              <a:lnSpc>
                <a:spcPct val="100000"/>
              </a:lnSpc>
              <a:spcBef>
                <a:spcPct val="0"/>
              </a:spcBef>
              <a:spcAft>
                <a:spcPct val="0"/>
              </a:spcAft>
              <a:buClrTx/>
              <a:buSzTx/>
              <a:buFontTx/>
              <a:buNone/>
              <a:tabLst/>
            </a:pPr>
            <a:r>
              <a:rPr lang="en-CA" altLang="en-US" sz="2800" dirty="0" err="1" smtClean="0">
                <a:solidFill>
                  <a:srgbClr val="000000"/>
                </a:solidFill>
                <a:latin typeface="Consolas" panose="020B0609020204030204" pitchFamily="49" charset="0"/>
                <a:cs typeface="Consolas" panose="020B0609020204030204" pitchFamily="49" charset="0"/>
              </a:rPr>
              <a:t>nbrSides</a:t>
            </a:r>
            <a:r>
              <a:rPr lang="en-CA" altLang="en-US" sz="2800" dirty="0" smtClean="0">
                <a:solidFill>
                  <a:srgbClr val="000000"/>
                </a:solidFill>
                <a:latin typeface="Consolas" panose="020B0609020204030204" pitchFamily="49" charset="0"/>
                <a:cs typeface="Consolas" panose="020B0609020204030204" pitchFamily="49" charset="0"/>
              </a:rPr>
              <a:t> = 6</a:t>
            </a: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moresteps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a:t>
            </a:r>
            <a:r>
              <a:rPr lang="en-CA" altLang="en-US" sz="2800" dirty="0" err="1">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(50)</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(360/</a:t>
            </a:r>
            <a:r>
              <a:rPr lang="en-CA" altLang="en-US" sz="2800" dirty="0" err="1" smtClean="0">
                <a:solidFill>
                  <a:srgbClr val="000000"/>
                </a:solidFill>
                <a:latin typeface="Consolas" panose="020B0609020204030204" pitchFamily="49" charset="0"/>
                <a:cs typeface="Consolas" panose="020B0609020204030204" pitchFamily="49" charset="0"/>
              </a:rPr>
              <a:t>nbrSides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2" name="Title 1"/>
          <p:cNvSpPr>
            <a:spLocks noGrp="1"/>
          </p:cNvSpPr>
          <p:nvPr>
            <p:ph type="title"/>
          </p:nvPr>
        </p:nvSpPr>
        <p:spPr/>
        <p:txBody>
          <a:bodyPr>
            <a:normAutofit fontScale="90000"/>
          </a:bodyPr>
          <a:lstStyle/>
          <a:p>
            <a:r>
              <a:rPr lang="en-CA" dirty="0" smtClean="0"/>
              <a:t>When we use a variable and we want to change a value that appears in many places, we only have to update one line of code!</a:t>
            </a:r>
            <a:endParaRPr lang="en-US" dirty="0"/>
          </a:p>
        </p:txBody>
      </p:sp>
      <p:sp>
        <p:nvSpPr>
          <p:cNvPr id="11" name="Oval 10"/>
          <p:cNvSpPr/>
          <p:nvPr/>
        </p:nvSpPr>
        <p:spPr>
          <a:xfrm>
            <a:off x="4527028" y="2806080"/>
            <a:ext cx="1756346"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182518" y="3649942"/>
            <a:ext cx="1756346"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283374" y="4054673"/>
            <a:ext cx="1756346"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908621" y="4924239"/>
            <a:ext cx="1756346"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535390" y="5641635"/>
            <a:ext cx="11766426" cy="954107"/>
          </a:xfrm>
          <a:prstGeom prst="rect">
            <a:avLst/>
          </a:prstGeom>
          <a:noFill/>
        </p:spPr>
        <p:txBody>
          <a:bodyPr wrap="none" rtlCol="0">
            <a:spAutoFit/>
          </a:bodyPr>
          <a:lstStyle/>
          <a:p>
            <a:r>
              <a:rPr lang="en-CA" sz="2800" dirty="0" smtClean="0">
                <a:latin typeface="Segoe UI Light" panose="020B0502040204020203" pitchFamily="34" charset="0"/>
                <a:cs typeface="Segoe UI Light" panose="020B0502040204020203" pitchFamily="34" charset="0"/>
              </a:rPr>
              <a:t>Now when we have to change our code, </a:t>
            </a:r>
          </a:p>
          <a:p>
            <a:r>
              <a:rPr lang="en-CA" sz="2800" dirty="0" smtClean="0">
                <a:latin typeface="Segoe UI Light" panose="020B0502040204020203" pitchFamily="34" charset="0"/>
                <a:cs typeface="Segoe UI Light" panose="020B0502040204020203" pitchFamily="34" charset="0"/>
              </a:rPr>
              <a:t>we are less likely to make a mistake by forgetting to change one of the values</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19497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Using a variable in our loop</a:t>
            </a:r>
            <a:endParaRPr lang="en-US" dirty="0"/>
          </a:p>
        </p:txBody>
      </p:sp>
    </p:spTree>
    <p:extLst>
      <p:ext uri="{BB962C8B-B14F-4D97-AF65-F5344CB8AC3E}">
        <p14:creationId xmlns:p14="http://schemas.microsoft.com/office/powerpoint/2010/main" val="37091542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Accessing the loop value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971835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 can look at the loop values within the loop</a:t>
            </a:r>
            <a:endParaRPr lang="en-US" dirty="0"/>
          </a:p>
        </p:txBody>
      </p:sp>
      <p:sp>
        <p:nvSpPr>
          <p:cNvPr id="3" name="Rectangle 1"/>
          <p:cNvSpPr>
            <a:spLocks noChangeArrowheads="1"/>
          </p:cNvSpPr>
          <p:nvPr/>
        </p:nvSpPr>
        <p:spPr bwMode="auto">
          <a:xfrm>
            <a:off x="838200" y="1819403"/>
            <a:ext cx="5642113"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range(4)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4" name="Picture 3"/>
          <p:cNvPicPr>
            <a:picLocks noChangeAspect="1"/>
          </p:cNvPicPr>
          <p:nvPr/>
        </p:nvPicPr>
        <p:blipFill>
          <a:blip r:embed="rId3"/>
          <a:stretch>
            <a:fillRect/>
          </a:stretch>
        </p:blipFill>
        <p:spPr>
          <a:xfrm>
            <a:off x="6072590" y="2395848"/>
            <a:ext cx="14260877" cy="7225231"/>
          </a:xfrm>
          <a:prstGeom prst="rect">
            <a:avLst/>
          </a:prstGeom>
        </p:spPr>
      </p:pic>
      <p:sp>
        <p:nvSpPr>
          <p:cNvPr id="5" name="Title 1"/>
          <p:cNvSpPr txBox="1">
            <a:spLocks/>
          </p:cNvSpPr>
          <p:nvPr/>
        </p:nvSpPr>
        <p:spPr>
          <a:xfrm>
            <a:off x="838200" y="3414337"/>
            <a:ext cx="5006009" cy="27829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3200" dirty="0" smtClean="0">
                <a:latin typeface="Segoe UI Light" panose="020B0502040204020203" pitchFamily="34" charset="0"/>
                <a:cs typeface="Segoe UI Light" panose="020B0502040204020203" pitchFamily="34" charset="0"/>
              </a:rPr>
              <a:t>Yes, counting starts at zero in for loops, that’s pretty common in programming</a:t>
            </a:r>
            <a:endParaRPr lang="en-US" sz="3200" dirty="0">
              <a:latin typeface="Segoe UI Light" panose="020B0502040204020203" pitchFamily="34" charset="0"/>
              <a:cs typeface="Segoe UI Light" panose="020B0502040204020203" pitchFamily="34" charset="0"/>
            </a:endParaRPr>
          </a:p>
        </p:txBody>
      </p:sp>
      <p:sp>
        <p:nvSpPr>
          <p:cNvPr id="7" name="Oval 6"/>
          <p:cNvSpPr/>
          <p:nvPr/>
        </p:nvSpPr>
        <p:spPr>
          <a:xfrm>
            <a:off x="2781083" y="2298063"/>
            <a:ext cx="1413230"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581761" y="1856068"/>
            <a:ext cx="1413230"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9499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If you need to start counting from “1” you can specify numbers to count to and from</a:t>
            </a:r>
            <a:endParaRPr lang="en-US" dirty="0"/>
          </a:p>
        </p:txBody>
      </p:sp>
      <p:sp>
        <p:nvSpPr>
          <p:cNvPr id="3" name="Rectangle 1"/>
          <p:cNvSpPr>
            <a:spLocks noChangeArrowheads="1"/>
          </p:cNvSpPr>
          <p:nvPr/>
        </p:nvSpPr>
        <p:spPr bwMode="auto">
          <a:xfrm>
            <a:off x="838200" y="1819403"/>
            <a:ext cx="5642113"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range(1,4)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Title 1"/>
          <p:cNvSpPr txBox="1">
            <a:spLocks/>
          </p:cNvSpPr>
          <p:nvPr/>
        </p:nvSpPr>
        <p:spPr>
          <a:xfrm>
            <a:off x="838200" y="3414337"/>
            <a:ext cx="5006009" cy="27829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3200" dirty="0" smtClean="0">
                <a:latin typeface="Segoe UI Light" panose="020B0502040204020203" pitchFamily="34" charset="0"/>
                <a:cs typeface="Segoe UI Light" panose="020B0502040204020203" pitchFamily="34" charset="0"/>
              </a:rPr>
              <a:t>Did you notice this time the loop only executed three times?</a:t>
            </a:r>
            <a:endParaRPr lang="en-US" sz="3200" dirty="0">
              <a:latin typeface="Segoe UI Light" panose="020B0502040204020203" pitchFamily="34" charset="0"/>
              <a:cs typeface="Segoe UI Light" panose="020B0502040204020203" pitchFamily="34" charset="0"/>
            </a:endParaRPr>
          </a:p>
        </p:txBody>
      </p:sp>
      <p:pic>
        <p:nvPicPr>
          <p:cNvPr id="5" name="Picture 4"/>
          <p:cNvPicPr>
            <a:picLocks noChangeAspect="1"/>
          </p:cNvPicPr>
          <p:nvPr/>
        </p:nvPicPr>
        <p:blipFill>
          <a:blip r:embed="rId3"/>
          <a:stretch>
            <a:fillRect/>
          </a:stretch>
        </p:blipFill>
        <p:spPr>
          <a:xfrm>
            <a:off x="6072590" y="2395848"/>
            <a:ext cx="14260877" cy="7225231"/>
          </a:xfrm>
          <a:prstGeom prst="rect">
            <a:avLst/>
          </a:prstGeom>
        </p:spPr>
      </p:pic>
      <p:sp>
        <p:nvSpPr>
          <p:cNvPr id="7" name="Oval 6"/>
          <p:cNvSpPr/>
          <p:nvPr/>
        </p:nvSpPr>
        <p:spPr>
          <a:xfrm>
            <a:off x="4472608" y="1856068"/>
            <a:ext cx="934279" cy="4754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9329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also tell the loop to skip values by specifying a step</a:t>
            </a:r>
            <a:endParaRPr lang="en-US" dirty="0"/>
          </a:p>
        </p:txBody>
      </p:sp>
      <p:sp>
        <p:nvSpPr>
          <p:cNvPr id="3" name="Rectangle 1"/>
          <p:cNvSpPr>
            <a:spLocks noChangeArrowheads="1"/>
          </p:cNvSpPr>
          <p:nvPr/>
        </p:nvSpPr>
        <p:spPr bwMode="auto">
          <a:xfrm>
            <a:off x="838200" y="1819403"/>
            <a:ext cx="6258339"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range(1,10,2)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4" name="Picture 3"/>
          <p:cNvPicPr>
            <a:picLocks noChangeAspect="1"/>
          </p:cNvPicPr>
          <p:nvPr/>
        </p:nvPicPr>
        <p:blipFill>
          <a:blip r:embed="rId3"/>
          <a:stretch>
            <a:fillRect/>
          </a:stretch>
        </p:blipFill>
        <p:spPr>
          <a:xfrm>
            <a:off x="6072590" y="2395848"/>
            <a:ext cx="14260877" cy="7225231"/>
          </a:xfrm>
          <a:prstGeom prst="rect">
            <a:avLst/>
          </a:prstGeom>
        </p:spPr>
      </p:pic>
      <p:sp>
        <p:nvSpPr>
          <p:cNvPr id="7" name="Oval 6"/>
          <p:cNvSpPr/>
          <p:nvPr/>
        </p:nvSpPr>
        <p:spPr>
          <a:xfrm>
            <a:off x="5406886" y="1821009"/>
            <a:ext cx="516835" cy="57483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9994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One of the cool things about Python is the way you can tell it exactly what values you want to use in the loop</a:t>
            </a:r>
            <a:endParaRPr lang="en-US" dirty="0"/>
          </a:p>
        </p:txBody>
      </p:sp>
      <p:sp>
        <p:nvSpPr>
          <p:cNvPr id="3" name="Rectangle 1"/>
          <p:cNvSpPr>
            <a:spLocks noChangeArrowheads="1"/>
          </p:cNvSpPr>
          <p:nvPr/>
        </p:nvSpPr>
        <p:spPr bwMode="auto">
          <a:xfrm>
            <a:off x="838200" y="1819403"/>
            <a:ext cx="6258339" cy="9541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[1,2,3,4,5]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Oval 6"/>
          <p:cNvSpPr/>
          <p:nvPr/>
        </p:nvSpPr>
        <p:spPr>
          <a:xfrm>
            <a:off x="5267740" y="1821009"/>
            <a:ext cx="516835" cy="57483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196978" y="1821009"/>
            <a:ext cx="516835" cy="57483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6096000" y="2395848"/>
            <a:ext cx="14237467" cy="7213370"/>
          </a:xfrm>
          <a:prstGeom prst="rect">
            <a:avLst/>
          </a:prstGeom>
        </p:spPr>
      </p:pic>
      <p:sp>
        <p:nvSpPr>
          <p:cNvPr id="8" name="Title 1"/>
          <p:cNvSpPr txBox="1">
            <a:spLocks/>
          </p:cNvSpPr>
          <p:nvPr/>
        </p:nvSpPr>
        <p:spPr>
          <a:xfrm>
            <a:off x="838200" y="3414337"/>
            <a:ext cx="5006009" cy="27829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3200" dirty="0" smtClean="0">
                <a:latin typeface="Segoe UI Light" panose="020B0502040204020203" pitchFamily="34" charset="0"/>
                <a:cs typeface="Segoe UI Light" panose="020B0502040204020203" pitchFamily="34" charset="0"/>
              </a:rPr>
              <a:t>This requires using [ ] brackets instead of ( ) and you don’t use the “range” keyword</a:t>
            </a:r>
            <a:endParaRPr lang="en-US" sz="32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350506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And you don’t have to use numbers!</a:t>
            </a:r>
            <a:endParaRPr lang="en-US" dirty="0"/>
          </a:p>
        </p:txBody>
      </p:sp>
      <p:sp>
        <p:nvSpPr>
          <p:cNvPr id="4" name="Rectangle 1"/>
          <p:cNvSpPr>
            <a:spLocks noChangeArrowheads="1"/>
          </p:cNvSpPr>
          <p:nvPr/>
        </p:nvSpPr>
        <p:spPr bwMode="auto">
          <a:xfrm>
            <a:off x="838200" y="1690688"/>
            <a:ext cx="9057288"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red'</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'blue'</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'green'</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'black</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turtle.color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9" name="Picture 8"/>
          <p:cNvPicPr>
            <a:picLocks noChangeAspect="1"/>
          </p:cNvPicPr>
          <p:nvPr/>
        </p:nvPicPr>
        <p:blipFill>
          <a:blip r:embed="rId3"/>
          <a:stretch>
            <a:fillRect/>
          </a:stretch>
        </p:blipFill>
        <p:spPr>
          <a:xfrm>
            <a:off x="7244127" y="2562457"/>
            <a:ext cx="4328334" cy="4295543"/>
          </a:xfrm>
          <a:prstGeom prst="rect">
            <a:avLst/>
          </a:prstGeom>
        </p:spPr>
      </p:pic>
      <p:sp>
        <p:nvSpPr>
          <p:cNvPr id="10" name="Title 1"/>
          <p:cNvSpPr txBox="1">
            <a:spLocks/>
          </p:cNvSpPr>
          <p:nvPr/>
        </p:nvSpPr>
        <p:spPr>
          <a:xfrm>
            <a:off x="838200" y="4075043"/>
            <a:ext cx="5006009" cy="27829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3200" dirty="0" smtClean="0">
                <a:latin typeface="Segoe UI Light" panose="020B0502040204020203" pitchFamily="34" charset="0"/>
                <a:cs typeface="Segoe UI Light" panose="020B0502040204020203" pitchFamily="34" charset="0"/>
              </a:rPr>
              <a:t>What do you think this code will do?</a:t>
            </a:r>
            <a:endParaRPr lang="en-US" sz="32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041891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Using an explicit list of values in your loop</a:t>
            </a:r>
            <a:endParaRPr lang="en-US" dirty="0"/>
          </a:p>
        </p:txBody>
      </p:sp>
    </p:spTree>
    <p:extLst>
      <p:ext uri="{BB962C8B-B14F-4D97-AF65-F5344CB8AC3E}">
        <p14:creationId xmlns:p14="http://schemas.microsoft.com/office/powerpoint/2010/main" val="18106507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even mix up different </a:t>
            </a:r>
            <a:r>
              <a:rPr lang="en-CA" dirty="0" err="1" smtClean="0"/>
              <a:t>datatypes</a:t>
            </a:r>
            <a:r>
              <a:rPr lang="en-CA" dirty="0" smtClean="0"/>
              <a:t> (e.g. numbers and strings) but…</a:t>
            </a:r>
            <a:endParaRPr lang="en-US" dirty="0"/>
          </a:p>
        </p:txBody>
      </p:sp>
      <p:sp>
        <p:nvSpPr>
          <p:cNvPr id="4" name="Rectangle 1"/>
          <p:cNvSpPr>
            <a:spLocks noChangeArrowheads="1"/>
          </p:cNvSpPr>
          <p:nvPr/>
        </p:nvSpPr>
        <p:spPr bwMode="auto">
          <a:xfrm>
            <a:off x="838200" y="1690688"/>
            <a:ext cx="9451626" cy="22467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import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turtle </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'red'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'blue'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'green'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'black</a:t>
            </a:r>
            <a:r>
              <a:rPr lang="en-US" altLang="en-US" sz="2800" dirty="0">
                <a:solidFill>
                  <a:srgbClr val="A31515"/>
                </a:solidFill>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,8</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turtle.color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(steps)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turtle.forward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(100)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turtle.right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(90)</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3" name="Picture 2"/>
          <p:cNvPicPr>
            <a:picLocks noChangeAspect="1"/>
          </p:cNvPicPr>
          <p:nvPr/>
        </p:nvPicPr>
        <p:blipFill>
          <a:blip r:embed="rId3"/>
          <a:stretch>
            <a:fillRect/>
          </a:stretch>
        </p:blipFill>
        <p:spPr>
          <a:xfrm>
            <a:off x="5933442" y="2814072"/>
            <a:ext cx="9786553" cy="4958328"/>
          </a:xfrm>
          <a:prstGeom prst="rect">
            <a:avLst/>
          </a:prstGeom>
        </p:spPr>
      </p:pic>
      <p:sp>
        <p:nvSpPr>
          <p:cNvPr id="6" name="Title 1"/>
          <p:cNvSpPr txBox="1">
            <a:spLocks/>
          </p:cNvSpPr>
          <p:nvPr/>
        </p:nvSpPr>
        <p:spPr>
          <a:xfrm>
            <a:off x="838200" y="4075043"/>
            <a:ext cx="5006009" cy="27829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3200" dirty="0" smtClean="0">
                <a:latin typeface="Segoe UI Light" panose="020B0502040204020203" pitchFamily="34" charset="0"/>
                <a:cs typeface="Segoe UI Light" panose="020B0502040204020203" pitchFamily="34" charset="0"/>
              </a:rPr>
              <a:t>You had better make sure any code using that value can handle the different </a:t>
            </a:r>
            <a:r>
              <a:rPr lang="en-CA" sz="3200" dirty="0" err="1" smtClean="0">
                <a:latin typeface="Segoe UI Light" panose="020B0502040204020203" pitchFamily="34" charset="0"/>
                <a:cs typeface="Segoe UI Light" panose="020B0502040204020203" pitchFamily="34" charset="0"/>
              </a:rPr>
              <a:t>datatypes</a:t>
            </a:r>
            <a:r>
              <a:rPr lang="en-CA" sz="3200" dirty="0" smtClean="0">
                <a:latin typeface="Segoe UI Light" panose="020B0502040204020203" pitchFamily="34" charset="0"/>
                <a:cs typeface="Segoe UI Light" panose="020B0502040204020203" pitchFamily="34" charset="0"/>
              </a:rPr>
              <a:t>!</a:t>
            </a:r>
            <a:endParaRPr 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118345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Course Topics</a:t>
            </a:r>
            <a:endParaRPr lang="en-US" dirty="0"/>
          </a:p>
        </p:txBody>
      </p:sp>
      <p:graphicFrame>
        <p:nvGraphicFramePr>
          <p:cNvPr id="4" name="Content Placeholder 3"/>
          <p:cNvGraphicFramePr>
            <a:graphicFrameLocks noGrp="1"/>
          </p:cNvGraphicFramePr>
          <p:nvPr>
            <p:ph sz="quarter" idx="10"/>
            <p:extLst/>
          </p:nvPr>
        </p:nvGraphicFramePr>
        <p:xfrm>
          <a:off x="379413" y="1417636"/>
          <a:ext cx="11525250" cy="3838160"/>
        </p:xfrm>
        <a:graphic>
          <a:graphicData uri="http://schemas.openxmlformats.org/drawingml/2006/table">
            <a:tbl>
              <a:tblPr firstRow="1" bandRow="1">
                <a:tableStyleId>{5C22544A-7EE6-4342-B048-85BDC9FD1C3A}</a:tableStyleId>
              </a:tblPr>
              <a:tblGrid>
                <a:gridCol w="5762625">
                  <a:extLst>
                    <a:ext uri="{9D8B030D-6E8A-4147-A177-3AD203B41FA5}">
                      <a16:colId xmlns:a16="http://schemas.microsoft.com/office/drawing/2014/main" xmlns="" val="1632794655"/>
                    </a:ext>
                  </a:extLst>
                </a:gridCol>
                <a:gridCol w="5762625">
                  <a:extLst>
                    <a:ext uri="{9D8B030D-6E8A-4147-A177-3AD203B41FA5}">
                      <a16:colId xmlns:a16="http://schemas.microsoft.com/office/drawing/2014/main" xmlns="" val="2011313899"/>
                    </a:ext>
                  </a:extLst>
                </a:gridCol>
              </a:tblGrid>
              <a:tr h="767632">
                <a:tc gridSpan="2">
                  <a:txBody>
                    <a:bodyPr/>
                    <a:lstStyle/>
                    <a:p>
                      <a:r>
                        <a:rPr lang="en-US" sz="3600" dirty="0" smtClean="0">
                          <a:latin typeface="Segoe UI Light" panose="020B0502040204020203" pitchFamily="34" charset="0"/>
                          <a:cs typeface="Segoe UI Light" panose="020B0502040204020203" pitchFamily="34" charset="0"/>
                        </a:rPr>
                        <a:t>Introduction to Programming using Python  - Day One</a:t>
                      </a:r>
                      <a:endParaRPr lang="en-US" sz="3600" dirty="0">
                        <a:latin typeface="Segoe UI Light" panose="020B0502040204020203" pitchFamily="34" charset="0"/>
                        <a:cs typeface="Segoe UI Light" panose="020B0502040204020203" pitchFamily="34" charset="0"/>
                      </a:endParaRPr>
                    </a:p>
                  </a:txBody>
                  <a:tcPr anchor="ctr"/>
                </a:tc>
                <a:tc hMerge="1">
                  <a:txBody>
                    <a:bodyPr/>
                    <a:lstStyle/>
                    <a:p>
                      <a:endParaRPr lang="en-US" dirty="0"/>
                    </a:p>
                  </a:txBody>
                  <a:tcPr/>
                </a:tc>
                <a:extLst>
                  <a:ext uri="{0D108BD9-81ED-4DB2-BD59-A6C34878D82A}">
                    <a16:rowId xmlns:a16="http://schemas.microsoft.com/office/drawing/2014/main" xmlns="" val="1789177411"/>
                  </a:ext>
                </a:extLst>
              </a:tr>
              <a:tr h="767632">
                <a:tc>
                  <a:txBody>
                    <a:bodyPr/>
                    <a:lstStyle/>
                    <a:p>
                      <a:r>
                        <a:rPr lang="en-US" sz="2400" dirty="0" smtClean="0">
                          <a:latin typeface="Segoe UI Light" panose="020B0502040204020203" pitchFamily="34" charset="0"/>
                          <a:cs typeface="Segoe UI Light" panose="020B0502040204020203" pitchFamily="34" charset="0"/>
                        </a:rPr>
                        <a:t>01 | Getting started</a:t>
                      </a:r>
                      <a:endParaRPr lang="en-US" sz="2400" dirty="0">
                        <a:latin typeface="Segoe UI Light" panose="020B0502040204020203" pitchFamily="34" charset="0"/>
                        <a:cs typeface="Segoe UI Light" panose="020B0502040204020203" pitchFamily="34" charset="0"/>
                      </a:endParaRPr>
                    </a:p>
                  </a:txBody>
                  <a:tcPr anchor="ctr"/>
                </a:tc>
                <a:tc>
                  <a:txBody>
                    <a:bodyPr/>
                    <a:lstStyle/>
                    <a:p>
                      <a:r>
                        <a:rPr lang="en-US" sz="2400" dirty="0" smtClean="0">
                          <a:latin typeface="Segoe UI Light" panose="020B0502040204020203" pitchFamily="34" charset="0"/>
                          <a:cs typeface="Segoe UI Light" panose="020B0502040204020203" pitchFamily="34" charset="0"/>
                        </a:rPr>
                        <a:t>05 | Working with</a:t>
                      </a:r>
                      <a:r>
                        <a:rPr lang="en-US" sz="2400" baseline="0" dirty="0" smtClean="0">
                          <a:latin typeface="Segoe UI Light" panose="020B0502040204020203" pitchFamily="34" charset="0"/>
                          <a:cs typeface="Segoe UI Light" panose="020B0502040204020203" pitchFamily="34" charset="0"/>
                        </a:rPr>
                        <a:t> dates and times</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842815335"/>
                  </a:ext>
                </a:extLst>
              </a:tr>
              <a:tr h="767632">
                <a:tc>
                  <a:txBody>
                    <a:bodyPr/>
                    <a:lstStyle/>
                    <a:p>
                      <a:r>
                        <a:rPr lang="en-US" sz="2400" dirty="0" smtClean="0">
                          <a:latin typeface="Segoe UI Light" panose="020B0502040204020203" pitchFamily="34" charset="0"/>
                          <a:cs typeface="Segoe UI Light" panose="020B0502040204020203" pitchFamily="34" charset="0"/>
                        </a:rPr>
                        <a:t>02 | Displaying text</a:t>
                      </a:r>
                      <a:endParaRPr lang="en-US" sz="2400" dirty="0">
                        <a:latin typeface="Segoe UI Light" panose="020B0502040204020203" pitchFamily="34" charset="0"/>
                        <a:cs typeface="Segoe UI Light" panose="020B0502040204020203" pitchFamily="34" charset="0"/>
                      </a:endParaRPr>
                    </a:p>
                  </a:txBody>
                  <a:tcPr anchor="ctr"/>
                </a:tc>
                <a:tc>
                  <a:txBody>
                    <a:bodyPr/>
                    <a:lstStyle/>
                    <a:p>
                      <a:r>
                        <a:rPr lang="en-US" sz="2400" dirty="0" smtClean="0">
                          <a:latin typeface="Segoe UI Light" panose="020B0502040204020203" pitchFamily="34" charset="0"/>
                          <a:cs typeface="Segoe UI Light" panose="020B0502040204020203" pitchFamily="34" charset="0"/>
                        </a:rPr>
                        <a:t>06 | Making decisions with code</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21066646"/>
                  </a:ext>
                </a:extLst>
              </a:tr>
              <a:tr h="767632">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US" sz="2400" dirty="0" smtClean="0">
                          <a:latin typeface="Segoe UI Light" panose="020B0502040204020203" pitchFamily="34" charset="0"/>
                          <a:cs typeface="Segoe UI Light" panose="020B0502040204020203" pitchFamily="34" charset="0"/>
                        </a:rPr>
                        <a:t>03</a:t>
                      </a:r>
                      <a:r>
                        <a:rPr lang="en-US" sz="2400" baseline="0" dirty="0" smtClean="0">
                          <a:latin typeface="Segoe UI Light" panose="020B0502040204020203" pitchFamily="34" charset="0"/>
                          <a:cs typeface="Segoe UI Light" panose="020B0502040204020203" pitchFamily="34" charset="0"/>
                        </a:rPr>
                        <a:t> | String variables</a:t>
                      </a:r>
                      <a:endParaRPr lang="en-US" sz="2400" dirty="0" smtClean="0">
                        <a:latin typeface="Segoe UI Light" panose="020B0502040204020203" pitchFamily="34" charset="0"/>
                        <a:cs typeface="Segoe UI Light" panose="020B0502040204020203" pitchFamily="34" charset="0"/>
                      </a:endParaRPr>
                    </a:p>
                  </a:txBody>
                  <a:tcPr anchor="ctr"/>
                </a:tc>
                <a:tc>
                  <a:txBody>
                    <a:bodyPr/>
                    <a:lstStyle/>
                    <a:p>
                      <a:r>
                        <a:rPr lang="en-US" sz="2400" dirty="0" smtClean="0">
                          <a:latin typeface="Segoe UI Light" panose="020B0502040204020203" pitchFamily="34" charset="0"/>
                          <a:cs typeface="Segoe UI Light" panose="020B0502040204020203" pitchFamily="34" charset="0"/>
                        </a:rPr>
                        <a:t>07 | Complex decisions with code</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812060533"/>
                  </a:ext>
                </a:extLst>
              </a:tr>
              <a:tr h="767632">
                <a:tc>
                  <a:txBody>
                    <a:bodyPr/>
                    <a:lstStyle/>
                    <a:p>
                      <a:r>
                        <a:rPr lang="en-US" sz="2400" dirty="0" smtClean="0">
                          <a:latin typeface="Segoe UI Light" panose="020B0502040204020203" pitchFamily="34" charset="0"/>
                          <a:cs typeface="Segoe UI Light" panose="020B0502040204020203" pitchFamily="34" charset="0"/>
                        </a:rPr>
                        <a:t>04 | Storing numbers</a:t>
                      </a:r>
                      <a:endParaRPr lang="en-US" sz="2400" dirty="0">
                        <a:latin typeface="Segoe UI Light" panose="020B0502040204020203" pitchFamily="34" charset="0"/>
                        <a:cs typeface="Segoe UI Light" panose="020B0502040204020203" pitchFamily="34" charset="0"/>
                      </a:endParaRPr>
                    </a:p>
                  </a:txBody>
                  <a:tcPr anchor="ctr"/>
                </a:tc>
                <a:tc>
                  <a:txBody>
                    <a:bodyPr/>
                    <a:lstStyle/>
                    <a:p>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733235577"/>
                  </a:ext>
                </a:extLst>
              </a:tr>
            </a:tbl>
          </a:graphicData>
        </a:graphic>
      </p:graphicFrame>
    </p:spTree>
    <p:extLst>
      <p:ext uri="{BB962C8B-B14F-4D97-AF65-F5344CB8AC3E}">
        <p14:creationId xmlns:p14="http://schemas.microsoft.com/office/powerpoint/2010/main" val="10321080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756449"/>
          </a:xfrm>
        </p:spPr>
        <p:txBody>
          <a:bodyPr>
            <a:normAutofit/>
          </a:bodyPr>
          <a:lstStyle/>
          <a:p>
            <a:r>
              <a:rPr lang="en-CA" dirty="0" smtClean="0"/>
              <a:t>You can’t set the color to a number so the code crashed, but print can accept strings or numbers</a:t>
            </a:r>
            <a:endParaRPr lang="en-US" dirty="0"/>
          </a:p>
        </p:txBody>
      </p:sp>
      <p:sp>
        <p:nvSpPr>
          <p:cNvPr id="4" name="Rectangle 1"/>
          <p:cNvSpPr>
            <a:spLocks noChangeArrowheads="1"/>
          </p:cNvSpPr>
          <p:nvPr/>
        </p:nvSpPr>
        <p:spPr bwMode="auto">
          <a:xfrm>
            <a:off x="838200" y="2121574"/>
            <a:ext cx="9451626"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steps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'red'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'blue'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'green'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'black‘,8</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 (steps)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3"/>
          <a:stretch>
            <a:fillRect/>
          </a:stretch>
        </p:blipFill>
        <p:spPr>
          <a:xfrm>
            <a:off x="5933442" y="2814071"/>
            <a:ext cx="9786555" cy="4958329"/>
          </a:xfrm>
          <a:prstGeom prst="rect">
            <a:avLst/>
          </a:prstGeom>
        </p:spPr>
      </p:pic>
    </p:spTree>
    <p:extLst>
      <p:ext uri="{BB962C8B-B14F-4D97-AF65-F5344CB8AC3E}">
        <p14:creationId xmlns:p14="http://schemas.microsoft.com/office/powerpoint/2010/main" val="16679299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Your challenge</a:t>
            </a:r>
            <a:endParaRPr lang="en-US" dirty="0"/>
          </a:p>
        </p:txBody>
      </p:sp>
      <p:sp>
        <p:nvSpPr>
          <p:cNvPr id="3" name="Content Placeholder 2"/>
          <p:cNvSpPr>
            <a:spLocks noGrp="1"/>
          </p:cNvSpPr>
          <p:nvPr>
            <p:ph sz="quarter" idx="10"/>
          </p:nvPr>
        </p:nvSpPr>
        <p:spPr/>
        <p:txBody>
          <a:bodyPr/>
          <a:lstStyle/>
          <a:p>
            <a:r>
              <a:rPr lang="en-CA" dirty="0" smtClean="0"/>
              <a:t>Get turtle to draw an octagon </a:t>
            </a:r>
          </a:p>
          <a:p>
            <a:r>
              <a:rPr lang="en-CA" dirty="0" smtClean="0"/>
              <a:t>Hint: to calculate the angle, you take 360 degrees and divide it by the number of sides of the shape you are drawing</a:t>
            </a:r>
          </a:p>
          <a:p>
            <a:r>
              <a:rPr lang="en-CA" dirty="0" smtClean="0"/>
              <a:t>Extra challenge: Let the user specify how many sides the object will have and draw whatever they ask</a:t>
            </a:r>
          </a:p>
          <a:p>
            <a:r>
              <a:rPr lang="en-CA" dirty="0" smtClean="0"/>
              <a:t>Double bonus challenge, add a nested loop to draw a smaller version of the object inside! </a:t>
            </a:r>
          </a:p>
        </p:txBody>
      </p:sp>
    </p:spTree>
    <p:extLst>
      <p:ext uri="{BB962C8B-B14F-4D97-AF65-F5344CB8AC3E}">
        <p14:creationId xmlns:p14="http://schemas.microsoft.com/office/powerpoint/2010/main" val="34818136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lstStyle/>
          <a:p>
            <a:r>
              <a:rPr lang="en-CA" dirty="0" smtClean="0"/>
              <a:t>You </a:t>
            </a:r>
            <a:r>
              <a:rPr lang="en-CA" smtClean="0"/>
              <a:t>can manage </a:t>
            </a:r>
            <a:r>
              <a:rPr lang="en-CA" dirty="0" smtClean="0"/>
              <a:t>problems which require repeating the same task over and over a fixed number of times</a:t>
            </a:r>
          </a:p>
        </p:txBody>
      </p:sp>
      <p:pic>
        <p:nvPicPr>
          <p:cNvPr id="6" name="Content Placeholder 5"/>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917429" y="1988457"/>
            <a:ext cx="4258172" cy="3788229"/>
          </a:xfrm>
        </p:spPr>
      </p:pic>
      <p:sp>
        <p:nvSpPr>
          <p:cNvPr id="2" name="Title 1"/>
          <p:cNvSpPr>
            <a:spLocks noGrp="1"/>
          </p:cNvSpPr>
          <p:nvPr>
            <p:ph type="title"/>
          </p:nvPr>
        </p:nvSpPr>
        <p:spPr/>
        <p:txBody>
          <a:bodyPr/>
          <a:lstStyle/>
          <a:p>
            <a:r>
              <a:rPr lang="en-CA" dirty="0" smtClean="0"/>
              <a:t>Congratulations</a:t>
            </a:r>
            <a:endParaRPr lang="en-US" dirty="0"/>
          </a:p>
        </p:txBody>
      </p:sp>
    </p:spTree>
    <p:extLst>
      <p:ext uri="{BB962C8B-B14F-4D97-AF65-F5344CB8AC3E}">
        <p14:creationId xmlns:p14="http://schemas.microsoft.com/office/powerpoint/2010/main" val="31071329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4497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Course Topics</a:t>
            </a:r>
            <a:endParaRPr lang="en-US" dirty="0"/>
          </a:p>
        </p:txBody>
      </p:sp>
      <p:graphicFrame>
        <p:nvGraphicFramePr>
          <p:cNvPr id="4" name="Content Placeholder 3"/>
          <p:cNvGraphicFramePr>
            <a:graphicFrameLocks noGrp="1"/>
          </p:cNvGraphicFramePr>
          <p:nvPr>
            <p:ph sz="quarter" idx="10"/>
            <p:extLst/>
          </p:nvPr>
        </p:nvGraphicFramePr>
        <p:xfrm>
          <a:off x="379413" y="1417636"/>
          <a:ext cx="11525250" cy="3838160"/>
        </p:xfrm>
        <a:graphic>
          <a:graphicData uri="http://schemas.openxmlformats.org/drawingml/2006/table">
            <a:tbl>
              <a:tblPr firstRow="1" bandRow="1">
                <a:tableStyleId>{5C22544A-7EE6-4342-B048-85BDC9FD1C3A}</a:tableStyleId>
              </a:tblPr>
              <a:tblGrid>
                <a:gridCol w="5762625">
                  <a:extLst>
                    <a:ext uri="{9D8B030D-6E8A-4147-A177-3AD203B41FA5}">
                      <a16:colId xmlns:a16="http://schemas.microsoft.com/office/drawing/2014/main" xmlns="" val="1632794655"/>
                    </a:ext>
                  </a:extLst>
                </a:gridCol>
                <a:gridCol w="5762625">
                  <a:extLst>
                    <a:ext uri="{9D8B030D-6E8A-4147-A177-3AD203B41FA5}">
                      <a16:colId xmlns:a16="http://schemas.microsoft.com/office/drawing/2014/main" xmlns="" val="2011313899"/>
                    </a:ext>
                  </a:extLst>
                </a:gridCol>
              </a:tblGrid>
              <a:tr h="767632">
                <a:tc gridSpan="2">
                  <a:txBody>
                    <a:bodyPr/>
                    <a:lstStyle/>
                    <a:p>
                      <a:r>
                        <a:rPr lang="en-US" sz="3600" dirty="0" smtClean="0">
                          <a:latin typeface="Segoe UI Light" panose="020B0502040204020203" pitchFamily="34" charset="0"/>
                          <a:cs typeface="Segoe UI Light" panose="020B0502040204020203" pitchFamily="34" charset="0"/>
                        </a:rPr>
                        <a:t>Introduction to Programming using Python  - Day Two</a:t>
                      </a:r>
                      <a:endParaRPr lang="en-US" sz="3600" dirty="0">
                        <a:latin typeface="Segoe UI Light" panose="020B0502040204020203" pitchFamily="34" charset="0"/>
                        <a:cs typeface="Segoe UI Light" panose="020B0502040204020203" pitchFamily="34" charset="0"/>
                      </a:endParaRPr>
                    </a:p>
                  </a:txBody>
                  <a:tcPr anchor="ctr"/>
                </a:tc>
                <a:tc hMerge="1">
                  <a:txBody>
                    <a:bodyPr/>
                    <a:lstStyle/>
                    <a:p>
                      <a:endParaRPr lang="en-US" dirty="0"/>
                    </a:p>
                  </a:txBody>
                  <a:tcPr/>
                </a:tc>
                <a:extLst>
                  <a:ext uri="{0D108BD9-81ED-4DB2-BD59-A6C34878D82A}">
                    <a16:rowId xmlns:a16="http://schemas.microsoft.com/office/drawing/2014/main" xmlns="" val="1789177411"/>
                  </a:ext>
                </a:extLst>
              </a:tr>
              <a:tr h="767632">
                <a:tc>
                  <a:txBody>
                    <a:bodyPr/>
                    <a:lstStyle/>
                    <a:p>
                      <a:r>
                        <a:rPr lang="en-US" sz="2400" dirty="0" smtClean="0">
                          <a:latin typeface="Segoe UI Light" panose="020B0502040204020203" pitchFamily="34" charset="0"/>
                          <a:cs typeface="Segoe UI Light" panose="020B0502040204020203" pitchFamily="34" charset="0"/>
                        </a:rPr>
                        <a:t>08 | Repeating events</a:t>
                      </a:r>
                      <a:endParaRPr lang="en-US" sz="2400" dirty="0">
                        <a:latin typeface="Segoe UI Light" panose="020B0502040204020203" pitchFamily="34" charset="0"/>
                        <a:cs typeface="Segoe UI Light" panose="020B0502040204020203" pitchFamily="34" charset="0"/>
                      </a:endParaRPr>
                    </a:p>
                  </a:txBody>
                  <a:tcPr anchor="ctr"/>
                </a:tc>
                <a:tc>
                  <a:txBody>
                    <a:bodyPr/>
                    <a:lstStyle/>
                    <a:p>
                      <a:r>
                        <a:rPr lang="en-US" sz="2400" dirty="0" smtClean="0">
                          <a:latin typeface="Segoe UI Light" panose="020B0502040204020203" pitchFamily="34" charset="0"/>
                          <a:cs typeface="Segoe UI Light" panose="020B0502040204020203" pitchFamily="34" charset="0"/>
                        </a:rPr>
                        <a:t>12 | Reading from files</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842815335"/>
                  </a:ext>
                </a:extLst>
              </a:tr>
              <a:tr h="767632">
                <a:tc>
                  <a:txBody>
                    <a:bodyPr/>
                    <a:lstStyle/>
                    <a:p>
                      <a:r>
                        <a:rPr lang="en-US" sz="2400" dirty="0" smtClean="0">
                          <a:latin typeface="Segoe UI Light" panose="020B0502040204020203" pitchFamily="34" charset="0"/>
                          <a:cs typeface="Segoe UI Light" panose="020B0502040204020203" pitchFamily="34" charset="0"/>
                        </a:rPr>
                        <a:t>09 | Repeating events until done</a:t>
                      </a:r>
                      <a:endParaRPr lang="en-US" sz="2400" dirty="0">
                        <a:latin typeface="Segoe UI Light" panose="020B0502040204020203" pitchFamily="34" charset="0"/>
                        <a:cs typeface="Segoe UI Light" panose="020B0502040204020203" pitchFamily="34" charset="0"/>
                      </a:endParaRPr>
                    </a:p>
                  </a:txBody>
                  <a:tcPr anchor="ctr"/>
                </a:tc>
                <a:tc>
                  <a:txBody>
                    <a:bodyPr/>
                    <a:lstStyle/>
                    <a:p>
                      <a:r>
                        <a:rPr lang="en-US" sz="2400" dirty="0" smtClean="0">
                          <a:latin typeface="Segoe UI Light" panose="020B0502040204020203" pitchFamily="34" charset="0"/>
                          <a:cs typeface="Segoe UI Light" panose="020B0502040204020203" pitchFamily="34" charset="0"/>
                        </a:rPr>
                        <a:t>13</a:t>
                      </a:r>
                      <a:r>
                        <a:rPr lang="en-US" sz="2400" baseline="0" dirty="0" smtClean="0">
                          <a:latin typeface="Segoe UI Light" panose="020B0502040204020203" pitchFamily="34" charset="0"/>
                          <a:cs typeface="Segoe UI Light" panose="020B0502040204020203" pitchFamily="34" charset="0"/>
                        </a:rPr>
                        <a:t> | Functions</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21066646"/>
                  </a:ext>
                </a:extLst>
              </a:tr>
              <a:tr h="767632">
                <a:tc>
                  <a:txBody>
                    <a:bodyPr/>
                    <a:lstStyle/>
                    <a:p>
                      <a:pPr marL="0" marR="0" indent="0" algn="l" defTabSz="914088" rtl="0" eaLnBrk="1" fontAlgn="auto" latinLnBrk="0" hangingPunct="1">
                        <a:lnSpc>
                          <a:spcPct val="100000"/>
                        </a:lnSpc>
                        <a:spcBef>
                          <a:spcPts val="0"/>
                        </a:spcBef>
                        <a:spcAft>
                          <a:spcPts val="0"/>
                        </a:spcAft>
                        <a:buClrTx/>
                        <a:buSzTx/>
                        <a:buFontTx/>
                        <a:buNone/>
                        <a:tabLst/>
                        <a:defRPr/>
                      </a:pPr>
                      <a:r>
                        <a:rPr lang="en-US" sz="2400" dirty="0" smtClean="0">
                          <a:latin typeface="Segoe UI Light" panose="020B0502040204020203" pitchFamily="34" charset="0"/>
                          <a:cs typeface="Segoe UI Light" panose="020B0502040204020203" pitchFamily="34" charset="0"/>
                        </a:rPr>
                        <a:t>10 | Remembering lists</a:t>
                      </a:r>
                    </a:p>
                  </a:txBody>
                  <a:tcPr anchor="ctr"/>
                </a:tc>
                <a:tc>
                  <a:txBody>
                    <a:bodyPr/>
                    <a:lstStyle/>
                    <a:p>
                      <a:r>
                        <a:rPr lang="en-US" sz="2400" dirty="0" smtClean="0">
                          <a:latin typeface="Segoe UI Light" panose="020B0502040204020203" pitchFamily="34" charset="0"/>
                          <a:cs typeface="Segoe UI Light" panose="020B0502040204020203" pitchFamily="34" charset="0"/>
                        </a:rPr>
                        <a:t>14 | Handling errors</a:t>
                      </a:r>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3812060533"/>
                  </a:ext>
                </a:extLst>
              </a:tr>
              <a:tr h="767632">
                <a:tc>
                  <a:txBody>
                    <a:bodyPr/>
                    <a:lstStyle/>
                    <a:p>
                      <a:r>
                        <a:rPr lang="en-US" sz="2400" dirty="0" smtClean="0">
                          <a:latin typeface="Segoe UI Light" panose="020B0502040204020203" pitchFamily="34" charset="0"/>
                          <a:cs typeface="Segoe UI Light" panose="020B0502040204020203" pitchFamily="34" charset="0"/>
                        </a:rPr>
                        <a:t>11 | How to save information in files</a:t>
                      </a:r>
                      <a:endParaRPr lang="en-US" sz="2400" dirty="0">
                        <a:latin typeface="Segoe UI Light" panose="020B0502040204020203" pitchFamily="34" charset="0"/>
                        <a:cs typeface="Segoe UI Light" panose="020B0502040204020203" pitchFamily="34" charset="0"/>
                      </a:endParaRPr>
                    </a:p>
                  </a:txBody>
                  <a:tcPr anchor="ctr"/>
                </a:tc>
                <a:tc>
                  <a:txBody>
                    <a:bodyPr/>
                    <a:lstStyle/>
                    <a:p>
                      <a:endParaRPr lang="en-US" sz="2400" dirty="0">
                        <a:latin typeface="Segoe UI Light" panose="020B0502040204020203" pitchFamily="34" charset="0"/>
                        <a:cs typeface="Segoe UI Light" panose="020B0502040204020203" pitchFamily="34" charset="0"/>
                      </a:endParaRPr>
                    </a:p>
                  </a:txBody>
                  <a:tcPr anchor="ctr"/>
                </a:tc>
                <a:extLst>
                  <a:ext uri="{0D108BD9-81ED-4DB2-BD59-A6C34878D82A}">
                    <a16:rowId xmlns:a16="http://schemas.microsoft.com/office/drawing/2014/main" xmlns="" val="733235577"/>
                  </a:ext>
                </a:extLst>
              </a:tr>
            </a:tbl>
          </a:graphicData>
        </a:graphic>
      </p:graphicFrame>
    </p:spTree>
    <p:extLst>
      <p:ext uri="{BB962C8B-B14F-4D97-AF65-F5344CB8AC3E}">
        <p14:creationId xmlns:p14="http://schemas.microsoft.com/office/powerpoint/2010/main" val="31023364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mtClean="0"/>
              <a:t>Setting Expectations</a:t>
            </a:r>
            <a:endParaRPr lang="en-US" dirty="0"/>
          </a:p>
        </p:txBody>
      </p:sp>
      <p:sp>
        <p:nvSpPr>
          <p:cNvPr id="3" name="Content Placeholder 2"/>
          <p:cNvSpPr>
            <a:spLocks noGrp="1"/>
          </p:cNvSpPr>
          <p:nvPr>
            <p:ph sz="quarter" idx="10"/>
          </p:nvPr>
        </p:nvSpPr>
        <p:spPr/>
        <p:txBody>
          <a:bodyPr/>
          <a:lstStyle/>
          <a:p>
            <a:r>
              <a:rPr lang="en-US" dirty="0" smtClean="0"/>
              <a:t>Target Audience</a:t>
            </a:r>
          </a:p>
          <a:p>
            <a:pPr lvl="1"/>
            <a:r>
              <a:rPr lang="en-US" dirty="0" smtClean="0"/>
              <a:t>People new to programming</a:t>
            </a:r>
          </a:p>
          <a:p>
            <a:pPr lvl="1"/>
            <a:r>
              <a:rPr lang="en-US" dirty="0" smtClean="0"/>
              <a:t>Students</a:t>
            </a:r>
          </a:p>
          <a:p>
            <a:pPr lvl="1"/>
            <a:r>
              <a:rPr lang="en-US" dirty="0" smtClean="0"/>
              <a:t>Career changers</a:t>
            </a:r>
          </a:p>
          <a:p>
            <a:pPr lvl="1"/>
            <a:r>
              <a:rPr lang="en-US" dirty="0" smtClean="0"/>
              <a:t>IT Pros</a:t>
            </a:r>
          </a:p>
          <a:p>
            <a:pPr lvl="1"/>
            <a:r>
              <a:rPr lang="en-US" dirty="0" smtClean="0"/>
              <a:t>Anyone with an interest in learning to code</a:t>
            </a:r>
          </a:p>
          <a:p>
            <a:r>
              <a:rPr lang="en-US" dirty="0" smtClean="0"/>
              <a:t>If you want to follow along...</a:t>
            </a:r>
          </a:p>
          <a:p>
            <a:pPr lvl="1"/>
            <a:r>
              <a:rPr lang="en-US" dirty="0" smtClean="0"/>
              <a:t>Install Visual Studio Express</a:t>
            </a:r>
          </a:p>
          <a:p>
            <a:pPr lvl="1"/>
            <a:r>
              <a:rPr lang="en-US" dirty="0" smtClean="0"/>
              <a:t>Install the Python tools</a:t>
            </a:r>
          </a:p>
          <a:p>
            <a:pPr lvl="2"/>
            <a:r>
              <a:rPr lang="en-US" dirty="0" smtClean="0"/>
              <a:t>Instructions coming soon...</a:t>
            </a:r>
          </a:p>
        </p:txBody>
      </p:sp>
    </p:spTree>
    <p:extLst>
      <p:ext uri="{BB962C8B-B14F-4D97-AF65-F5344CB8AC3E}">
        <p14:creationId xmlns:p14="http://schemas.microsoft.com/office/powerpoint/2010/main" val="3866172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277813" y="1427918"/>
            <a:ext cx="11525250" cy="5290388"/>
          </a:xfrm>
        </p:spPr>
        <p:txBody>
          <a:bodyPr/>
          <a:lstStyle/>
          <a:p>
            <a:r>
              <a:rPr lang="en-US" dirty="0" smtClean="0"/>
              <a:t>Microsoft Virtual Academy</a:t>
            </a:r>
          </a:p>
          <a:p>
            <a:pPr lvl="1"/>
            <a:r>
              <a:rPr lang="en-US" dirty="0" smtClean="0"/>
              <a:t>Free online learning tailored for IT Pros and Developers </a:t>
            </a:r>
          </a:p>
          <a:p>
            <a:pPr lvl="1"/>
            <a:r>
              <a:rPr lang="en-US" dirty="0"/>
              <a:t>Over </a:t>
            </a:r>
            <a:r>
              <a:rPr lang="en-US" dirty="0" smtClean="0"/>
              <a:t>2M registered users</a:t>
            </a:r>
          </a:p>
          <a:p>
            <a:pPr lvl="1"/>
            <a:r>
              <a:rPr lang="en-US" dirty="0" smtClean="0"/>
              <a:t>Up-to-date, relevant training on variety of Microsoft products</a:t>
            </a:r>
          </a:p>
          <a:p>
            <a:r>
              <a:rPr lang="en-US" dirty="0" smtClean="0"/>
              <a:t>“Earn while you learn!” </a:t>
            </a:r>
          </a:p>
          <a:p>
            <a:pPr lvl="1"/>
            <a:r>
              <a:rPr lang="en-US" dirty="0" smtClean="0"/>
              <a:t>Get 50 MVA Points for this event!</a:t>
            </a:r>
          </a:p>
          <a:p>
            <a:pPr lvl="1"/>
            <a:r>
              <a:rPr lang="en-US" dirty="0" smtClean="0"/>
              <a:t>Visit </a:t>
            </a:r>
            <a:r>
              <a:rPr lang="en-US" dirty="0" smtClean="0">
                <a:hlinkClick r:id="rId2"/>
              </a:rPr>
              <a:t>http://aka.ms/MVA-Voucher</a:t>
            </a:r>
            <a:r>
              <a:rPr lang="en-US" dirty="0" smtClean="0"/>
              <a:t> </a:t>
            </a:r>
          </a:p>
          <a:p>
            <a:pPr lvl="1"/>
            <a:r>
              <a:rPr lang="en-US" dirty="0" smtClean="0"/>
              <a:t>Enter this code: </a:t>
            </a:r>
            <a:r>
              <a:rPr lang="en-US" dirty="0" err="1"/>
              <a:t>IntProgPython</a:t>
            </a:r>
            <a:r>
              <a:rPr lang="en-US" dirty="0"/>
              <a:t> </a:t>
            </a:r>
            <a:r>
              <a:rPr lang="en-US" dirty="0" smtClean="0"/>
              <a:t>(expires 27 Oct 14)</a:t>
            </a:r>
            <a:endParaRPr lang="en-US" dirty="0"/>
          </a:p>
        </p:txBody>
      </p:sp>
      <p:sp>
        <p:nvSpPr>
          <p:cNvPr id="3" name="Title 2"/>
          <p:cNvSpPr>
            <a:spLocks noGrp="1"/>
          </p:cNvSpPr>
          <p:nvPr>
            <p:ph type="title"/>
          </p:nvPr>
        </p:nvSpPr>
        <p:spPr>
          <a:xfrm>
            <a:off x="-367266" y="182215"/>
            <a:ext cx="11416266" cy="1063487"/>
          </a:xfrm>
        </p:spPr>
        <p:txBody>
          <a:bodyPr/>
          <a:lstStyle/>
          <a:p>
            <a:r>
              <a:rPr lang="en-US" dirty="0" smtClean="0"/>
              <a:t>     Join the MVA Community!</a:t>
            </a:r>
            <a:endParaRPr lang="en-US" dirty="0"/>
          </a:p>
        </p:txBody>
      </p:sp>
    </p:spTree>
    <p:extLst>
      <p:ext uri="{BB962C8B-B14F-4D97-AF65-F5344CB8AC3E}">
        <p14:creationId xmlns:p14="http://schemas.microsoft.com/office/powerpoint/2010/main" val="17404498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CA" dirty="0" smtClean="0"/>
              <a:t>Repeating events</a:t>
            </a:r>
          </a:p>
          <a:p>
            <a:r>
              <a:rPr lang="en-CA" sz="2400" dirty="0"/>
              <a:t>f</a:t>
            </a:r>
            <a:r>
              <a:rPr lang="en-CA" sz="2400" dirty="0" smtClean="0"/>
              <a:t>or loops</a:t>
            </a:r>
            <a:endParaRPr lang="en-US" sz="2400" dirty="0"/>
          </a:p>
        </p:txBody>
      </p:sp>
      <p:sp>
        <p:nvSpPr>
          <p:cNvPr id="3" name="Subtitle 2"/>
          <p:cNvSpPr>
            <a:spLocks noGrp="1"/>
          </p:cNvSpPr>
          <p:nvPr>
            <p:ph type="subTitle" idx="1"/>
          </p:nvPr>
        </p:nvSpPr>
        <p:spPr/>
        <p:txBody>
          <a:bodyPr/>
          <a:lstStyle/>
          <a:p>
            <a:r>
              <a:rPr lang="en-CA" dirty="0" smtClean="0"/>
              <a:t>Susan Ibach | Technical Evangelist</a:t>
            </a:r>
          </a:p>
          <a:p>
            <a:r>
              <a:rPr lang="en-CA" dirty="0" smtClean="0"/>
              <a:t>Christopher Harrison | Content Developer</a:t>
            </a:r>
            <a:endParaRPr lang="en-US" dirty="0"/>
          </a:p>
        </p:txBody>
      </p:sp>
      <p:sp>
        <p:nvSpPr>
          <p:cNvPr id="2" name="Title 1"/>
          <p:cNvSpPr>
            <a:spLocks noGrp="1"/>
          </p:cNvSpPr>
          <p:nvPr>
            <p:ph type="title" idx="4294967295"/>
          </p:nvPr>
        </p:nvSpPr>
        <p:spPr>
          <a:xfrm>
            <a:off x="0" y="1709738"/>
            <a:ext cx="10515600" cy="2852737"/>
          </a:xfrm>
        </p:spPr>
        <p:txBody>
          <a:bodyPr/>
          <a:lstStyle/>
          <a:p>
            <a:r>
              <a:rPr lang="en-CA" dirty="0" smtClean="0"/>
              <a:t>	</a:t>
            </a:r>
            <a:endParaRPr lang="en-US" dirty="0"/>
          </a:p>
        </p:txBody>
      </p:sp>
    </p:spTree>
    <p:extLst>
      <p:ext uri="{BB962C8B-B14F-4D97-AF65-F5344CB8AC3E}">
        <p14:creationId xmlns:p14="http://schemas.microsoft.com/office/powerpoint/2010/main" val="16666152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Sometimes we need to perform an action more than once</a:t>
            </a:r>
            <a:endParaRPr lang="en-US" dirty="0"/>
          </a:p>
        </p:txBody>
      </p:sp>
      <p:sp>
        <p:nvSpPr>
          <p:cNvPr id="5" name="Content Placeholder 4"/>
          <p:cNvSpPr>
            <a:spLocks noGrp="1"/>
          </p:cNvSpPr>
          <p:nvPr>
            <p:ph sz="quarter" idx="10"/>
          </p:nvPr>
        </p:nvSpPr>
        <p:spPr/>
        <p:txBody>
          <a:bodyPr/>
          <a:lstStyle/>
          <a:p>
            <a:r>
              <a:rPr lang="en-CA" dirty="0" smtClean="0"/>
              <a:t>Pour a cup of coffee for each guest</a:t>
            </a:r>
          </a:p>
          <a:p>
            <a:r>
              <a:rPr lang="en-CA" dirty="0" smtClean="0"/>
              <a:t>Wash the dishes until they are all clean</a:t>
            </a:r>
          </a:p>
          <a:p>
            <a:r>
              <a:rPr lang="en-CA" dirty="0" smtClean="0"/>
              <a:t>Make a name card for each guest attending a party</a:t>
            </a:r>
          </a:p>
          <a:p>
            <a:pPr marL="0" indent="0">
              <a:buNone/>
            </a:pPr>
            <a:endParaRPr lang="en-US" dirty="0"/>
          </a:p>
        </p:txBody>
      </p:sp>
    </p:spTree>
    <p:extLst>
      <p:ext uri="{BB962C8B-B14F-4D97-AF65-F5344CB8AC3E}">
        <p14:creationId xmlns:p14="http://schemas.microsoft.com/office/powerpoint/2010/main" val="1504497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5929</TotalTime>
  <Words>1016</Words>
  <Application>Microsoft Office PowerPoint</Application>
  <PresentationFormat>Widescreen</PresentationFormat>
  <Paragraphs>254</Paragraphs>
  <Slides>43</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Consolas</vt:lpstr>
      <vt:lpstr>Segoe UI</vt:lpstr>
      <vt:lpstr>Segoe UI Light</vt:lpstr>
      <vt:lpstr>MVA</vt:lpstr>
      <vt:lpstr>Introduction to Programming using Python</vt:lpstr>
      <vt:lpstr>Meet Susan Ibach| ‏@hockeygeekgirl</vt:lpstr>
      <vt:lpstr>Meet Christopher Harrison | ‏@geektrainer </vt:lpstr>
      <vt:lpstr>Course Topics</vt:lpstr>
      <vt:lpstr>Course Topics</vt:lpstr>
      <vt:lpstr>Setting Expectations</vt:lpstr>
      <vt:lpstr>     Join the MVA Community!</vt:lpstr>
      <vt:lpstr> </vt:lpstr>
      <vt:lpstr>Sometimes we need to perform an action more than once</vt:lpstr>
      <vt:lpstr>In code, we use loops to repeat a task</vt:lpstr>
      <vt:lpstr>PowerPoint Presentation</vt:lpstr>
      <vt:lpstr>Did you know Python can draw?</vt:lpstr>
      <vt:lpstr>turtle is a library that lets you draw </vt:lpstr>
      <vt:lpstr>Drawing with turtle</vt:lpstr>
      <vt:lpstr>You can probably guess what some of the turtle commands do</vt:lpstr>
      <vt:lpstr>PowerPoint Presentation</vt:lpstr>
      <vt:lpstr>How would we get turtle do draw a square?</vt:lpstr>
      <vt:lpstr>Loops allow us to repeat the same line of code as often as we want</vt:lpstr>
      <vt:lpstr>When you change the range, you change the number of times the code executes</vt:lpstr>
      <vt:lpstr>Only the indented code is repeated!</vt:lpstr>
      <vt:lpstr>Using loops to draw shapes</vt:lpstr>
      <vt:lpstr>Now we can make new typing mistakes!</vt:lpstr>
      <vt:lpstr>PowerPoint Presentation</vt:lpstr>
      <vt:lpstr>You can have lots of fun when you put a loop inside another loop!</vt:lpstr>
      <vt:lpstr>Just for fun</vt:lpstr>
      <vt:lpstr>Nested loops</vt:lpstr>
      <vt:lpstr>PowerPoint Presentation</vt:lpstr>
      <vt:lpstr>We could use a variable to decide the number of sides our object will have</vt:lpstr>
      <vt:lpstr>What’s the advantage of using a variable here instead of just typing in the number?</vt:lpstr>
      <vt:lpstr>When we use a variable and we want to change a value that appears in many places, we only have to update one line of code!</vt:lpstr>
      <vt:lpstr>Using a variable in our loop</vt:lpstr>
      <vt:lpstr>PowerPoint Presentation</vt:lpstr>
      <vt:lpstr>You can look at the loop values within the loop</vt:lpstr>
      <vt:lpstr>If you need to start counting from “1” you can specify numbers to count to and from</vt:lpstr>
      <vt:lpstr>You can also tell the loop to skip values by specifying a step</vt:lpstr>
      <vt:lpstr>One of the cool things about Python is the way you can tell it exactly what values you want to use in the loop</vt:lpstr>
      <vt:lpstr>And you don’t have to use numbers!</vt:lpstr>
      <vt:lpstr>Using an explicit list of values in your loop</vt:lpstr>
      <vt:lpstr>You can even mix up different datatypes (e.g. numbers and strings) but…</vt:lpstr>
      <vt:lpstr>You can’t set the color to a number so the code crashed, but print can accept strings or numbers</vt:lpstr>
      <vt:lpstr>Your challenge</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code with Python!</dc:title>
  <dc:creator>Susan Ibach</dc:creator>
  <cp:lastModifiedBy>Christopher Harrison</cp:lastModifiedBy>
  <cp:revision>130</cp:revision>
  <dcterms:created xsi:type="dcterms:W3CDTF">2014-06-11T19:38:55Z</dcterms:created>
  <dcterms:modified xsi:type="dcterms:W3CDTF">2014-09-24T16:01:49Z</dcterms:modified>
</cp:coreProperties>
</file>