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9"/>
  </p:notesMasterIdLst>
  <p:sldIdLst>
    <p:sldId id="256" r:id="rId2"/>
    <p:sldId id="257" r:id="rId3"/>
    <p:sldId id="259" r:id="rId4"/>
    <p:sldId id="258" r:id="rId5"/>
    <p:sldId id="260" r:id="rId6"/>
    <p:sldId id="261" r:id="rId7"/>
    <p:sldId id="262" r:id="rId8"/>
    <p:sldId id="263" r:id="rId9"/>
    <p:sldId id="264" r:id="rId10"/>
    <p:sldId id="265" r:id="rId11"/>
    <p:sldId id="268" r:id="rId12"/>
    <p:sldId id="266" r:id="rId13"/>
    <p:sldId id="267" r:id="rId14"/>
    <p:sldId id="269" r:id="rId15"/>
    <p:sldId id="273" r:id="rId16"/>
    <p:sldId id="271" r:id="rId17"/>
    <p:sldId id="278" r:id="rId18"/>
    <p:sldId id="274" r:id="rId19"/>
    <p:sldId id="275" r:id="rId20"/>
    <p:sldId id="276" r:id="rId21"/>
    <p:sldId id="313" r:id="rId22"/>
    <p:sldId id="277" r:id="rId23"/>
    <p:sldId id="279" r:id="rId24"/>
    <p:sldId id="280" r:id="rId25"/>
    <p:sldId id="281" r:id="rId26"/>
    <p:sldId id="272" r:id="rId27"/>
    <p:sldId id="282" r:id="rId28"/>
    <p:sldId id="285" r:id="rId29"/>
    <p:sldId id="283" r:id="rId30"/>
    <p:sldId id="284" r:id="rId31"/>
    <p:sldId id="286" r:id="rId32"/>
    <p:sldId id="287" r:id="rId33"/>
    <p:sldId id="288" r:id="rId34"/>
    <p:sldId id="291" r:id="rId35"/>
    <p:sldId id="289" r:id="rId36"/>
    <p:sldId id="290" r:id="rId37"/>
    <p:sldId id="292" r:id="rId38"/>
    <p:sldId id="293" r:id="rId39"/>
    <p:sldId id="295" r:id="rId40"/>
    <p:sldId id="294" r:id="rId41"/>
    <p:sldId id="296" r:id="rId42"/>
    <p:sldId id="297" r:id="rId43"/>
    <p:sldId id="298" r:id="rId44"/>
    <p:sldId id="301" r:id="rId45"/>
    <p:sldId id="302" r:id="rId46"/>
    <p:sldId id="299" r:id="rId47"/>
    <p:sldId id="300" r:id="rId48"/>
    <p:sldId id="303" r:id="rId49"/>
    <p:sldId id="304" r:id="rId50"/>
    <p:sldId id="305" r:id="rId51"/>
    <p:sldId id="306" r:id="rId52"/>
    <p:sldId id="307" r:id="rId53"/>
    <p:sldId id="308" r:id="rId54"/>
    <p:sldId id="309" r:id="rId55"/>
    <p:sldId id="310" r:id="rId56"/>
    <p:sldId id="311" r:id="rId57"/>
    <p:sldId id="312"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_rels/data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_rels/drawing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BF13E83-EB13-4B8A-87E3-28B9777410E5}"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2B6B6EF1-F37E-4C8A-9FF9-9CD03C87BF93}">
      <dgm:prSet/>
      <dgm:spPr/>
      <dgm:t>
        <a:bodyPr/>
        <a:lstStyle/>
        <a:p>
          <a:r>
            <a:rPr lang="en-IN" b="0" i="0" baseline="0"/>
            <a:t>Through surveys and exit interviews, organizations can identify the percent of people leaving who follow each of the four primary paths to turnover. Each path has different implications for the company’s retention strategies:</a:t>
          </a:r>
          <a:endParaRPr lang="en-US"/>
        </a:p>
      </dgm:t>
    </dgm:pt>
    <dgm:pt modelId="{FC1D6FEC-13AA-47EE-8C8D-DFDCB83D8E65}" type="parTrans" cxnId="{F2DA29C2-890D-4C19-81B5-68B0429E42AB}">
      <dgm:prSet/>
      <dgm:spPr/>
      <dgm:t>
        <a:bodyPr/>
        <a:lstStyle/>
        <a:p>
          <a:endParaRPr lang="en-US"/>
        </a:p>
      </dgm:t>
    </dgm:pt>
    <dgm:pt modelId="{C34BE418-1464-4D2D-9B23-D864B079870E}" type="sibTrans" cxnId="{F2DA29C2-890D-4C19-81B5-68B0429E42AB}">
      <dgm:prSet/>
      <dgm:spPr/>
      <dgm:t>
        <a:bodyPr/>
        <a:lstStyle/>
        <a:p>
          <a:endParaRPr lang="en-US"/>
        </a:p>
      </dgm:t>
    </dgm:pt>
    <dgm:pt modelId="{9C2D8266-3AB4-44EE-8BCF-DAFEF108DBDF}">
      <dgm:prSet/>
      <dgm:spPr/>
      <dgm:t>
        <a:bodyPr/>
        <a:lstStyle/>
        <a:p>
          <a:r>
            <a:rPr lang="en-IN" b="0" i="1" baseline="0"/>
            <a:t>Dissatisfaction: </a:t>
          </a:r>
          <a:r>
            <a:rPr lang="en-IN" b="0" i="0" baseline="0"/>
            <a:t>Attack this with traditional retention strategies such as monitoring workplace attitudes and managing the drivers of turnover identified earlier.</a:t>
          </a:r>
          <a:endParaRPr lang="en-US"/>
        </a:p>
      </dgm:t>
    </dgm:pt>
    <dgm:pt modelId="{FB06800D-2A05-4B0F-8785-1A71FF993F00}" type="parTrans" cxnId="{F5831B28-7612-430D-87D8-3B76285710F5}">
      <dgm:prSet/>
      <dgm:spPr/>
      <dgm:t>
        <a:bodyPr/>
        <a:lstStyle/>
        <a:p>
          <a:endParaRPr lang="en-US"/>
        </a:p>
      </dgm:t>
    </dgm:pt>
    <dgm:pt modelId="{1070585B-B0CB-472F-A7B0-9D3167926D57}" type="sibTrans" cxnId="{F5831B28-7612-430D-87D8-3B76285710F5}">
      <dgm:prSet/>
      <dgm:spPr/>
      <dgm:t>
        <a:bodyPr/>
        <a:lstStyle/>
        <a:p>
          <a:endParaRPr lang="en-US"/>
        </a:p>
      </dgm:t>
    </dgm:pt>
    <dgm:pt modelId="{378E8D3A-AA34-4C17-8726-9AABAF51CAE9}">
      <dgm:prSet/>
      <dgm:spPr/>
      <dgm:t>
        <a:bodyPr/>
        <a:lstStyle/>
        <a:p>
          <a:r>
            <a:rPr lang="en-IN" b="0" i="1" baseline="0"/>
            <a:t>Better alternatives: </a:t>
          </a:r>
          <a:r>
            <a:rPr lang="en-IN" b="0" i="0" baseline="0"/>
            <a:t>Ensure that your organization is competitive in terms of rewards, developmental opportunities, and the quality of the work environment. Be prepared to deal with external offers for valued employees.</a:t>
          </a:r>
          <a:endParaRPr lang="en-US"/>
        </a:p>
      </dgm:t>
    </dgm:pt>
    <dgm:pt modelId="{E67FD328-0659-444A-B054-575114C3487B}" type="parTrans" cxnId="{ACD45762-E4F1-4DAB-8DBD-F71CD148C322}">
      <dgm:prSet/>
      <dgm:spPr/>
      <dgm:t>
        <a:bodyPr/>
        <a:lstStyle/>
        <a:p>
          <a:endParaRPr lang="en-US"/>
        </a:p>
      </dgm:t>
    </dgm:pt>
    <dgm:pt modelId="{5CD3A701-72CB-4952-8C22-B24B1A06E75B}" type="sibTrans" cxnId="{ACD45762-E4F1-4DAB-8DBD-F71CD148C322}">
      <dgm:prSet/>
      <dgm:spPr/>
      <dgm:t>
        <a:bodyPr/>
        <a:lstStyle/>
        <a:p>
          <a:endParaRPr lang="en-US"/>
        </a:p>
      </dgm:t>
    </dgm:pt>
    <dgm:pt modelId="{020D17CB-3730-4957-BC21-1B49FCA65ECA}" type="pres">
      <dgm:prSet presAssocID="{4BF13E83-EB13-4B8A-87E3-28B9777410E5}" presName="linear" presStyleCnt="0">
        <dgm:presLayoutVars>
          <dgm:animLvl val="lvl"/>
          <dgm:resizeHandles val="exact"/>
        </dgm:presLayoutVars>
      </dgm:prSet>
      <dgm:spPr/>
    </dgm:pt>
    <dgm:pt modelId="{7FE63C7B-577A-4438-B83D-08B587B715E3}" type="pres">
      <dgm:prSet presAssocID="{2B6B6EF1-F37E-4C8A-9FF9-9CD03C87BF93}" presName="parentText" presStyleLbl="node1" presStyleIdx="0" presStyleCnt="3">
        <dgm:presLayoutVars>
          <dgm:chMax val="0"/>
          <dgm:bulletEnabled val="1"/>
        </dgm:presLayoutVars>
      </dgm:prSet>
      <dgm:spPr/>
    </dgm:pt>
    <dgm:pt modelId="{71184AB9-B051-4166-BDD5-115201D00736}" type="pres">
      <dgm:prSet presAssocID="{C34BE418-1464-4D2D-9B23-D864B079870E}" presName="spacer" presStyleCnt="0"/>
      <dgm:spPr/>
    </dgm:pt>
    <dgm:pt modelId="{27C88E68-71A7-4304-8D16-1581E121360B}" type="pres">
      <dgm:prSet presAssocID="{9C2D8266-3AB4-44EE-8BCF-DAFEF108DBDF}" presName="parentText" presStyleLbl="node1" presStyleIdx="1" presStyleCnt="3">
        <dgm:presLayoutVars>
          <dgm:chMax val="0"/>
          <dgm:bulletEnabled val="1"/>
        </dgm:presLayoutVars>
      </dgm:prSet>
      <dgm:spPr/>
    </dgm:pt>
    <dgm:pt modelId="{47364F40-2AEE-42CE-B438-58549439C19C}" type="pres">
      <dgm:prSet presAssocID="{1070585B-B0CB-472F-A7B0-9D3167926D57}" presName="spacer" presStyleCnt="0"/>
      <dgm:spPr/>
    </dgm:pt>
    <dgm:pt modelId="{2D01C370-9F20-4101-8874-E049484D57D0}" type="pres">
      <dgm:prSet presAssocID="{378E8D3A-AA34-4C17-8726-9AABAF51CAE9}" presName="parentText" presStyleLbl="node1" presStyleIdx="2" presStyleCnt="3">
        <dgm:presLayoutVars>
          <dgm:chMax val="0"/>
          <dgm:bulletEnabled val="1"/>
        </dgm:presLayoutVars>
      </dgm:prSet>
      <dgm:spPr/>
    </dgm:pt>
  </dgm:ptLst>
  <dgm:cxnLst>
    <dgm:cxn modelId="{17B5BF1A-C73D-4E48-AF28-56F597295926}" type="presOf" srcId="{9C2D8266-3AB4-44EE-8BCF-DAFEF108DBDF}" destId="{27C88E68-71A7-4304-8D16-1581E121360B}" srcOrd="0" destOrd="0" presId="urn:microsoft.com/office/officeart/2005/8/layout/vList2"/>
    <dgm:cxn modelId="{F5831B28-7612-430D-87D8-3B76285710F5}" srcId="{4BF13E83-EB13-4B8A-87E3-28B9777410E5}" destId="{9C2D8266-3AB4-44EE-8BCF-DAFEF108DBDF}" srcOrd="1" destOrd="0" parTransId="{FB06800D-2A05-4B0F-8785-1A71FF993F00}" sibTransId="{1070585B-B0CB-472F-A7B0-9D3167926D57}"/>
    <dgm:cxn modelId="{B425363D-ED2C-4991-A8C0-2C1D7B29DEAC}" type="presOf" srcId="{4BF13E83-EB13-4B8A-87E3-28B9777410E5}" destId="{020D17CB-3730-4957-BC21-1B49FCA65ECA}" srcOrd="0" destOrd="0" presId="urn:microsoft.com/office/officeart/2005/8/layout/vList2"/>
    <dgm:cxn modelId="{41863F5C-8E5E-42C0-A883-841546608841}" type="presOf" srcId="{2B6B6EF1-F37E-4C8A-9FF9-9CD03C87BF93}" destId="{7FE63C7B-577A-4438-B83D-08B587B715E3}" srcOrd="0" destOrd="0" presId="urn:microsoft.com/office/officeart/2005/8/layout/vList2"/>
    <dgm:cxn modelId="{ACD45762-E4F1-4DAB-8DBD-F71CD148C322}" srcId="{4BF13E83-EB13-4B8A-87E3-28B9777410E5}" destId="{378E8D3A-AA34-4C17-8726-9AABAF51CAE9}" srcOrd="2" destOrd="0" parTransId="{E67FD328-0659-444A-B054-575114C3487B}" sibTransId="{5CD3A701-72CB-4952-8C22-B24B1A06E75B}"/>
    <dgm:cxn modelId="{F2DA29C2-890D-4C19-81B5-68B0429E42AB}" srcId="{4BF13E83-EB13-4B8A-87E3-28B9777410E5}" destId="{2B6B6EF1-F37E-4C8A-9FF9-9CD03C87BF93}" srcOrd="0" destOrd="0" parTransId="{FC1D6FEC-13AA-47EE-8C8D-DFDCB83D8E65}" sibTransId="{C34BE418-1464-4D2D-9B23-D864B079870E}"/>
    <dgm:cxn modelId="{FC0632E6-4BA6-40BE-BD23-1BC08266336E}" type="presOf" srcId="{378E8D3A-AA34-4C17-8726-9AABAF51CAE9}" destId="{2D01C370-9F20-4101-8874-E049484D57D0}" srcOrd="0" destOrd="0" presId="urn:microsoft.com/office/officeart/2005/8/layout/vList2"/>
    <dgm:cxn modelId="{BF3B6C00-008B-41FC-A316-AC38B3CEBEE1}" type="presParOf" srcId="{020D17CB-3730-4957-BC21-1B49FCA65ECA}" destId="{7FE63C7B-577A-4438-B83D-08B587B715E3}" srcOrd="0" destOrd="0" presId="urn:microsoft.com/office/officeart/2005/8/layout/vList2"/>
    <dgm:cxn modelId="{CA4885AB-2B20-4B17-92BE-14EDA44EC0C3}" type="presParOf" srcId="{020D17CB-3730-4957-BC21-1B49FCA65ECA}" destId="{71184AB9-B051-4166-BDD5-115201D00736}" srcOrd="1" destOrd="0" presId="urn:microsoft.com/office/officeart/2005/8/layout/vList2"/>
    <dgm:cxn modelId="{0EA500D2-036A-492B-9B5E-0A1560DCA1EC}" type="presParOf" srcId="{020D17CB-3730-4957-BC21-1B49FCA65ECA}" destId="{27C88E68-71A7-4304-8D16-1581E121360B}" srcOrd="2" destOrd="0" presId="urn:microsoft.com/office/officeart/2005/8/layout/vList2"/>
    <dgm:cxn modelId="{E4CA6403-B2F6-4E34-B5AD-6C3F651F01B5}" type="presParOf" srcId="{020D17CB-3730-4957-BC21-1B49FCA65ECA}" destId="{47364F40-2AEE-42CE-B438-58549439C19C}" srcOrd="3" destOrd="0" presId="urn:microsoft.com/office/officeart/2005/8/layout/vList2"/>
    <dgm:cxn modelId="{76FA80C5-A103-4FC6-B0C6-A9998AB2625C}" type="presParOf" srcId="{020D17CB-3730-4957-BC21-1B49FCA65ECA}" destId="{2D01C370-9F20-4101-8874-E049484D57D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026632-7C47-4D15-81BD-2679FDDC69B1}"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9650CBCE-AEC9-421C-8B6C-4DFF1409E1D9}">
      <dgm:prSet/>
      <dgm:spPr/>
      <dgm:t>
        <a:bodyPr/>
        <a:lstStyle/>
        <a:p>
          <a:r>
            <a:rPr lang="en-IN" b="0" i="0" baseline="0"/>
            <a:t>Cendant decreased annual turnover from about 30% to less than 10% by adding to the inducements side of the equation. Specifically, I implemented a flexible working schedule and work/life balance program after an employee survey revealed workers’ desire for greater balance between their professional and personal lives.</a:t>
          </a:r>
          <a:endParaRPr lang="en-US"/>
        </a:p>
      </dgm:t>
    </dgm:pt>
    <dgm:pt modelId="{C6D3BDFA-2AE6-4372-948C-4C0C0979FB06}" type="parTrans" cxnId="{CA3452A0-C9C9-4D31-874E-898B5706AFCD}">
      <dgm:prSet/>
      <dgm:spPr/>
      <dgm:t>
        <a:bodyPr/>
        <a:lstStyle/>
        <a:p>
          <a:endParaRPr lang="en-US"/>
        </a:p>
      </dgm:t>
    </dgm:pt>
    <dgm:pt modelId="{9837A5D8-D189-41F2-9D21-38C00D571BAC}" type="sibTrans" cxnId="{CA3452A0-C9C9-4D31-874E-898B5706AFCD}">
      <dgm:prSet/>
      <dgm:spPr/>
      <dgm:t>
        <a:bodyPr/>
        <a:lstStyle/>
        <a:p>
          <a:endParaRPr lang="en-US"/>
        </a:p>
      </dgm:t>
    </dgm:pt>
    <dgm:pt modelId="{EC4BC7F0-94A4-49F5-9EF3-F4D315125E9E}">
      <dgm:prSet/>
      <dgm:spPr/>
      <dgm:t>
        <a:bodyPr/>
        <a:lstStyle/>
        <a:p>
          <a:r>
            <a:rPr lang="en-IN" b="0" i="0" baseline="0"/>
            <a:t>The program is managed at the department level and offers daily flexible start and end times as well as an option to work four long days each week and take the fifth day off. Cendant also now offers wellness programs for employees, such as on-site mammograms, blood pressure and vision tests, flu shots, and seminars on topics such as single parenting and smoking cessation.</a:t>
          </a:r>
          <a:endParaRPr lang="en-US"/>
        </a:p>
      </dgm:t>
    </dgm:pt>
    <dgm:pt modelId="{4D371666-0F51-4D0C-B2A8-3D085E2D1A3C}" type="parTrans" cxnId="{2713AC0F-64EB-4B4B-B248-383FEFB93E50}">
      <dgm:prSet/>
      <dgm:spPr/>
      <dgm:t>
        <a:bodyPr/>
        <a:lstStyle/>
        <a:p>
          <a:endParaRPr lang="en-US"/>
        </a:p>
      </dgm:t>
    </dgm:pt>
    <dgm:pt modelId="{5A8B8EB9-FB17-4544-9E6C-8CAB09B4A10B}" type="sibTrans" cxnId="{2713AC0F-64EB-4B4B-B248-383FEFB93E50}">
      <dgm:prSet/>
      <dgm:spPr/>
      <dgm:t>
        <a:bodyPr/>
        <a:lstStyle/>
        <a:p>
          <a:endParaRPr lang="en-US"/>
        </a:p>
      </dgm:t>
    </dgm:pt>
    <dgm:pt modelId="{96D39367-DFF6-4986-A519-EAF46BEA60A7}" type="pres">
      <dgm:prSet presAssocID="{C5026632-7C47-4D15-81BD-2679FDDC69B1}" presName="linear" presStyleCnt="0">
        <dgm:presLayoutVars>
          <dgm:animLvl val="lvl"/>
          <dgm:resizeHandles val="exact"/>
        </dgm:presLayoutVars>
      </dgm:prSet>
      <dgm:spPr/>
    </dgm:pt>
    <dgm:pt modelId="{2E5F6E0B-8A46-4976-96F9-E9F31A371D9B}" type="pres">
      <dgm:prSet presAssocID="{9650CBCE-AEC9-421C-8B6C-4DFF1409E1D9}" presName="parentText" presStyleLbl="node1" presStyleIdx="0" presStyleCnt="2">
        <dgm:presLayoutVars>
          <dgm:chMax val="0"/>
          <dgm:bulletEnabled val="1"/>
        </dgm:presLayoutVars>
      </dgm:prSet>
      <dgm:spPr/>
    </dgm:pt>
    <dgm:pt modelId="{74606760-6C6D-42F3-BC09-075A2A3262E7}" type="pres">
      <dgm:prSet presAssocID="{9837A5D8-D189-41F2-9D21-38C00D571BAC}" presName="spacer" presStyleCnt="0"/>
      <dgm:spPr/>
    </dgm:pt>
    <dgm:pt modelId="{A9C58A8D-648D-4F24-AEB9-F3A24E5031F4}" type="pres">
      <dgm:prSet presAssocID="{EC4BC7F0-94A4-49F5-9EF3-F4D315125E9E}" presName="parentText" presStyleLbl="node1" presStyleIdx="1" presStyleCnt="2">
        <dgm:presLayoutVars>
          <dgm:chMax val="0"/>
          <dgm:bulletEnabled val="1"/>
        </dgm:presLayoutVars>
      </dgm:prSet>
      <dgm:spPr/>
    </dgm:pt>
  </dgm:ptLst>
  <dgm:cxnLst>
    <dgm:cxn modelId="{2713AC0F-64EB-4B4B-B248-383FEFB93E50}" srcId="{C5026632-7C47-4D15-81BD-2679FDDC69B1}" destId="{EC4BC7F0-94A4-49F5-9EF3-F4D315125E9E}" srcOrd="1" destOrd="0" parTransId="{4D371666-0F51-4D0C-B2A8-3D085E2D1A3C}" sibTransId="{5A8B8EB9-FB17-4544-9E6C-8CAB09B4A10B}"/>
    <dgm:cxn modelId="{82B9AE5D-923E-470E-921E-8AADC38A31E5}" type="presOf" srcId="{EC4BC7F0-94A4-49F5-9EF3-F4D315125E9E}" destId="{A9C58A8D-648D-4F24-AEB9-F3A24E5031F4}" srcOrd="0" destOrd="0" presId="urn:microsoft.com/office/officeart/2005/8/layout/vList2"/>
    <dgm:cxn modelId="{4186897E-44E3-4B9C-BE9D-00E086BAA930}" type="presOf" srcId="{C5026632-7C47-4D15-81BD-2679FDDC69B1}" destId="{96D39367-DFF6-4986-A519-EAF46BEA60A7}" srcOrd="0" destOrd="0" presId="urn:microsoft.com/office/officeart/2005/8/layout/vList2"/>
    <dgm:cxn modelId="{CA3452A0-C9C9-4D31-874E-898B5706AFCD}" srcId="{C5026632-7C47-4D15-81BD-2679FDDC69B1}" destId="{9650CBCE-AEC9-421C-8B6C-4DFF1409E1D9}" srcOrd="0" destOrd="0" parTransId="{C6D3BDFA-2AE6-4372-948C-4C0C0979FB06}" sibTransId="{9837A5D8-D189-41F2-9D21-38C00D571BAC}"/>
    <dgm:cxn modelId="{7FBE21D3-1FB9-4E4F-9D91-363864108378}" type="presOf" srcId="{9650CBCE-AEC9-421C-8B6C-4DFF1409E1D9}" destId="{2E5F6E0B-8A46-4976-96F9-E9F31A371D9B}" srcOrd="0" destOrd="0" presId="urn:microsoft.com/office/officeart/2005/8/layout/vList2"/>
    <dgm:cxn modelId="{61B5D00C-4D48-4A94-A341-9AAA20F735EF}" type="presParOf" srcId="{96D39367-DFF6-4986-A519-EAF46BEA60A7}" destId="{2E5F6E0B-8A46-4976-96F9-E9F31A371D9B}" srcOrd="0" destOrd="0" presId="urn:microsoft.com/office/officeart/2005/8/layout/vList2"/>
    <dgm:cxn modelId="{62928C88-A495-4022-BE86-104E1F8763BD}" type="presParOf" srcId="{96D39367-DFF6-4986-A519-EAF46BEA60A7}" destId="{74606760-6C6D-42F3-BC09-075A2A3262E7}" srcOrd="1" destOrd="0" presId="urn:microsoft.com/office/officeart/2005/8/layout/vList2"/>
    <dgm:cxn modelId="{C4784E03-94DD-4603-80CB-FFCA5D0F0D22}" type="presParOf" srcId="{96D39367-DFF6-4986-A519-EAF46BEA60A7}" destId="{A9C58A8D-648D-4F24-AEB9-F3A24E5031F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F4DD21-15FA-49A0-9673-63252D5E6167}" type="doc">
      <dgm:prSet loTypeId="urn:microsoft.com/office/officeart/2005/8/layout/vProcess5" loCatId="process" qsTypeId="urn:microsoft.com/office/officeart/2005/8/quickstyle/simple1" qsCatId="simple" csTypeId="urn:microsoft.com/office/officeart/2005/8/colors/accent0_3" csCatId="mainScheme"/>
      <dgm:spPr/>
      <dgm:t>
        <a:bodyPr/>
        <a:lstStyle/>
        <a:p>
          <a:endParaRPr lang="en-US"/>
        </a:p>
      </dgm:t>
    </dgm:pt>
    <dgm:pt modelId="{C463A677-EA85-446A-97E1-9930FC0F50E8}">
      <dgm:prSet/>
      <dgm:spPr/>
      <dgm:t>
        <a:bodyPr/>
        <a:lstStyle/>
        <a:p>
          <a:r>
            <a:rPr lang="en-IN" b="0" i="0" baseline="0"/>
            <a:t>A great deal of turnover research focuses on people who leave, on the assumption that understanding why people depart will help organizations determine how to retain them. Of course, it is also valuable to understand why employees stay. Some recent studies have examined the ways in which employees become </a:t>
          </a:r>
          <a:r>
            <a:rPr lang="en-IN" b="0" i="1" baseline="0"/>
            <a:t>embedded </a:t>
          </a:r>
          <a:r>
            <a:rPr lang="en-IN" b="0" i="0" baseline="0"/>
            <a:t>in their jobs and their communities.</a:t>
          </a:r>
          <a:endParaRPr lang="en-US"/>
        </a:p>
      </dgm:t>
    </dgm:pt>
    <dgm:pt modelId="{CB576A10-DD09-4807-B0BE-4B48B3C6B4B5}" type="parTrans" cxnId="{24494C1C-ABBB-4DA5-B2C0-85377C512619}">
      <dgm:prSet/>
      <dgm:spPr/>
      <dgm:t>
        <a:bodyPr/>
        <a:lstStyle/>
        <a:p>
          <a:endParaRPr lang="en-US"/>
        </a:p>
      </dgm:t>
    </dgm:pt>
    <dgm:pt modelId="{1E8AF946-2C45-4C5B-8763-B1A46AF74138}" type="sibTrans" cxnId="{24494C1C-ABBB-4DA5-B2C0-85377C512619}">
      <dgm:prSet/>
      <dgm:spPr/>
      <dgm:t>
        <a:bodyPr/>
        <a:lstStyle/>
        <a:p>
          <a:endParaRPr lang="en-US"/>
        </a:p>
      </dgm:t>
    </dgm:pt>
    <dgm:pt modelId="{547DC31C-CE37-414E-879B-D702A30449B7}">
      <dgm:prSet/>
      <dgm:spPr/>
      <dgm:t>
        <a:bodyPr/>
        <a:lstStyle/>
        <a:p>
          <a:r>
            <a:rPr lang="en-IN" b="0" i="0" baseline="0"/>
            <a:t>As employees participate in their professional and community life, they develop a web of connections and relationships on and off the job. Leaving a job would require severing or rearranging these connections. Employees who have many connections are more embedded, and thus have numerous reasons to stay in an organization.</a:t>
          </a:r>
          <a:endParaRPr lang="en-US"/>
        </a:p>
      </dgm:t>
    </dgm:pt>
    <dgm:pt modelId="{8FA01FD8-9721-4D2C-B798-DC0E54804BD2}" type="parTrans" cxnId="{CF65A77C-81F4-47AA-A42D-101A474AF49F}">
      <dgm:prSet/>
      <dgm:spPr/>
      <dgm:t>
        <a:bodyPr/>
        <a:lstStyle/>
        <a:p>
          <a:endParaRPr lang="en-US"/>
        </a:p>
      </dgm:t>
    </dgm:pt>
    <dgm:pt modelId="{1E92A53A-3B7D-4B05-8163-EC170C058D51}" type="sibTrans" cxnId="{CF65A77C-81F4-47AA-A42D-101A474AF49F}">
      <dgm:prSet/>
      <dgm:spPr/>
      <dgm:t>
        <a:bodyPr/>
        <a:lstStyle/>
        <a:p>
          <a:endParaRPr lang="en-US"/>
        </a:p>
      </dgm:t>
    </dgm:pt>
    <dgm:pt modelId="{90327B58-FD2E-4A12-969B-F05F64C02173}" type="pres">
      <dgm:prSet presAssocID="{3CF4DD21-15FA-49A0-9673-63252D5E6167}" presName="outerComposite" presStyleCnt="0">
        <dgm:presLayoutVars>
          <dgm:chMax val="5"/>
          <dgm:dir/>
          <dgm:resizeHandles val="exact"/>
        </dgm:presLayoutVars>
      </dgm:prSet>
      <dgm:spPr/>
    </dgm:pt>
    <dgm:pt modelId="{B1EC2FB8-3129-45AD-B783-B18634881C82}" type="pres">
      <dgm:prSet presAssocID="{3CF4DD21-15FA-49A0-9673-63252D5E6167}" presName="dummyMaxCanvas" presStyleCnt="0">
        <dgm:presLayoutVars/>
      </dgm:prSet>
      <dgm:spPr/>
    </dgm:pt>
    <dgm:pt modelId="{F7A08154-41AD-4A0E-B9BC-941BE3ADF150}" type="pres">
      <dgm:prSet presAssocID="{3CF4DD21-15FA-49A0-9673-63252D5E6167}" presName="TwoNodes_1" presStyleLbl="node1" presStyleIdx="0" presStyleCnt="2">
        <dgm:presLayoutVars>
          <dgm:bulletEnabled val="1"/>
        </dgm:presLayoutVars>
      </dgm:prSet>
      <dgm:spPr/>
    </dgm:pt>
    <dgm:pt modelId="{3B447061-A3A3-4C35-8517-EA5631562ADF}" type="pres">
      <dgm:prSet presAssocID="{3CF4DD21-15FA-49A0-9673-63252D5E6167}" presName="TwoNodes_2" presStyleLbl="node1" presStyleIdx="1" presStyleCnt="2">
        <dgm:presLayoutVars>
          <dgm:bulletEnabled val="1"/>
        </dgm:presLayoutVars>
      </dgm:prSet>
      <dgm:spPr/>
    </dgm:pt>
    <dgm:pt modelId="{247921CD-CFAE-4477-AB08-CF6F181DC37D}" type="pres">
      <dgm:prSet presAssocID="{3CF4DD21-15FA-49A0-9673-63252D5E6167}" presName="TwoConn_1-2" presStyleLbl="fgAccFollowNode1" presStyleIdx="0" presStyleCnt="1">
        <dgm:presLayoutVars>
          <dgm:bulletEnabled val="1"/>
        </dgm:presLayoutVars>
      </dgm:prSet>
      <dgm:spPr/>
    </dgm:pt>
    <dgm:pt modelId="{E075E879-BEF6-4C4D-8ED7-E7B98F446219}" type="pres">
      <dgm:prSet presAssocID="{3CF4DD21-15FA-49A0-9673-63252D5E6167}" presName="TwoNodes_1_text" presStyleLbl="node1" presStyleIdx="1" presStyleCnt="2">
        <dgm:presLayoutVars>
          <dgm:bulletEnabled val="1"/>
        </dgm:presLayoutVars>
      </dgm:prSet>
      <dgm:spPr/>
    </dgm:pt>
    <dgm:pt modelId="{B2EB6F33-DB4B-4C8C-A1AA-02BC3DCEBD91}" type="pres">
      <dgm:prSet presAssocID="{3CF4DD21-15FA-49A0-9673-63252D5E6167}" presName="TwoNodes_2_text" presStyleLbl="node1" presStyleIdx="1" presStyleCnt="2">
        <dgm:presLayoutVars>
          <dgm:bulletEnabled val="1"/>
        </dgm:presLayoutVars>
      </dgm:prSet>
      <dgm:spPr/>
    </dgm:pt>
  </dgm:ptLst>
  <dgm:cxnLst>
    <dgm:cxn modelId="{57674A08-BD5A-4932-A391-EE24B7B227D4}" type="presOf" srcId="{3CF4DD21-15FA-49A0-9673-63252D5E6167}" destId="{90327B58-FD2E-4A12-969B-F05F64C02173}" srcOrd="0" destOrd="0" presId="urn:microsoft.com/office/officeart/2005/8/layout/vProcess5"/>
    <dgm:cxn modelId="{24494C1C-ABBB-4DA5-B2C0-85377C512619}" srcId="{3CF4DD21-15FA-49A0-9673-63252D5E6167}" destId="{C463A677-EA85-446A-97E1-9930FC0F50E8}" srcOrd="0" destOrd="0" parTransId="{CB576A10-DD09-4807-B0BE-4B48B3C6B4B5}" sibTransId="{1E8AF946-2C45-4C5B-8763-B1A46AF74138}"/>
    <dgm:cxn modelId="{42BEB938-A929-4272-B201-6D959A1071F3}" type="presOf" srcId="{1E8AF946-2C45-4C5B-8763-B1A46AF74138}" destId="{247921CD-CFAE-4477-AB08-CF6F181DC37D}" srcOrd="0" destOrd="0" presId="urn:microsoft.com/office/officeart/2005/8/layout/vProcess5"/>
    <dgm:cxn modelId="{CF65A77C-81F4-47AA-A42D-101A474AF49F}" srcId="{3CF4DD21-15FA-49A0-9673-63252D5E6167}" destId="{547DC31C-CE37-414E-879B-D702A30449B7}" srcOrd="1" destOrd="0" parTransId="{8FA01FD8-9721-4D2C-B798-DC0E54804BD2}" sibTransId="{1E92A53A-3B7D-4B05-8163-EC170C058D51}"/>
    <dgm:cxn modelId="{6A1ED68C-7EFB-46DB-BCD3-49B9C9ABE121}" type="presOf" srcId="{C463A677-EA85-446A-97E1-9930FC0F50E8}" destId="{F7A08154-41AD-4A0E-B9BC-941BE3ADF150}" srcOrd="0" destOrd="0" presId="urn:microsoft.com/office/officeart/2005/8/layout/vProcess5"/>
    <dgm:cxn modelId="{1F70E3AB-5B1D-430E-A508-C6350A83FEE5}" type="presOf" srcId="{547DC31C-CE37-414E-879B-D702A30449B7}" destId="{3B447061-A3A3-4C35-8517-EA5631562ADF}" srcOrd="0" destOrd="0" presId="urn:microsoft.com/office/officeart/2005/8/layout/vProcess5"/>
    <dgm:cxn modelId="{E07E5DD0-126C-4021-90DE-0AFBC2337B73}" type="presOf" srcId="{C463A677-EA85-446A-97E1-9930FC0F50E8}" destId="{E075E879-BEF6-4C4D-8ED7-E7B98F446219}" srcOrd="1" destOrd="0" presId="urn:microsoft.com/office/officeart/2005/8/layout/vProcess5"/>
    <dgm:cxn modelId="{CD138EF8-6B5F-4318-8763-B1286B834828}" type="presOf" srcId="{547DC31C-CE37-414E-879B-D702A30449B7}" destId="{B2EB6F33-DB4B-4C8C-A1AA-02BC3DCEBD91}" srcOrd="1" destOrd="0" presId="urn:microsoft.com/office/officeart/2005/8/layout/vProcess5"/>
    <dgm:cxn modelId="{E1F8822B-D9D5-4424-A42E-A4E5C50CEE22}" type="presParOf" srcId="{90327B58-FD2E-4A12-969B-F05F64C02173}" destId="{B1EC2FB8-3129-45AD-B783-B18634881C82}" srcOrd="0" destOrd="0" presId="urn:microsoft.com/office/officeart/2005/8/layout/vProcess5"/>
    <dgm:cxn modelId="{8A846BB1-485F-4934-8EE1-BFA5618EFE13}" type="presParOf" srcId="{90327B58-FD2E-4A12-969B-F05F64C02173}" destId="{F7A08154-41AD-4A0E-B9BC-941BE3ADF150}" srcOrd="1" destOrd="0" presId="urn:microsoft.com/office/officeart/2005/8/layout/vProcess5"/>
    <dgm:cxn modelId="{B54E911C-F43A-4A74-974F-9250A1A0881F}" type="presParOf" srcId="{90327B58-FD2E-4A12-969B-F05F64C02173}" destId="{3B447061-A3A3-4C35-8517-EA5631562ADF}" srcOrd="2" destOrd="0" presId="urn:microsoft.com/office/officeart/2005/8/layout/vProcess5"/>
    <dgm:cxn modelId="{F71B253D-8C06-4279-A235-DE9A2D74B803}" type="presParOf" srcId="{90327B58-FD2E-4A12-969B-F05F64C02173}" destId="{247921CD-CFAE-4477-AB08-CF6F181DC37D}" srcOrd="3" destOrd="0" presId="urn:microsoft.com/office/officeart/2005/8/layout/vProcess5"/>
    <dgm:cxn modelId="{80E1B39C-DB8E-4DB3-A203-5649F5D1852C}" type="presParOf" srcId="{90327B58-FD2E-4A12-969B-F05F64C02173}" destId="{E075E879-BEF6-4C4D-8ED7-E7B98F446219}" srcOrd="4" destOrd="0" presId="urn:microsoft.com/office/officeart/2005/8/layout/vProcess5"/>
    <dgm:cxn modelId="{B6794059-933E-4D98-A105-F88729A3B94F}" type="presParOf" srcId="{90327B58-FD2E-4A12-969B-F05F64C02173}" destId="{B2EB6F33-DB4B-4C8C-A1AA-02BC3DCEBD91}"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378F95A-48C0-4AD9-9BF9-D5C233A1FB99}"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2191D786-6F48-4129-96EC-9FF7F93816A3}">
      <dgm:prSet/>
      <dgm:spPr/>
      <dgm:t>
        <a:bodyPr/>
        <a:lstStyle/>
        <a:p>
          <a:r>
            <a:rPr lang="en-IN" b="0" i="0" baseline="0"/>
            <a:t>There are three types of connections that foster embeddedness: (1) “links,” (2) “fit,” and (3) “sacrifice.” Each of these types may be related to the organization or the surrounding community.</a:t>
          </a:r>
          <a:endParaRPr lang="en-US"/>
        </a:p>
      </dgm:t>
    </dgm:pt>
    <dgm:pt modelId="{3EDF9060-2F64-48F2-B3F6-D2184B4950DB}" type="parTrans" cxnId="{41073C30-528E-4E97-8C48-CEFE99681343}">
      <dgm:prSet/>
      <dgm:spPr/>
      <dgm:t>
        <a:bodyPr/>
        <a:lstStyle/>
        <a:p>
          <a:endParaRPr lang="en-US"/>
        </a:p>
      </dgm:t>
    </dgm:pt>
    <dgm:pt modelId="{DC49BCF5-6BF5-478A-8CC1-BE52240A9E2D}" type="sibTrans" cxnId="{41073C30-528E-4E97-8C48-CEFE99681343}">
      <dgm:prSet/>
      <dgm:spPr/>
      <dgm:t>
        <a:bodyPr/>
        <a:lstStyle/>
        <a:p>
          <a:endParaRPr lang="en-US"/>
        </a:p>
      </dgm:t>
    </dgm:pt>
    <dgm:pt modelId="{F3D480F9-5EF9-49D7-A163-771C0A8F8EAC}">
      <dgm:prSet/>
      <dgm:spPr/>
      <dgm:t>
        <a:bodyPr/>
        <a:lstStyle/>
        <a:p>
          <a:r>
            <a:rPr lang="en-IN" b="1" i="1" baseline="0"/>
            <a:t>Links </a:t>
          </a:r>
          <a:r>
            <a:rPr lang="en-IN" b="0" i="0" baseline="0"/>
            <a:t>are connections with other people, groups, or organizations. Examples include relationships with co-workers, work groups, mentors, friends, relatives, church groups, and so forth. Employees with numerous links to others in their organization and community are more embedded and would find it more difficult to leave.</a:t>
          </a:r>
          <a:endParaRPr lang="en-US"/>
        </a:p>
      </dgm:t>
    </dgm:pt>
    <dgm:pt modelId="{9D11B9B6-F55D-423A-9418-75B0B81CE422}" type="parTrans" cxnId="{E995474C-31A9-460B-A5B1-B0525CD45238}">
      <dgm:prSet/>
      <dgm:spPr/>
      <dgm:t>
        <a:bodyPr/>
        <a:lstStyle/>
        <a:p>
          <a:endParaRPr lang="en-US"/>
        </a:p>
      </dgm:t>
    </dgm:pt>
    <dgm:pt modelId="{52890984-405C-43A3-A99D-226E9559872C}" type="sibTrans" cxnId="{E995474C-31A9-460B-A5B1-B0525CD45238}">
      <dgm:prSet/>
      <dgm:spPr/>
      <dgm:t>
        <a:bodyPr/>
        <a:lstStyle/>
        <a:p>
          <a:endParaRPr lang="en-US"/>
        </a:p>
      </dgm:t>
    </dgm:pt>
    <dgm:pt modelId="{15CD06A2-C417-438A-AB83-712EE5FD5447}">
      <dgm:prSet/>
      <dgm:spPr/>
      <dgm:t>
        <a:bodyPr/>
        <a:lstStyle/>
        <a:p>
          <a:r>
            <a:rPr lang="en-IN" b="1" i="1" baseline="0"/>
            <a:t>Fit </a:t>
          </a:r>
          <a:r>
            <a:rPr lang="en-IN" b="0" i="0" baseline="0"/>
            <a:t>represents the extent to which employees see themselves as compatible with their job, organization, and community. For example, an employee who relishes outdoor activities and lives in a community that offers excellent outdoor opportunities would find it more difficult to leave his or her job if doing so required moving to another community that did not provide such opportunities.</a:t>
          </a:r>
          <a:endParaRPr lang="en-US"/>
        </a:p>
      </dgm:t>
    </dgm:pt>
    <dgm:pt modelId="{EF9DD3CE-90BA-4DAB-B22B-E6DEA164E210}" type="parTrans" cxnId="{79EEE821-D080-4F11-8A52-90924D83B485}">
      <dgm:prSet/>
      <dgm:spPr/>
      <dgm:t>
        <a:bodyPr/>
        <a:lstStyle/>
        <a:p>
          <a:endParaRPr lang="en-US"/>
        </a:p>
      </dgm:t>
    </dgm:pt>
    <dgm:pt modelId="{EC95D33C-6190-4B96-B758-60FB5B15463E}" type="sibTrans" cxnId="{79EEE821-D080-4F11-8A52-90924D83B485}">
      <dgm:prSet/>
      <dgm:spPr/>
      <dgm:t>
        <a:bodyPr/>
        <a:lstStyle/>
        <a:p>
          <a:endParaRPr lang="en-US"/>
        </a:p>
      </dgm:t>
    </dgm:pt>
    <dgm:pt modelId="{DDB44F2F-4189-4B31-8200-967D2152B24F}">
      <dgm:prSet/>
      <dgm:spPr/>
      <dgm:t>
        <a:bodyPr/>
        <a:lstStyle/>
        <a:p>
          <a:r>
            <a:rPr lang="en-IN" b="1" i="1" baseline="0"/>
            <a:t>Sacrifice </a:t>
          </a:r>
          <a:r>
            <a:rPr lang="en-IN" b="0" i="0" baseline="0"/>
            <a:t>represents forms of value a person would have to give up if he or she left a job. Sacrifices include financial rewards based on  tenure, a positive work environment, promotional opportunities, status in the community, and so forth. Employees who would have to sacrifice more are more embedded and therefore more likely to stay.</a:t>
          </a:r>
          <a:endParaRPr lang="en-US"/>
        </a:p>
      </dgm:t>
    </dgm:pt>
    <dgm:pt modelId="{0530C7D1-C43C-4AF2-8F37-BAAE84A04D0F}" type="parTrans" cxnId="{3C3E61E9-133F-41CC-A245-3E56B74469EC}">
      <dgm:prSet/>
      <dgm:spPr/>
      <dgm:t>
        <a:bodyPr/>
        <a:lstStyle/>
        <a:p>
          <a:endParaRPr lang="en-US"/>
        </a:p>
      </dgm:t>
    </dgm:pt>
    <dgm:pt modelId="{EDDAA57D-1E3F-4195-991D-52FA3680E525}" type="sibTrans" cxnId="{3C3E61E9-133F-41CC-A245-3E56B74469EC}">
      <dgm:prSet/>
      <dgm:spPr/>
      <dgm:t>
        <a:bodyPr/>
        <a:lstStyle/>
        <a:p>
          <a:endParaRPr lang="en-US"/>
        </a:p>
      </dgm:t>
    </dgm:pt>
    <dgm:pt modelId="{CEFF6F31-A909-438C-AB9F-75499EB79641}" type="pres">
      <dgm:prSet presAssocID="{1378F95A-48C0-4AD9-9BF9-D5C233A1FB99}" presName="linear" presStyleCnt="0">
        <dgm:presLayoutVars>
          <dgm:animLvl val="lvl"/>
          <dgm:resizeHandles val="exact"/>
        </dgm:presLayoutVars>
      </dgm:prSet>
      <dgm:spPr/>
    </dgm:pt>
    <dgm:pt modelId="{20823CF7-86D9-4066-97A7-EFF72C44A78A}" type="pres">
      <dgm:prSet presAssocID="{2191D786-6F48-4129-96EC-9FF7F93816A3}" presName="parentText" presStyleLbl="node1" presStyleIdx="0" presStyleCnt="1">
        <dgm:presLayoutVars>
          <dgm:chMax val="0"/>
          <dgm:bulletEnabled val="1"/>
        </dgm:presLayoutVars>
      </dgm:prSet>
      <dgm:spPr/>
    </dgm:pt>
    <dgm:pt modelId="{B8BA94FD-9989-4D31-96A9-DB3693CBE4BB}" type="pres">
      <dgm:prSet presAssocID="{2191D786-6F48-4129-96EC-9FF7F93816A3}" presName="childText" presStyleLbl="revTx" presStyleIdx="0" presStyleCnt="1">
        <dgm:presLayoutVars>
          <dgm:bulletEnabled val="1"/>
        </dgm:presLayoutVars>
      </dgm:prSet>
      <dgm:spPr/>
    </dgm:pt>
  </dgm:ptLst>
  <dgm:cxnLst>
    <dgm:cxn modelId="{79EEE821-D080-4F11-8A52-90924D83B485}" srcId="{2191D786-6F48-4129-96EC-9FF7F93816A3}" destId="{15CD06A2-C417-438A-AB83-712EE5FD5447}" srcOrd="1" destOrd="0" parTransId="{EF9DD3CE-90BA-4DAB-B22B-E6DEA164E210}" sibTransId="{EC95D33C-6190-4B96-B758-60FB5B15463E}"/>
    <dgm:cxn modelId="{41073C30-528E-4E97-8C48-CEFE99681343}" srcId="{1378F95A-48C0-4AD9-9BF9-D5C233A1FB99}" destId="{2191D786-6F48-4129-96EC-9FF7F93816A3}" srcOrd="0" destOrd="0" parTransId="{3EDF9060-2F64-48F2-B3F6-D2184B4950DB}" sibTransId="{DC49BCF5-6BF5-478A-8CC1-BE52240A9E2D}"/>
    <dgm:cxn modelId="{E995474C-31A9-460B-A5B1-B0525CD45238}" srcId="{2191D786-6F48-4129-96EC-9FF7F93816A3}" destId="{F3D480F9-5EF9-49D7-A163-771C0A8F8EAC}" srcOrd="0" destOrd="0" parTransId="{9D11B9B6-F55D-423A-9418-75B0B81CE422}" sibTransId="{52890984-405C-43A3-A99D-226E9559872C}"/>
    <dgm:cxn modelId="{1256B473-03AE-4959-93EA-477EAC5F55BA}" type="presOf" srcId="{1378F95A-48C0-4AD9-9BF9-D5C233A1FB99}" destId="{CEFF6F31-A909-438C-AB9F-75499EB79641}" srcOrd="0" destOrd="0" presId="urn:microsoft.com/office/officeart/2005/8/layout/vList2"/>
    <dgm:cxn modelId="{DEF9B6A2-4F8B-4BE6-B1AE-AC41C2DF7343}" type="presOf" srcId="{F3D480F9-5EF9-49D7-A163-771C0A8F8EAC}" destId="{B8BA94FD-9989-4D31-96A9-DB3693CBE4BB}" srcOrd="0" destOrd="0" presId="urn:microsoft.com/office/officeart/2005/8/layout/vList2"/>
    <dgm:cxn modelId="{02DDE7A7-7E72-4CB2-82A2-B06E7D7EC641}" type="presOf" srcId="{DDB44F2F-4189-4B31-8200-967D2152B24F}" destId="{B8BA94FD-9989-4D31-96A9-DB3693CBE4BB}" srcOrd="0" destOrd="2" presId="urn:microsoft.com/office/officeart/2005/8/layout/vList2"/>
    <dgm:cxn modelId="{398B90A8-CDDC-4DAD-9800-B99527735596}" type="presOf" srcId="{15CD06A2-C417-438A-AB83-712EE5FD5447}" destId="{B8BA94FD-9989-4D31-96A9-DB3693CBE4BB}" srcOrd="0" destOrd="1" presId="urn:microsoft.com/office/officeart/2005/8/layout/vList2"/>
    <dgm:cxn modelId="{66CA37DC-3478-46FD-8BB8-3878F6C0A24D}" type="presOf" srcId="{2191D786-6F48-4129-96EC-9FF7F93816A3}" destId="{20823CF7-86D9-4066-97A7-EFF72C44A78A}" srcOrd="0" destOrd="0" presId="urn:microsoft.com/office/officeart/2005/8/layout/vList2"/>
    <dgm:cxn modelId="{3C3E61E9-133F-41CC-A245-3E56B74469EC}" srcId="{2191D786-6F48-4129-96EC-9FF7F93816A3}" destId="{DDB44F2F-4189-4B31-8200-967D2152B24F}" srcOrd="2" destOrd="0" parTransId="{0530C7D1-C43C-4AF2-8F37-BAAE84A04D0F}" sibTransId="{EDDAA57D-1E3F-4195-991D-52FA3680E525}"/>
    <dgm:cxn modelId="{CCEA4D03-912A-473C-BA20-9500704138DD}" type="presParOf" srcId="{CEFF6F31-A909-438C-AB9F-75499EB79641}" destId="{20823CF7-86D9-4066-97A7-EFF72C44A78A}" srcOrd="0" destOrd="0" presId="urn:microsoft.com/office/officeart/2005/8/layout/vList2"/>
    <dgm:cxn modelId="{7CED1FE2-2C37-4F3A-BE12-3847B7ADC168}" type="presParOf" srcId="{CEFF6F31-A909-438C-AB9F-75499EB79641}" destId="{B8BA94FD-9989-4D31-96A9-DB3693CBE4BB}"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D712CB-41B9-498E-B7AD-AA4F4E58CD51}" type="doc">
      <dgm:prSet loTypeId="urn:microsoft.com/office/officeart/2008/layout/LinedList" loCatId="list" qsTypeId="urn:microsoft.com/office/officeart/2005/8/quickstyle/simple1" qsCatId="simple" csTypeId="urn:microsoft.com/office/officeart/2005/8/colors/accent0_3" csCatId="mainScheme"/>
      <dgm:spPr/>
      <dgm:t>
        <a:bodyPr/>
        <a:lstStyle/>
        <a:p>
          <a:endParaRPr lang="en-US"/>
        </a:p>
      </dgm:t>
    </dgm:pt>
    <dgm:pt modelId="{6159DFD7-1A28-4141-A582-7DADF2309505}">
      <dgm:prSet/>
      <dgm:spPr/>
      <dgm:t>
        <a:bodyPr/>
        <a:lstStyle/>
        <a:p>
          <a:r>
            <a:rPr lang="en-IN" b="0" i="0" baseline="0"/>
            <a:t>Understanding the organisation and its environment  </a:t>
          </a:r>
          <a:endParaRPr lang="en-US"/>
        </a:p>
      </dgm:t>
    </dgm:pt>
    <dgm:pt modelId="{19AC3BD4-F0DF-4FF8-B5AD-CD99DF41ADAD}" type="parTrans" cxnId="{F9780F4D-4B8A-4B19-81E4-EDE0D5168A76}">
      <dgm:prSet/>
      <dgm:spPr/>
      <dgm:t>
        <a:bodyPr/>
        <a:lstStyle/>
        <a:p>
          <a:endParaRPr lang="en-US"/>
        </a:p>
      </dgm:t>
    </dgm:pt>
    <dgm:pt modelId="{77AADBCA-B98D-4C71-B85E-D0F29A9D0FB5}" type="sibTrans" cxnId="{F9780F4D-4B8A-4B19-81E4-EDE0D5168A76}">
      <dgm:prSet/>
      <dgm:spPr/>
      <dgm:t>
        <a:bodyPr/>
        <a:lstStyle/>
        <a:p>
          <a:endParaRPr lang="en-US"/>
        </a:p>
      </dgm:t>
    </dgm:pt>
    <dgm:pt modelId="{CA4F9425-B180-4109-B1E0-E71378C3C3C0}">
      <dgm:prSet/>
      <dgm:spPr/>
      <dgm:t>
        <a:bodyPr/>
        <a:lstStyle/>
        <a:p>
          <a:r>
            <a:rPr lang="en-IN" b="0" i="0" baseline="0"/>
            <a:t>Analyse your current and potential workforce  </a:t>
          </a:r>
          <a:endParaRPr lang="en-US"/>
        </a:p>
      </dgm:t>
    </dgm:pt>
    <dgm:pt modelId="{9337E9DB-FF00-42A6-84A2-96FCB3DF6F17}" type="parTrans" cxnId="{578E83D1-2398-42F8-B74F-51E6AB14B79A}">
      <dgm:prSet/>
      <dgm:spPr/>
      <dgm:t>
        <a:bodyPr/>
        <a:lstStyle/>
        <a:p>
          <a:endParaRPr lang="en-US"/>
        </a:p>
      </dgm:t>
    </dgm:pt>
    <dgm:pt modelId="{E7676105-2909-434C-ADED-D5B1A3FF3BDB}" type="sibTrans" cxnId="{578E83D1-2398-42F8-B74F-51E6AB14B79A}">
      <dgm:prSet/>
      <dgm:spPr/>
      <dgm:t>
        <a:bodyPr/>
        <a:lstStyle/>
        <a:p>
          <a:endParaRPr lang="en-US"/>
        </a:p>
      </dgm:t>
    </dgm:pt>
    <dgm:pt modelId="{7EF6D683-93F1-4026-A93A-FEA8D5CF73C4}">
      <dgm:prSet/>
      <dgm:spPr/>
      <dgm:t>
        <a:bodyPr/>
        <a:lstStyle/>
        <a:p>
          <a:r>
            <a:rPr lang="en-IN" b="0" i="0" baseline="0"/>
            <a:t>Determine future workforce needs  </a:t>
          </a:r>
          <a:endParaRPr lang="en-US"/>
        </a:p>
      </dgm:t>
    </dgm:pt>
    <dgm:pt modelId="{FEBFA1C0-2820-4C97-980C-475EAD36CEDF}" type="parTrans" cxnId="{6B79478E-8821-4370-9C9A-BF5F002D553E}">
      <dgm:prSet/>
      <dgm:spPr/>
      <dgm:t>
        <a:bodyPr/>
        <a:lstStyle/>
        <a:p>
          <a:endParaRPr lang="en-US"/>
        </a:p>
      </dgm:t>
    </dgm:pt>
    <dgm:pt modelId="{7FEF88E6-FD0E-480E-9087-D0CDB44AF525}" type="sibTrans" cxnId="{6B79478E-8821-4370-9C9A-BF5F002D553E}">
      <dgm:prSet/>
      <dgm:spPr/>
      <dgm:t>
        <a:bodyPr/>
        <a:lstStyle/>
        <a:p>
          <a:endParaRPr lang="en-US"/>
        </a:p>
      </dgm:t>
    </dgm:pt>
    <dgm:pt modelId="{AB183FF6-82C4-41E3-AFCE-75CA907C3AAB}">
      <dgm:prSet/>
      <dgm:spPr/>
      <dgm:t>
        <a:bodyPr/>
        <a:lstStyle/>
        <a:p>
          <a:r>
            <a:rPr lang="en-IN" b="0" i="0" baseline="0"/>
            <a:t>Identifying workforce gaps against future needs  </a:t>
          </a:r>
          <a:endParaRPr lang="en-US"/>
        </a:p>
      </dgm:t>
    </dgm:pt>
    <dgm:pt modelId="{8013EA97-6BDC-4AF1-A7E9-12A461273863}" type="parTrans" cxnId="{13C53598-5E6B-4E7B-99A4-6DF217BD8A44}">
      <dgm:prSet/>
      <dgm:spPr/>
      <dgm:t>
        <a:bodyPr/>
        <a:lstStyle/>
        <a:p>
          <a:endParaRPr lang="en-US"/>
        </a:p>
      </dgm:t>
    </dgm:pt>
    <dgm:pt modelId="{852DBE76-891B-4A13-A071-57B5613BF93F}" type="sibTrans" cxnId="{13C53598-5E6B-4E7B-99A4-6DF217BD8A44}">
      <dgm:prSet/>
      <dgm:spPr/>
      <dgm:t>
        <a:bodyPr/>
        <a:lstStyle/>
        <a:p>
          <a:endParaRPr lang="en-US"/>
        </a:p>
      </dgm:t>
    </dgm:pt>
    <dgm:pt modelId="{8F44B505-E435-4FED-8E03-F9DF6C47F0BE}">
      <dgm:prSet/>
      <dgm:spPr/>
      <dgm:t>
        <a:bodyPr/>
        <a:lstStyle/>
        <a:p>
          <a:r>
            <a:rPr lang="en-IN" b="0" i="0" baseline="0"/>
            <a:t>Actions to address shortages, surpluses or skill mismatches  </a:t>
          </a:r>
          <a:endParaRPr lang="en-US"/>
        </a:p>
      </dgm:t>
    </dgm:pt>
    <dgm:pt modelId="{E3C48C96-6E5A-42E2-B18E-60886710156E}" type="parTrans" cxnId="{8243C6C4-7D53-43E1-878C-810FAD712535}">
      <dgm:prSet/>
      <dgm:spPr/>
      <dgm:t>
        <a:bodyPr/>
        <a:lstStyle/>
        <a:p>
          <a:endParaRPr lang="en-US"/>
        </a:p>
      </dgm:t>
    </dgm:pt>
    <dgm:pt modelId="{FF76DFDF-E722-4C53-AC05-298128A45F46}" type="sibTrans" cxnId="{8243C6C4-7D53-43E1-878C-810FAD712535}">
      <dgm:prSet/>
      <dgm:spPr/>
      <dgm:t>
        <a:bodyPr/>
        <a:lstStyle/>
        <a:p>
          <a:endParaRPr lang="en-US"/>
        </a:p>
      </dgm:t>
    </dgm:pt>
    <dgm:pt modelId="{81FECBDA-48E4-43D7-8111-3FA8788E6FD6}">
      <dgm:prSet/>
      <dgm:spPr/>
      <dgm:t>
        <a:bodyPr/>
        <a:lstStyle/>
        <a:p>
          <a:r>
            <a:rPr lang="en-IN" b="0" i="0" baseline="0"/>
            <a:t>Monitoring progress and evaluation </a:t>
          </a:r>
          <a:endParaRPr lang="en-US"/>
        </a:p>
      </dgm:t>
    </dgm:pt>
    <dgm:pt modelId="{F288A314-CAF6-4984-89CB-4A493ADA833E}" type="parTrans" cxnId="{A6B760CC-05C9-4C22-8127-7E5FD6300676}">
      <dgm:prSet/>
      <dgm:spPr/>
      <dgm:t>
        <a:bodyPr/>
        <a:lstStyle/>
        <a:p>
          <a:endParaRPr lang="en-US"/>
        </a:p>
      </dgm:t>
    </dgm:pt>
    <dgm:pt modelId="{8BD61334-037A-4D48-8CB4-F7864CE2E939}" type="sibTrans" cxnId="{A6B760CC-05C9-4C22-8127-7E5FD6300676}">
      <dgm:prSet/>
      <dgm:spPr/>
      <dgm:t>
        <a:bodyPr/>
        <a:lstStyle/>
        <a:p>
          <a:endParaRPr lang="en-US"/>
        </a:p>
      </dgm:t>
    </dgm:pt>
    <dgm:pt modelId="{BAF28E06-E1CA-4B8B-9FA1-40CEB4D72A2F}" type="pres">
      <dgm:prSet presAssocID="{81D712CB-41B9-498E-B7AD-AA4F4E58CD51}" presName="vert0" presStyleCnt="0">
        <dgm:presLayoutVars>
          <dgm:dir/>
          <dgm:animOne val="branch"/>
          <dgm:animLvl val="lvl"/>
        </dgm:presLayoutVars>
      </dgm:prSet>
      <dgm:spPr/>
    </dgm:pt>
    <dgm:pt modelId="{056F3C59-8D2E-4D0C-A762-0AAECA0B629B}" type="pres">
      <dgm:prSet presAssocID="{6159DFD7-1A28-4141-A582-7DADF2309505}" presName="thickLine" presStyleLbl="alignNode1" presStyleIdx="0" presStyleCnt="6"/>
      <dgm:spPr/>
    </dgm:pt>
    <dgm:pt modelId="{A9FCDB0B-1A56-478C-A523-3FB7A81C3DDC}" type="pres">
      <dgm:prSet presAssocID="{6159DFD7-1A28-4141-A582-7DADF2309505}" presName="horz1" presStyleCnt="0"/>
      <dgm:spPr/>
    </dgm:pt>
    <dgm:pt modelId="{B371D188-6703-4BFA-8885-9ECAD5D17923}" type="pres">
      <dgm:prSet presAssocID="{6159DFD7-1A28-4141-A582-7DADF2309505}" presName="tx1" presStyleLbl="revTx" presStyleIdx="0" presStyleCnt="6"/>
      <dgm:spPr/>
    </dgm:pt>
    <dgm:pt modelId="{98AAE920-738B-41B8-B8B6-D5B5AD563E32}" type="pres">
      <dgm:prSet presAssocID="{6159DFD7-1A28-4141-A582-7DADF2309505}" presName="vert1" presStyleCnt="0"/>
      <dgm:spPr/>
    </dgm:pt>
    <dgm:pt modelId="{8CEE0B85-5941-4EE5-9B52-BCD73DD92365}" type="pres">
      <dgm:prSet presAssocID="{CA4F9425-B180-4109-B1E0-E71378C3C3C0}" presName="thickLine" presStyleLbl="alignNode1" presStyleIdx="1" presStyleCnt="6"/>
      <dgm:spPr/>
    </dgm:pt>
    <dgm:pt modelId="{C58AEB7A-CC58-46A2-AA32-1D2B26C78030}" type="pres">
      <dgm:prSet presAssocID="{CA4F9425-B180-4109-B1E0-E71378C3C3C0}" presName="horz1" presStyleCnt="0"/>
      <dgm:spPr/>
    </dgm:pt>
    <dgm:pt modelId="{0A015E6E-7508-4226-BC52-9FAE77776D1B}" type="pres">
      <dgm:prSet presAssocID="{CA4F9425-B180-4109-B1E0-E71378C3C3C0}" presName="tx1" presStyleLbl="revTx" presStyleIdx="1" presStyleCnt="6"/>
      <dgm:spPr/>
    </dgm:pt>
    <dgm:pt modelId="{34E7ACE3-2AD4-499A-B722-54B29DE735C6}" type="pres">
      <dgm:prSet presAssocID="{CA4F9425-B180-4109-B1E0-E71378C3C3C0}" presName="vert1" presStyleCnt="0"/>
      <dgm:spPr/>
    </dgm:pt>
    <dgm:pt modelId="{B1166695-163A-49E1-B360-8453F0E65813}" type="pres">
      <dgm:prSet presAssocID="{7EF6D683-93F1-4026-A93A-FEA8D5CF73C4}" presName="thickLine" presStyleLbl="alignNode1" presStyleIdx="2" presStyleCnt="6"/>
      <dgm:spPr/>
    </dgm:pt>
    <dgm:pt modelId="{9E814EF8-43A6-4BC1-9B34-CAB9910F5C3B}" type="pres">
      <dgm:prSet presAssocID="{7EF6D683-93F1-4026-A93A-FEA8D5CF73C4}" presName="horz1" presStyleCnt="0"/>
      <dgm:spPr/>
    </dgm:pt>
    <dgm:pt modelId="{E9188B5E-5B2D-4B5B-A70D-06BED3A47757}" type="pres">
      <dgm:prSet presAssocID="{7EF6D683-93F1-4026-A93A-FEA8D5CF73C4}" presName="tx1" presStyleLbl="revTx" presStyleIdx="2" presStyleCnt="6"/>
      <dgm:spPr/>
    </dgm:pt>
    <dgm:pt modelId="{EAD82BB7-2E4E-436A-AED9-B2E28ECD26A7}" type="pres">
      <dgm:prSet presAssocID="{7EF6D683-93F1-4026-A93A-FEA8D5CF73C4}" presName="vert1" presStyleCnt="0"/>
      <dgm:spPr/>
    </dgm:pt>
    <dgm:pt modelId="{C493E921-8DDA-4837-8FD4-DEF05A82C008}" type="pres">
      <dgm:prSet presAssocID="{AB183FF6-82C4-41E3-AFCE-75CA907C3AAB}" presName="thickLine" presStyleLbl="alignNode1" presStyleIdx="3" presStyleCnt="6"/>
      <dgm:spPr/>
    </dgm:pt>
    <dgm:pt modelId="{95F0D79D-45DA-4CC1-8FD1-75E4C9DF738E}" type="pres">
      <dgm:prSet presAssocID="{AB183FF6-82C4-41E3-AFCE-75CA907C3AAB}" presName="horz1" presStyleCnt="0"/>
      <dgm:spPr/>
    </dgm:pt>
    <dgm:pt modelId="{24E9F90C-87B4-4693-9D7F-1D90BB71E96E}" type="pres">
      <dgm:prSet presAssocID="{AB183FF6-82C4-41E3-AFCE-75CA907C3AAB}" presName="tx1" presStyleLbl="revTx" presStyleIdx="3" presStyleCnt="6"/>
      <dgm:spPr/>
    </dgm:pt>
    <dgm:pt modelId="{C039CAC0-78BA-45CA-A6DE-82725E05DEBB}" type="pres">
      <dgm:prSet presAssocID="{AB183FF6-82C4-41E3-AFCE-75CA907C3AAB}" presName="vert1" presStyleCnt="0"/>
      <dgm:spPr/>
    </dgm:pt>
    <dgm:pt modelId="{5D2DD414-3DDF-4248-938F-60D0619A47B5}" type="pres">
      <dgm:prSet presAssocID="{8F44B505-E435-4FED-8E03-F9DF6C47F0BE}" presName="thickLine" presStyleLbl="alignNode1" presStyleIdx="4" presStyleCnt="6"/>
      <dgm:spPr/>
    </dgm:pt>
    <dgm:pt modelId="{61B4DA7C-CCBB-4A21-9A16-CD5B4B8E725E}" type="pres">
      <dgm:prSet presAssocID="{8F44B505-E435-4FED-8E03-F9DF6C47F0BE}" presName="horz1" presStyleCnt="0"/>
      <dgm:spPr/>
    </dgm:pt>
    <dgm:pt modelId="{A792A1C3-179E-4BEB-B7BA-08AEFBB6970E}" type="pres">
      <dgm:prSet presAssocID="{8F44B505-E435-4FED-8E03-F9DF6C47F0BE}" presName="tx1" presStyleLbl="revTx" presStyleIdx="4" presStyleCnt="6"/>
      <dgm:spPr/>
    </dgm:pt>
    <dgm:pt modelId="{F4C989A9-DE2B-4DE2-BADC-501D9A541FC8}" type="pres">
      <dgm:prSet presAssocID="{8F44B505-E435-4FED-8E03-F9DF6C47F0BE}" presName="vert1" presStyleCnt="0"/>
      <dgm:spPr/>
    </dgm:pt>
    <dgm:pt modelId="{16B37027-49B0-43F3-AC58-DF28F8B04B60}" type="pres">
      <dgm:prSet presAssocID="{81FECBDA-48E4-43D7-8111-3FA8788E6FD6}" presName="thickLine" presStyleLbl="alignNode1" presStyleIdx="5" presStyleCnt="6"/>
      <dgm:spPr/>
    </dgm:pt>
    <dgm:pt modelId="{43AD033A-F0DE-4F39-A3DB-D8D0E9479B5D}" type="pres">
      <dgm:prSet presAssocID="{81FECBDA-48E4-43D7-8111-3FA8788E6FD6}" presName="horz1" presStyleCnt="0"/>
      <dgm:spPr/>
    </dgm:pt>
    <dgm:pt modelId="{0B4D3148-6196-4652-9627-D503E440CEFE}" type="pres">
      <dgm:prSet presAssocID="{81FECBDA-48E4-43D7-8111-3FA8788E6FD6}" presName="tx1" presStyleLbl="revTx" presStyleIdx="5" presStyleCnt="6"/>
      <dgm:spPr/>
    </dgm:pt>
    <dgm:pt modelId="{8C29AAF4-ECF8-464C-B50A-97AC6B98DAD4}" type="pres">
      <dgm:prSet presAssocID="{81FECBDA-48E4-43D7-8111-3FA8788E6FD6}" presName="vert1" presStyleCnt="0"/>
      <dgm:spPr/>
    </dgm:pt>
  </dgm:ptLst>
  <dgm:cxnLst>
    <dgm:cxn modelId="{BE67320C-F99D-428F-8845-CB947BF27F27}" type="presOf" srcId="{81FECBDA-48E4-43D7-8111-3FA8788E6FD6}" destId="{0B4D3148-6196-4652-9627-D503E440CEFE}" srcOrd="0" destOrd="0" presId="urn:microsoft.com/office/officeart/2008/layout/LinedList"/>
    <dgm:cxn modelId="{CBAC6F1E-F65B-47F7-BEE7-E6F9404A89E0}" type="presOf" srcId="{CA4F9425-B180-4109-B1E0-E71378C3C3C0}" destId="{0A015E6E-7508-4226-BC52-9FAE77776D1B}" srcOrd="0" destOrd="0" presId="urn:microsoft.com/office/officeart/2008/layout/LinedList"/>
    <dgm:cxn modelId="{D7D96F41-FDEF-4672-B54F-825AA8E15608}" type="presOf" srcId="{AB183FF6-82C4-41E3-AFCE-75CA907C3AAB}" destId="{24E9F90C-87B4-4693-9D7F-1D90BB71E96E}" srcOrd="0" destOrd="0" presId="urn:microsoft.com/office/officeart/2008/layout/LinedList"/>
    <dgm:cxn modelId="{25B2B062-B128-4D32-8DDD-E28AA067A7EA}" type="presOf" srcId="{8F44B505-E435-4FED-8E03-F9DF6C47F0BE}" destId="{A792A1C3-179E-4BEB-B7BA-08AEFBB6970E}" srcOrd="0" destOrd="0" presId="urn:microsoft.com/office/officeart/2008/layout/LinedList"/>
    <dgm:cxn modelId="{FDD77E4A-FBB3-485C-BEB0-58EBA1EDE4C5}" type="presOf" srcId="{6159DFD7-1A28-4141-A582-7DADF2309505}" destId="{B371D188-6703-4BFA-8885-9ECAD5D17923}" srcOrd="0" destOrd="0" presId="urn:microsoft.com/office/officeart/2008/layout/LinedList"/>
    <dgm:cxn modelId="{F9780F4D-4B8A-4B19-81E4-EDE0D5168A76}" srcId="{81D712CB-41B9-498E-B7AD-AA4F4E58CD51}" destId="{6159DFD7-1A28-4141-A582-7DADF2309505}" srcOrd="0" destOrd="0" parTransId="{19AC3BD4-F0DF-4FF8-B5AD-CD99DF41ADAD}" sibTransId="{77AADBCA-B98D-4C71-B85E-D0F29A9D0FB5}"/>
    <dgm:cxn modelId="{6B79478E-8821-4370-9C9A-BF5F002D553E}" srcId="{81D712CB-41B9-498E-B7AD-AA4F4E58CD51}" destId="{7EF6D683-93F1-4026-A93A-FEA8D5CF73C4}" srcOrd="2" destOrd="0" parTransId="{FEBFA1C0-2820-4C97-980C-475EAD36CEDF}" sibTransId="{7FEF88E6-FD0E-480E-9087-D0CDB44AF525}"/>
    <dgm:cxn modelId="{13C53598-5E6B-4E7B-99A4-6DF217BD8A44}" srcId="{81D712CB-41B9-498E-B7AD-AA4F4E58CD51}" destId="{AB183FF6-82C4-41E3-AFCE-75CA907C3AAB}" srcOrd="3" destOrd="0" parTransId="{8013EA97-6BDC-4AF1-A7E9-12A461273863}" sibTransId="{852DBE76-891B-4A13-A071-57B5613BF93F}"/>
    <dgm:cxn modelId="{8243C6C4-7D53-43E1-878C-810FAD712535}" srcId="{81D712CB-41B9-498E-B7AD-AA4F4E58CD51}" destId="{8F44B505-E435-4FED-8E03-F9DF6C47F0BE}" srcOrd="4" destOrd="0" parTransId="{E3C48C96-6E5A-42E2-B18E-60886710156E}" sibTransId="{FF76DFDF-E722-4C53-AC05-298128A45F46}"/>
    <dgm:cxn modelId="{A6B760CC-05C9-4C22-8127-7E5FD6300676}" srcId="{81D712CB-41B9-498E-B7AD-AA4F4E58CD51}" destId="{81FECBDA-48E4-43D7-8111-3FA8788E6FD6}" srcOrd="5" destOrd="0" parTransId="{F288A314-CAF6-4984-89CB-4A493ADA833E}" sibTransId="{8BD61334-037A-4D48-8CB4-F7864CE2E939}"/>
    <dgm:cxn modelId="{578E83D1-2398-42F8-B74F-51E6AB14B79A}" srcId="{81D712CB-41B9-498E-B7AD-AA4F4E58CD51}" destId="{CA4F9425-B180-4109-B1E0-E71378C3C3C0}" srcOrd="1" destOrd="0" parTransId="{9337E9DB-FF00-42A6-84A2-96FCB3DF6F17}" sibTransId="{E7676105-2909-434C-ADED-D5B1A3FF3BDB}"/>
    <dgm:cxn modelId="{AE351EDA-3D18-4049-9DA1-8E69EE38AFB1}" type="presOf" srcId="{7EF6D683-93F1-4026-A93A-FEA8D5CF73C4}" destId="{E9188B5E-5B2D-4B5B-A70D-06BED3A47757}" srcOrd="0" destOrd="0" presId="urn:microsoft.com/office/officeart/2008/layout/LinedList"/>
    <dgm:cxn modelId="{DEBB58DC-4FD5-4695-8495-1420BBF14253}" type="presOf" srcId="{81D712CB-41B9-498E-B7AD-AA4F4E58CD51}" destId="{BAF28E06-E1CA-4B8B-9FA1-40CEB4D72A2F}" srcOrd="0" destOrd="0" presId="urn:microsoft.com/office/officeart/2008/layout/LinedList"/>
    <dgm:cxn modelId="{3A673CF8-3B28-49E0-8B95-D4792CB35A92}" type="presParOf" srcId="{BAF28E06-E1CA-4B8B-9FA1-40CEB4D72A2F}" destId="{056F3C59-8D2E-4D0C-A762-0AAECA0B629B}" srcOrd="0" destOrd="0" presId="urn:microsoft.com/office/officeart/2008/layout/LinedList"/>
    <dgm:cxn modelId="{6AE1C956-881E-4705-9833-A80D182DD6EB}" type="presParOf" srcId="{BAF28E06-E1CA-4B8B-9FA1-40CEB4D72A2F}" destId="{A9FCDB0B-1A56-478C-A523-3FB7A81C3DDC}" srcOrd="1" destOrd="0" presId="urn:microsoft.com/office/officeart/2008/layout/LinedList"/>
    <dgm:cxn modelId="{B2812D2D-BAAD-4F99-BB3C-0BCE1FD22D6A}" type="presParOf" srcId="{A9FCDB0B-1A56-478C-A523-3FB7A81C3DDC}" destId="{B371D188-6703-4BFA-8885-9ECAD5D17923}" srcOrd="0" destOrd="0" presId="urn:microsoft.com/office/officeart/2008/layout/LinedList"/>
    <dgm:cxn modelId="{4D38258F-0D46-4513-B612-0F4CCF73C29C}" type="presParOf" srcId="{A9FCDB0B-1A56-478C-A523-3FB7A81C3DDC}" destId="{98AAE920-738B-41B8-B8B6-D5B5AD563E32}" srcOrd="1" destOrd="0" presId="urn:microsoft.com/office/officeart/2008/layout/LinedList"/>
    <dgm:cxn modelId="{8EBA6031-6EC8-4D6C-8F38-4AE453E7D961}" type="presParOf" srcId="{BAF28E06-E1CA-4B8B-9FA1-40CEB4D72A2F}" destId="{8CEE0B85-5941-4EE5-9B52-BCD73DD92365}" srcOrd="2" destOrd="0" presId="urn:microsoft.com/office/officeart/2008/layout/LinedList"/>
    <dgm:cxn modelId="{6EA35441-B57D-4155-82C4-1B9257CC0FEF}" type="presParOf" srcId="{BAF28E06-E1CA-4B8B-9FA1-40CEB4D72A2F}" destId="{C58AEB7A-CC58-46A2-AA32-1D2B26C78030}" srcOrd="3" destOrd="0" presId="urn:microsoft.com/office/officeart/2008/layout/LinedList"/>
    <dgm:cxn modelId="{4B893C4E-85C1-4634-B752-7A6CDAF3FC21}" type="presParOf" srcId="{C58AEB7A-CC58-46A2-AA32-1D2B26C78030}" destId="{0A015E6E-7508-4226-BC52-9FAE77776D1B}" srcOrd="0" destOrd="0" presId="urn:microsoft.com/office/officeart/2008/layout/LinedList"/>
    <dgm:cxn modelId="{9C608E87-4444-47AA-A8C0-8437BC99A055}" type="presParOf" srcId="{C58AEB7A-CC58-46A2-AA32-1D2B26C78030}" destId="{34E7ACE3-2AD4-499A-B722-54B29DE735C6}" srcOrd="1" destOrd="0" presId="urn:microsoft.com/office/officeart/2008/layout/LinedList"/>
    <dgm:cxn modelId="{BC197E52-6380-4701-B8FB-42FDC81FB387}" type="presParOf" srcId="{BAF28E06-E1CA-4B8B-9FA1-40CEB4D72A2F}" destId="{B1166695-163A-49E1-B360-8453F0E65813}" srcOrd="4" destOrd="0" presId="urn:microsoft.com/office/officeart/2008/layout/LinedList"/>
    <dgm:cxn modelId="{698FD4A6-F7D1-4581-8095-1D4A2AAA9A7F}" type="presParOf" srcId="{BAF28E06-E1CA-4B8B-9FA1-40CEB4D72A2F}" destId="{9E814EF8-43A6-4BC1-9B34-CAB9910F5C3B}" srcOrd="5" destOrd="0" presId="urn:microsoft.com/office/officeart/2008/layout/LinedList"/>
    <dgm:cxn modelId="{06EE67A1-4BC9-49B9-A667-538620E25A08}" type="presParOf" srcId="{9E814EF8-43A6-4BC1-9B34-CAB9910F5C3B}" destId="{E9188B5E-5B2D-4B5B-A70D-06BED3A47757}" srcOrd="0" destOrd="0" presId="urn:microsoft.com/office/officeart/2008/layout/LinedList"/>
    <dgm:cxn modelId="{B8B321E9-F647-4BCB-A830-E6D7156B4217}" type="presParOf" srcId="{9E814EF8-43A6-4BC1-9B34-CAB9910F5C3B}" destId="{EAD82BB7-2E4E-436A-AED9-B2E28ECD26A7}" srcOrd="1" destOrd="0" presId="urn:microsoft.com/office/officeart/2008/layout/LinedList"/>
    <dgm:cxn modelId="{13164466-7832-4166-A4FF-203A274C69D4}" type="presParOf" srcId="{BAF28E06-E1CA-4B8B-9FA1-40CEB4D72A2F}" destId="{C493E921-8DDA-4837-8FD4-DEF05A82C008}" srcOrd="6" destOrd="0" presId="urn:microsoft.com/office/officeart/2008/layout/LinedList"/>
    <dgm:cxn modelId="{D6B48D57-39A6-4CA5-9DAE-E34D5F415DFE}" type="presParOf" srcId="{BAF28E06-E1CA-4B8B-9FA1-40CEB4D72A2F}" destId="{95F0D79D-45DA-4CC1-8FD1-75E4C9DF738E}" srcOrd="7" destOrd="0" presId="urn:microsoft.com/office/officeart/2008/layout/LinedList"/>
    <dgm:cxn modelId="{74BAFB40-6DC7-460E-91F4-D9DC17D55590}" type="presParOf" srcId="{95F0D79D-45DA-4CC1-8FD1-75E4C9DF738E}" destId="{24E9F90C-87B4-4693-9D7F-1D90BB71E96E}" srcOrd="0" destOrd="0" presId="urn:microsoft.com/office/officeart/2008/layout/LinedList"/>
    <dgm:cxn modelId="{FE659BC1-8FDA-4A9E-9F13-2B74C085D433}" type="presParOf" srcId="{95F0D79D-45DA-4CC1-8FD1-75E4C9DF738E}" destId="{C039CAC0-78BA-45CA-A6DE-82725E05DEBB}" srcOrd="1" destOrd="0" presId="urn:microsoft.com/office/officeart/2008/layout/LinedList"/>
    <dgm:cxn modelId="{67CB2499-C937-40BA-A822-13F7F4B3C138}" type="presParOf" srcId="{BAF28E06-E1CA-4B8B-9FA1-40CEB4D72A2F}" destId="{5D2DD414-3DDF-4248-938F-60D0619A47B5}" srcOrd="8" destOrd="0" presId="urn:microsoft.com/office/officeart/2008/layout/LinedList"/>
    <dgm:cxn modelId="{8076EC00-F2BD-4B72-8648-E0D26C2E45A6}" type="presParOf" srcId="{BAF28E06-E1CA-4B8B-9FA1-40CEB4D72A2F}" destId="{61B4DA7C-CCBB-4A21-9A16-CD5B4B8E725E}" srcOrd="9" destOrd="0" presId="urn:microsoft.com/office/officeart/2008/layout/LinedList"/>
    <dgm:cxn modelId="{3AC1E21E-984F-492E-B500-84EEA9125AC4}" type="presParOf" srcId="{61B4DA7C-CCBB-4A21-9A16-CD5B4B8E725E}" destId="{A792A1C3-179E-4BEB-B7BA-08AEFBB6970E}" srcOrd="0" destOrd="0" presId="urn:microsoft.com/office/officeart/2008/layout/LinedList"/>
    <dgm:cxn modelId="{05EE1E71-A584-4017-8474-FEC1937D38A7}" type="presParOf" srcId="{61B4DA7C-CCBB-4A21-9A16-CD5B4B8E725E}" destId="{F4C989A9-DE2B-4DE2-BADC-501D9A541FC8}" srcOrd="1" destOrd="0" presId="urn:microsoft.com/office/officeart/2008/layout/LinedList"/>
    <dgm:cxn modelId="{22E2BCB8-CB38-4488-8CC2-4FD7A4251A8B}" type="presParOf" srcId="{BAF28E06-E1CA-4B8B-9FA1-40CEB4D72A2F}" destId="{16B37027-49B0-43F3-AC58-DF28F8B04B60}" srcOrd="10" destOrd="0" presId="urn:microsoft.com/office/officeart/2008/layout/LinedList"/>
    <dgm:cxn modelId="{A2AFC7EA-1E7B-4AF9-B30F-0EC2B07510EE}" type="presParOf" srcId="{BAF28E06-E1CA-4B8B-9FA1-40CEB4D72A2F}" destId="{43AD033A-F0DE-4F39-A3DB-D8D0E9479B5D}" srcOrd="11" destOrd="0" presId="urn:microsoft.com/office/officeart/2008/layout/LinedList"/>
    <dgm:cxn modelId="{01CC1268-E326-416F-B677-618214A6B3A4}" type="presParOf" srcId="{43AD033A-F0DE-4F39-A3DB-D8D0E9479B5D}" destId="{0B4D3148-6196-4652-9627-D503E440CEFE}" srcOrd="0" destOrd="0" presId="urn:microsoft.com/office/officeart/2008/layout/LinedList"/>
    <dgm:cxn modelId="{9E48A5D4-3660-4832-A559-F4713796FFD6}" type="presParOf" srcId="{43AD033A-F0DE-4F39-A3DB-D8D0E9479B5D}" destId="{8C29AAF4-ECF8-464C-B50A-97AC6B98DAD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AB6CF17-C503-4C51-940E-546920580372}"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4A3AFBAE-4126-484F-91F9-03EF81719028}">
      <dgm:prSet/>
      <dgm:spPr/>
      <dgm:t>
        <a:bodyPr/>
        <a:lstStyle/>
        <a:p>
          <a:r>
            <a:rPr lang="en-IN" b="0" i="0" baseline="0"/>
            <a:t>Analysis of workforce data is the key element in workforce planning. Consider information such as occupations, skills, experience, retirement eligibility, diversity, turnover rates, education, and trend data. There are three key steps to the workforce analysis phase. These steps are:</a:t>
          </a:r>
          <a:endParaRPr lang="en-US"/>
        </a:p>
      </dgm:t>
    </dgm:pt>
    <dgm:pt modelId="{3B428829-E24D-4463-8A46-B7865E81EBC2}" type="parTrans" cxnId="{CF7C7476-41EE-40D6-AC3E-6723C0852585}">
      <dgm:prSet/>
      <dgm:spPr/>
      <dgm:t>
        <a:bodyPr/>
        <a:lstStyle/>
        <a:p>
          <a:endParaRPr lang="en-US"/>
        </a:p>
      </dgm:t>
    </dgm:pt>
    <dgm:pt modelId="{C4E37504-8845-49EF-B557-D60F2CEBDDC6}" type="sibTrans" cxnId="{CF7C7476-41EE-40D6-AC3E-6723C0852585}">
      <dgm:prSet/>
      <dgm:spPr/>
      <dgm:t>
        <a:bodyPr/>
        <a:lstStyle/>
        <a:p>
          <a:endParaRPr lang="en-US"/>
        </a:p>
      </dgm:t>
    </dgm:pt>
    <dgm:pt modelId="{3459ACB7-CFDF-4C03-8079-8C593C110520}">
      <dgm:prSet/>
      <dgm:spPr/>
      <dgm:t>
        <a:bodyPr/>
        <a:lstStyle/>
        <a:p>
          <a:r>
            <a:rPr lang="en-IN" b="0" i="0" baseline="0"/>
            <a:t>1. Determining Workforce Demand</a:t>
          </a:r>
          <a:endParaRPr lang="en-US"/>
        </a:p>
      </dgm:t>
    </dgm:pt>
    <dgm:pt modelId="{F802574D-ECC8-4067-BBFB-133590572F83}" type="parTrans" cxnId="{AED88C8E-E917-490E-B29E-F0356C37BA9B}">
      <dgm:prSet/>
      <dgm:spPr/>
      <dgm:t>
        <a:bodyPr/>
        <a:lstStyle/>
        <a:p>
          <a:endParaRPr lang="en-US"/>
        </a:p>
      </dgm:t>
    </dgm:pt>
    <dgm:pt modelId="{612BD11A-9617-40A3-9D88-0A4E35A15BF8}" type="sibTrans" cxnId="{AED88C8E-E917-490E-B29E-F0356C37BA9B}">
      <dgm:prSet/>
      <dgm:spPr/>
      <dgm:t>
        <a:bodyPr/>
        <a:lstStyle/>
        <a:p>
          <a:endParaRPr lang="en-US"/>
        </a:p>
      </dgm:t>
    </dgm:pt>
    <dgm:pt modelId="{2A6A7FDE-1BAA-462A-9695-4012C3DED894}">
      <dgm:prSet/>
      <dgm:spPr/>
      <dgm:t>
        <a:bodyPr/>
        <a:lstStyle/>
        <a:p>
          <a:r>
            <a:rPr lang="en-IN" b="0" i="0" baseline="0"/>
            <a:t>2. Determining Workforce Supply</a:t>
          </a:r>
          <a:endParaRPr lang="en-US"/>
        </a:p>
      </dgm:t>
    </dgm:pt>
    <dgm:pt modelId="{DF4FDB51-420D-4D51-A9FD-D3B690882ECF}" type="parTrans" cxnId="{E2CD9362-D400-412E-BF48-753A19D0C3F0}">
      <dgm:prSet/>
      <dgm:spPr/>
      <dgm:t>
        <a:bodyPr/>
        <a:lstStyle/>
        <a:p>
          <a:endParaRPr lang="en-US"/>
        </a:p>
      </dgm:t>
    </dgm:pt>
    <dgm:pt modelId="{C5E39040-9D6C-4456-A506-1E0A639A6381}" type="sibTrans" cxnId="{E2CD9362-D400-412E-BF48-753A19D0C3F0}">
      <dgm:prSet/>
      <dgm:spPr/>
      <dgm:t>
        <a:bodyPr/>
        <a:lstStyle/>
        <a:p>
          <a:endParaRPr lang="en-US"/>
        </a:p>
      </dgm:t>
    </dgm:pt>
    <dgm:pt modelId="{2C00127B-A893-4025-868E-39125E44D9F9}">
      <dgm:prSet/>
      <dgm:spPr/>
      <dgm:t>
        <a:bodyPr/>
        <a:lstStyle/>
        <a:p>
          <a:r>
            <a:rPr lang="en-IN" b="0" i="0" baseline="0"/>
            <a:t>3. Gap Analysis</a:t>
          </a:r>
          <a:endParaRPr lang="en-US"/>
        </a:p>
      </dgm:t>
    </dgm:pt>
    <dgm:pt modelId="{FF9FCF94-3DF6-4492-B6CA-10D7EB6F90D9}" type="parTrans" cxnId="{49A44A37-8ABC-42D0-8F72-F7CC90EF6CE0}">
      <dgm:prSet/>
      <dgm:spPr/>
      <dgm:t>
        <a:bodyPr/>
        <a:lstStyle/>
        <a:p>
          <a:endParaRPr lang="en-US"/>
        </a:p>
      </dgm:t>
    </dgm:pt>
    <dgm:pt modelId="{620094BA-D3EC-4AA2-B3C4-F75140AAD1AA}" type="sibTrans" cxnId="{49A44A37-8ABC-42D0-8F72-F7CC90EF6CE0}">
      <dgm:prSet/>
      <dgm:spPr/>
      <dgm:t>
        <a:bodyPr/>
        <a:lstStyle/>
        <a:p>
          <a:endParaRPr lang="en-US"/>
        </a:p>
      </dgm:t>
    </dgm:pt>
    <dgm:pt modelId="{500C35F6-86E9-4610-AF58-DC2CE262E7D4}">
      <dgm:prSet/>
      <dgm:spPr/>
      <dgm:t>
        <a:bodyPr/>
        <a:lstStyle/>
        <a:p>
          <a:r>
            <a:rPr lang="en-IN" b="0" i="0" baseline="0"/>
            <a:t>Step 1 - Determining Workforce Demand</a:t>
          </a:r>
          <a:endParaRPr lang="en-US"/>
        </a:p>
      </dgm:t>
    </dgm:pt>
    <dgm:pt modelId="{A5F5801F-882E-4822-874F-FC3955165615}" type="parTrans" cxnId="{77802975-7F6E-4959-B431-B9008EB3CAB9}">
      <dgm:prSet/>
      <dgm:spPr/>
      <dgm:t>
        <a:bodyPr/>
        <a:lstStyle/>
        <a:p>
          <a:endParaRPr lang="en-US"/>
        </a:p>
      </dgm:t>
    </dgm:pt>
    <dgm:pt modelId="{F5BB4315-2D59-4EEF-A901-50CBC11A6A9A}" type="sibTrans" cxnId="{77802975-7F6E-4959-B431-B9008EB3CAB9}">
      <dgm:prSet/>
      <dgm:spPr/>
      <dgm:t>
        <a:bodyPr/>
        <a:lstStyle/>
        <a:p>
          <a:endParaRPr lang="en-US"/>
        </a:p>
      </dgm:t>
    </dgm:pt>
    <dgm:pt modelId="{F4CBB91C-FD43-4008-92FE-F14FCA90D47B}">
      <dgm:prSet/>
      <dgm:spPr/>
      <dgm:t>
        <a:bodyPr/>
        <a:lstStyle/>
        <a:p>
          <a:r>
            <a:rPr lang="en-IN" b="0" i="1" baseline="0"/>
            <a:t>Identify: Workforce skills required to meet projected needs, staffing patterns and anticipated service and workload changes.</a:t>
          </a:r>
          <a:endParaRPr lang="en-US"/>
        </a:p>
      </dgm:t>
    </dgm:pt>
    <dgm:pt modelId="{98797378-542C-4E4E-BAFC-3C4CA9E2BC17}" type="parTrans" cxnId="{B2968598-45A4-4295-8C69-68F34CF5F671}">
      <dgm:prSet/>
      <dgm:spPr/>
      <dgm:t>
        <a:bodyPr/>
        <a:lstStyle/>
        <a:p>
          <a:endParaRPr lang="en-US"/>
        </a:p>
      </dgm:t>
    </dgm:pt>
    <dgm:pt modelId="{4EB1550F-3D3E-4963-AF23-6E7561877D9B}" type="sibTrans" cxnId="{B2968598-45A4-4295-8C69-68F34CF5F671}">
      <dgm:prSet/>
      <dgm:spPr/>
      <dgm:t>
        <a:bodyPr/>
        <a:lstStyle/>
        <a:p>
          <a:endParaRPr lang="en-US"/>
        </a:p>
      </dgm:t>
    </dgm:pt>
    <dgm:pt modelId="{E914812B-0BB2-4097-9E7A-8A86502012F0}">
      <dgm:prSet/>
      <dgm:spPr/>
      <dgm:t>
        <a:bodyPr/>
        <a:lstStyle/>
        <a:p>
          <a:r>
            <a:rPr lang="en-IN" b="0" i="0" baseline="0"/>
            <a:t>Demand analysis identifies the future workforce needed to carry out the organization’s mission.</a:t>
          </a:r>
          <a:endParaRPr lang="en-US"/>
        </a:p>
      </dgm:t>
    </dgm:pt>
    <dgm:pt modelId="{5A98976A-DE7D-4504-A8B8-8FAF9E5860B9}" type="parTrans" cxnId="{1ED7861F-879E-4244-8D7A-40475978EF70}">
      <dgm:prSet/>
      <dgm:spPr/>
      <dgm:t>
        <a:bodyPr/>
        <a:lstStyle/>
        <a:p>
          <a:endParaRPr lang="en-US"/>
        </a:p>
      </dgm:t>
    </dgm:pt>
    <dgm:pt modelId="{BDC74159-7E65-47F6-BE01-896390CA20B9}" type="sibTrans" cxnId="{1ED7861F-879E-4244-8D7A-40475978EF70}">
      <dgm:prSet/>
      <dgm:spPr/>
      <dgm:t>
        <a:bodyPr/>
        <a:lstStyle/>
        <a:p>
          <a:endParaRPr lang="en-US"/>
        </a:p>
      </dgm:t>
    </dgm:pt>
    <dgm:pt modelId="{53D20509-51CE-4C83-A4AF-D29E55BE42BA}">
      <dgm:prSet/>
      <dgm:spPr/>
      <dgm:t>
        <a:bodyPr/>
        <a:lstStyle/>
        <a:p>
          <a:r>
            <a:rPr lang="en-IN" b="0" i="0" baseline="0"/>
            <a:t>Some of this information can be obtained from the Strategic Plan (Part 1 in the Model). Additional workforce-specific analyses can be conducted through environmental scanning, which involves examining external trends in the environment in which the organization operates, and examining internal factors that are affecting or could affect the workforce.</a:t>
          </a:r>
          <a:endParaRPr lang="en-US"/>
        </a:p>
      </dgm:t>
    </dgm:pt>
    <dgm:pt modelId="{137B8FD8-5599-417E-B049-B0996473DBDD}" type="parTrans" cxnId="{0284007F-74C9-4EEE-8E96-A85C3030F1B7}">
      <dgm:prSet/>
      <dgm:spPr/>
      <dgm:t>
        <a:bodyPr/>
        <a:lstStyle/>
        <a:p>
          <a:endParaRPr lang="en-US"/>
        </a:p>
      </dgm:t>
    </dgm:pt>
    <dgm:pt modelId="{1E711557-ABA1-4CE3-A046-7071EB7EA490}" type="sibTrans" cxnId="{0284007F-74C9-4EEE-8E96-A85C3030F1B7}">
      <dgm:prSet/>
      <dgm:spPr/>
      <dgm:t>
        <a:bodyPr/>
        <a:lstStyle/>
        <a:p>
          <a:endParaRPr lang="en-US"/>
        </a:p>
      </dgm:t>
    </dgm:pt>
    <dgm:pt modelId="{9EB98CFF-7C2A-473F-9E75-720258780046}" type="pres">
      <dgm:prSet presAssocID="{CAB6CF17-C503-4C51-940E-546920580372}" presName="linear" presStyleCnt="0">
        <dgm:presLayoutVars>
          <dgm:animLvl val="lvl"/>
          <dgm:resizeHandles val="exact"/>
        </dgm:presLayoutVars>
      </dgm:prSet>
      <dgm:spPr/>
    </dgm:pt>
    <dgm:pt modelId="{87607CCB-E44D-4C03-A787-CFF1C858A487}" type="pres">
      <dgm:prSet presAssocID="{4A3AFBAE-4126-484F-91F9-03EF81719028}" presName="parentText" presStyleLbl="node1" presStyleIdx="0" presStyleCnt="1">
        <dgm:presLayoutVars>
          <dgm:chMax val="0"/>
          <dgm:bulletEnabled val="1"/>
        </dgm:presLayoutVars>
      </dgm:prSet>
      <dgm:spPr/>
    </dgm:pt>
    <dgm:pt modelId="{3A2A7069-5149-4853-B905-B93ABF589B14}" type="pres">
      <dgm:prSet presAssocID="{4A3AFBAE-4126-484F-91F9-03EF81719028}" presName="childText" presStyleLbl="revTx" presStyleIdx="0" presStyleCnt="1">
        <dgm:presLayoutVars>
          <dgm:bulletEnabled val="1"/>
        </dgm:presLayoutVars>
      </dgm:prSet>
      <dgm:spPr/>
    </dgm:pt>
  </dgm:ptLst>
  <dgm:cxnLst>
    <dgm:cxn modelId="{1ED7861F-879E-4244-8D7A-40475978EF70}" srcId="{4A3AFBAE-4126-484F-91F9-03EF81719028}" destId="{E914812B-0BB2-4097-9E7A-8A86502012F0}" srcOrd="5" destOrd="0" parTransId="{5A98976A-DE7D-4504-A8B8-8FAF9E5860B9}" sibTransId="{BDC74159-7E65-47F6-BE01-896390CA20B9}"/>
    <dgm:cxn modelId="{DDE1642E-7BD7-4BBB-ACA0-477A3200A484}" type="presOf" srcId="{E914812B-0BB2-4097-9E7A-8A86502012F0}" destId="{3A2A7069-5149-4853-B905-B93ABF589B14}" srcOrd="0" destOrd="5" presId="urn:microsoft.com/office/officeart/2005/8/layout/vList2"/>
    <dgm:cxn modelId="{49A44A37-8ABC-42D0-8F72-F7CC90EF6CE0}" srcId="{4A3AFBAE-4126-484F-91F9-03EF81719028}" destId="{2C00127B-A893-4025-868E-39125E44D9F9}" srcOrd="2" destOrd="0" parTransId="{FF9FCF94-3DF6-4492-B6CA-10D7EB6F90D9}" sibTransId="{620094BA-D3EC-4AA2-B3C4-F75140AAD1AA}"/>
    <dgm:cxn modelId="{E2C0F15C-5AD8-41D6-8576-9C7F6AE0D144}" type="presOf" srcId="{CAB6CF17-C503-4C51-940E-546920580372}" destId="{9EB98CFF-7C2A-473F-9E75-720258780046}" srcOrd="0" destOrd="0" presId="urn:microsoft.com/office/officeart/2005/8/layout/vList2"/>
    <dgm:cxn modelId="{E2CD9362-D400-412E-BF48-753A19D0C3F0}" srcId="{4A3AFBAE-4126-484F-91F9-03EF81719028}" destId="{2A6A7FDE-1BAA-462A-9695-4012C3DED894}" srcOrd="1" destOrd="0" parTransId="{DF4FDB51-420D-4D51-A9FD-D3B690882ECF}" sibTransId="{C5E39040-9D6C-4456-A506-1E0A639A6381}"/>
    <dgm:cxn modelId="{A0F64047-E644-4D69-B21F-89DA278D1D96}" type="presOf" srcId="{2C00127B-A893-4025-868E-39125E44D9F9}" destId="{3A2A7069-5149-4853-B905-B93ABF589B14}" srcOrd="0" destOrd="2" presId="urn:microsoft.com/office/officeart/2005/8/layout/vList2"/>
    <dgm:cxn modelId="{62559E47-C5F5-4C39-A14E-F15C984C25B9}" type="presOf" srcId="{4A3AFBAE-4126-484F-91F9-03EF81719028}" destId="{87607CCB-E44D-4C03-A787-CFF1C858A487}" srcOrd="0" destOrd="0" presId="urn:microsoft.com/office/officeart/2005/8/layout/vList2"/>
    <dgm:cxn modelId="{E1440354-3303-442D-8180-174004625BEE}" type="presOf" srcId="{2A6A7FDE-1BAA-462A-9695-4012C3DED894}" destId="{3A2A7069-5149-4853-B905-B93ABF589B14}" srcOrd="0" destOrd="1" presId="urn:microsoft.com/office/officeart/2005/8/layout/vList2"/>
    <dgm:cxn modelId="{AC668174-3604-4B71-B716-B272433FD0EC}" type="presOf" srcId="{53D20509-51CE-4C83-A4AF-D29E55BE42BA}" destId="{3A2A7069-5149-4853-B905-B93ABF589B14}" srcOrd="0" destOrd="6" presId="urn:microsoft.com/office/officeart/2005/8/layout/vList2"/>
    <dgm:cxn modelId="{77802975-7F6E-4959-B431-B9008EB3CAB9}" srcId="{4A3AFBAE-4126-484F-91F9-03EF81719028}" destId="{500C35F6-86E9-4610-AF58-DC2CE262E7D4}" srcOrd="3" destOrd="0" parTransId="{A5F5801F-882E-4822-874F-FC3955165615}" sibTransId="{F5BB4315-2D59-4EEF-A901-50CBC11A6A9A}"/>
    <dgm:cxn modelId="{29A2F255-CABC-45BF-BA8A-CF00E065920B}" type="presOf" srcId="{500C35F6-86E9-4610-AF58-DC2CE262E7D4}" destId="{3A2A7069-5149-4853-B905-B93ABF589B14}" srcOrd="0" destOrd="3" presId="urn:microsoft.com/office/officeart/2005/8/layout/vList2"/>
    <dgm:cxn modelId="{CF7C7476-41EE-40D6-AC3E-6723C0852585}" srcId="{CAB6CF17-C503-4C51-940E-546920580372}" destId="{4A3AFBAE-4126-484F-91F9-03EF81719028}" srcOrd="0" destOrd="0" parTransId="{3B428829-E24D-4463-8A46-B7865E81EBC2}" sibTransId="{C4E37504-8845-49EF-B557-D60F2CEBDDC6}"/>
    <dgm:cxn modelId="{AFBD607B-44BE-41EF-844C-AB548F995F26}" type="presOf" srcId="{F4CBB91C-FD43-4008-92FE-F14FCA90D47B}" destId="{3A2A7069-5149-4853-B905-B93ABF589B14}" srcOrd="0" destOrd="4" presId="urn:microsoft.com/office/officeart/2005/8/layout/vList2"/>
    <dgm:cxn modelId="{0284007F-74C9-4EEE-8E96-A85C3030F1B7}" srcId="{4A3AFBAE-4126-484F-91F9-03EF81719028}" destId="{53D20509-51CE-4C83-A4AF-D29E55BE42BA}" srcOrd="6" destOrd="0" parTransId="{137B8FD8-5599-417E-B049-B0996473DBDD}" sibTransId="{1E711557-ABA1-4CE3-A046-7071EB7EA490}"/>
    <dgm:cxn modelId="{AED88C8E-E917-490E-B29E-F0356C37BA9B}" srcId="{4A3AFBAE-4126-484F-91F9-03EF81719028}" destId="{3459ACB7-CFDF-4C03-8079-8C593C110520}" srcOrd="0" destOrd="0" parTransId="{F802574D-ECC8-4067-BBFB-133590572F83}" sibTransId="{612BD11A-9617-40A3-9D88-0A4E35A15BF8}"/>
    <dgm:cxn modelId="{B2968598-45A4-4295-8C69-68F34CF5F671}" srcId="{4A3AFBAE-4126-484F-91F9-03EF81719028}" destId="{F4CBB91C-FD43-4008-92FE-F14FCA90D47B}" srcOrd="4" destOrd="0" parTransId="{98797378-542C-4E4E-BAFC-3C4CA9E2BC17}" sibTransId="{4EB1550F-3D3E-4963-AF23-6E7561877D9B}"/>
    <dgm:cxn modelId="{ECC17299-6D43-4263-892F-6EFE03D0BD9C}" type="presOf" srcId="{3459ACB7-CFDF-4C03-8079-8C593C110520}" destId="{3A2A7069-5149-4853-B905-B93ABF589B14}" srcOrd="0" destOrd="0" presId="urn:microsoft.com/office/officeart/2005/8/layout/vList2"/>
    <dgm:cxn modelId="{E95ED752-0450-4251-9065-3DEC63A48245}" type="presParOf" srcId="{9EB98CFF-7C2A-473F-9E75-720258780046}" destId="{87607CCB-E44D-4C03-A787-CFF1C858A487}" srcOrd="0" destOrd="0" presId="urn:microsoft.com/office/officeart/2005/8/layout/vList2"/>
    <dgm:cxn modelId="{D8F7A2CE-3A66-4B80-9170-FD2B9A562E6D}" type="presParOf" srcId="{9EB98CFF-7C2A-473F-9E75-720258780046}" destId="{3A2A7069-5149-4853-B905-B93ABF589B14}"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80F1D5D-C71A-4D59-81B9-7C1FE5999B33}"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A115A7CC-5F23-4521-8DF4-F9B5E653CF3E}">
      <dgm:prSet/>
      <dgm:spPr/>
      <dgm:t>
        <a:bodyPr/>
        <a:lstStyle/>
        <a:p>
          <a:r>
            <a:rPr lang="en-IN" b="0" i="0" baseline="0"/>
            <a:t>Succession planning is the process of identifying very important positions in the organization and creating a talent pipeline, by preparing employees to fill vacancies in their organization as others retire or move on. A successor is an employee with the knowledge, skills, and abilities to fill a vacant position until a permanent replacement can be identified. </a:t>
          </a:r>
          <a:endParaRPr lang="en-US"/>
        </a:p>
      </dgm:t>
    </dgm:pt>
    <dgm:pt modelId="{66911D6A-784F-4EA3-86AC-01B62CDE945F}" type="parTrans" cxnId="{BEFE3C2C-4B75-4251-85A8-9FD19D77A142}">
      <dgm:prSet/>
      <dgm:spPr/>
      <dgm:t>
        <a:bodyPr/>
        <a:lstStyle/>
        <a:p>
          <a:endParaRPr lang="en-US"/>
        </a:p>
      </dgm:t>
    </dgm:pt>
    <dgm:pt modelId="{D294361A-9236-4AEE-80CD-DBBCAD26D1EB}" type="sibTrans" cxnId="{BEFE3C2C-4B75-4251-85A8-9FD19D77A142}">
      <dgm:prSet/>
      <dgm:spPr/>
      <dgm:t>
        <a:bodyPr/>
        <a:lstStyle/>
        <a:p>
          <a:endParaRPr lang="en-US"/>
        </a:p>
      </dgm:t>
    </dgm:pt>
    <dgm:pt modelId="{71D903F8-46BC-4349-8FEA-6EBCFEDF9FE0}">
      <dgm:prSet/>
      <dgm:spPr/>
      <dgm:t>
        <a:bodyPr/>
        <a:lstStyle/>
        <a:p>
          <a:r>
            <a:rPr lang="en-IN" b="0" i="0" baseline="0"/>
            <a:t>Succession planning helps ensure business continuity and performance, particularly during times of shifting leadership and change. Even when there is no identifiable successor within an organization, succession planning can help identify the knowledge, skills and training needed in a future external candidate. </a:t>
          </a:r>
          <a:endParaRPr lang="en-US"/>
        </a:p>
      </dgm:t>
    </dgm:pt>
    <dgm:pt modelId="{24B359F6-D8B9-457F-8F9F-96875F39ABD2}" type="parTrans" cxnId="{4F1D6F01-637B-471B-8E7B-008E8859A4E2}">
      <dgm:prSet/>
      <dgm:spPr/>
      <dgm:t>
        <a:bodyPr/>
        <a:lstStyle/>
        <a:p>
          <a:endParaRPr lang="en-US"/>
        </a:p>
      </dgm:t>
    </dgm:pt>
    <dgm:pt modelId="{E3CD4445-0815-43A4-AC34-A33169C073C6}" type="sibTrans" cxnId="{4F1D6F01-637B-471B-8E7B-008E8859A4E2}">
      <dgm:prSet/>
      <dgm:spPr/>
      <dgm:t>
        <a:bodyPr/>
        <a:lstStyle/>
        <a:p>
          <a:endParaRPr lang="en-US"/>
        </a:p>
      </dgm:t>
    </dgm:pt>
    <dgm:pt modelId="{36ACFBDA-FA18-4EB4-9C6D-617AFC90FC05}" type="pres">
      <dgm:prSet presAssocID="{A80F1D5D-C71A-4D59-81B9-7C1FE5999B33}" presName="root" presStyleCnt="0">
        <dgm:presLayoutVars>
          <dgm:dir/>
          <dgm:resizeHandles val="exact"/>
        </dgm:presLayoutVars>
      </dgm:prSet>
      <dgm:spPr/>
    </dgm:pt>
    <dgm:pt modelId="{1DA9FD76-E0E5-4D90-B18C-9CA29077660F}" type="pres">
      <dgm:prSet presAssocID="{A115A7CC-5F23-4521-8DF4-F9B5E653CF3E}" presName="compNode" presStyleCnt="0"/>
      <dgm:spPr/>
    </dgm:pt>
    <dgm:pt modelId="{3B67AAA6-1EE8-44F6-8523-51C6AFFE49A8}" type="pres">
      <dgm:prSet presAssocID="{A115A7CC-5F23-4521-8DF4-F9B5E653CF3E}" presName="bgRect" presStyleLbl="bgShp" presStyleIdx="0" presStyleCnt="2"/>
      <dgm:spPr/>
    </dgm:pt>
    <dgm:pt modelId="{7DA3DA6D-0EF2-4399-874E-90B1A7C27CFD}" type="pres">
      <dgm:prSet presAssocID="{A115A7CC-5F23-4521-8DF4-F9B5E653CF3E}"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ierarchy"/>
        </a:ext>
      </dgm:extLst>
    </dgm:pt>
    <dgm:pt modelId="{E0D2E0A4-1F08-4C96-838B-FA5AA0C28EEB}" type="pres">
      <dgm:prSet presAssocID="{A115A7CC-5F23-4521-8DF4-F9B5E653CF3E}" presName="spaceRect" presStyleCnt="0"/>
      <dgm:spPr/>
    </dgm:pt>
    <dgm:pt modelId="{7DA4C73F-26C5-43D0-AF4B-E5EA90D43DC9}" type="pres">
      <dgm:prSet presAssocID="{A115A7CC-5F23-4521-8DF4-F9B5E653CF3E}" presName="parTx" presStyleLbl="revTx" presStyleIdx="0" presStyleCnt="2">
        <dgm:presLayoutVars>
          <dgm:chMax val="0"/>
          <dgm:chPref val="0"/>
        </dgm:presLayoutVars>
      </dgm:prSet>
      <dgm:spPr/>
    </dgm:pt>
    <dgm:pt modelId="{4E301FF9-FB20-4902-A8B3-72513E185808}" type="pres">
      <dgm:prSet presAssocID="{D294361A-9236-4AEE-80CD-DBBCAD26D1EB}" presName="sibTrans" presStyleCnt="0"/>
      <dgm:spPr/>
    </dgm:pt>
    <dgm:pt modelId="{FD701577-B4D5-4766-A8F7-6C58E05EA387}" type="pres">
      <dgm:prSet presAssocID="{71D903F8-46BC-4349-8FEA-6EBCFEDF9FE0}" presName="compNode" presStyleCnt="0"/>
      <dgm:spPr/>
    </dgm:pt>
    <dgm:pt modelId="{6969D53E-6500-46C7-A7C2-0A543FC38991}" type="pres">
      <dgm:prSet presAssocID="{71D903F8-46BC-4349-8FEA-6EBCFEDF9FE0}" presName="bgRect" presStyleLbl="bgShp" presStyleIdx="1" presStyleCnt="2"/>
      <dgm:spPr/>
    </dgm:pt>
    <dgm:pt modelId="{BED22DC9-4DAA-4C6B-A8DA-76143B6FF1FD}" type="pres">
      <dgm:prSet presAssocID="{71D903F8-46BC-4349-8FEA-6EBCFEDF9FE0}"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ranching Diagram"/>
        </a:ext>
      </dgm:extLst>
    </dgm:pt>
    <dgm:pt modelId="{F5B26BB5-AE71-4F6F-9183-CF2CB50380D1}" type="pres">
      <dgm:prSet presAssocID="{71D903F8-46BC-4349-8FEA-6EBCFEDF9FE0}" presName="spaceRect" presStyleCnt="0"/>
      <dgm:spPr/>
    </dgm:pt>
    <dgm:pt modelId="{4A5D3D42-F2ED-40CC-8965-20024ECF3C62}" type="pres">
      <dgm:prSet presAssocID="{71D903F8-46BC-4349-8FEA-6EBCFEDF9FE0}" presName="parTx" presStyleLbl="revTx" presStyleIdx="1" presStyleCnt="2">
        <dgm:presLayoutVars>
          <dgm:chMax val="0"/>
          <dgm:chPref val="0"/>
        </dgm:presLayoutVars>
      </dgm:prSet>
      <dgm:spPr/>
    </dgm:pt>
  </dgm:ptLst>
  <dgm:cxnLst>
    <dgm:cxn modelId="{4F1D6F01-637B-471B-8E7B-008E8859A4E2}" srcId="{A80F1D5D-C71A-4D59-81B9-7C1FE5999B33}" destId="{71D903F8-46BC-4349-8FEA-6EBCFEDF9FE0}" srcOrd="1" destOrd="0" parTransId="{24B359F6-D8B9-457F-8F9F-96875F39ABD2}" sibTransId="{E3CD4445-0815-43A4-AC34-A33169C073C6}"/>
    <dgm:cxn modelId="{CC3E9506-2FD2-4A66-9A76-26F1522AD14C}" type="presOf" srcId="{A80F1D5D-C71A-4D59-81B9-7C1FE5999B33}" destId="{36ACFBDA-FA18-4EB4-9C6D-617AFC90FC05}" srcOrd="0" destOrd="0" presId="urn:microsoft.com/office/officeart/2018/2/layout/IconVerticalSolidList"/>
    <dgm:cxn modelId="{BEFE3C2C-4B75-4251-85A8-9FD19D77A142}" srcId="{A80F1D5D-C71A-4D59-81B9-7C1FE5999B33}" destId="{A115A7CC-5F23-4521-8DF4-F9B5E653CF3E}" srcOrd="0" destOrd="0" parTransId="{66911D6A-784F-4EA3-86AC-01B62CDE945F}" sibTransId="{D294361A-9236-4AEE-80CD-DBBCAD26D1EB}"/>
    <dgm:cxn modelId="{B4058088-0A00-472E-BB67-6FE512E111C2}" type="presOf" srcId="{71D903F8-46BC-4349-8FEA-6EBCFEDF9FE0}" destId="{4A5D3D42-F2ED-40CC-8965-20024ECF3C62}" srcOrd="0" destOrd="0" presId="urn:microsoft.com/office/officeart/2018/2/layout/IconVerticalSolidList"/>
    <dgm:cxn modelId="{BDB782E7-431D-4DC7-ACE0-168A92D3381A}" type="presOf" srcId="{A115A7CC-5F23-4521-8DF4-F9B5E653CF3E}" destId="{7DA4C73F-26C5-43D0-AF4B-E5EA90D43DC9}" srcOrd="0" destOrd="0" presId="urn:microsoft.com/office/officeart/2018/2/layout/IconVerticalSolidList"/>
    <dgm:cxn modelId="{F20C509C-F2B6-4973-B085-7DB1BBA99F04}" type="presParOf" srcId="{36ACFBDA-FA18-4EB4-9C6D-617AFC90FC05}" destId="{1DA9FD76-E0E5-4D90-B18C-9CA29077660F}" srcOrd="0" destOrd="0" presId="urn:microsoft.com/office/officeart/2018/2/layout/IconVerticalSolidList"/>
    <dgm:cxn modelId="{2214CEB1-6FC1-420F-90BC-AF926F7B209A}" type="presParOf" srcId="{1DA9FD76-E0E5-4D90-B18C-9CA29077660F}" destId="{3B67AAA6-1EE8-44F6-8523-51C6AFFE49A8}" srcOrd="0" destOrd="0" presId="urn:microsoft.com/office/officeart/2018/2/layout/IconVerticalSolidList"/>
    <dgm:cxn modelId="{229D3BF0-F80F-451A-A7FA-68875C7B1595}" type="presParOf" srcId="{1DA9FD76-E0E5-4D90-B18C-9CA29077660F}" destId="{7DA3DA6D-0EF2-4399-874E-90B1A7C27CFD}" srcOrd="1" destOrd="0" presId="urn:microsoft.com/office/officeart/2018/2/layout/IconVerticalSolidList"/>
    <dgm:cxn modelId="{866FC27A-D52C-4842-A6DD-D158B4034020}" type="presParOf" srcId="{1DA9FD76-E0E5-4D90-B18C-9CA29077660F}" destId="{E0D2E0A4-1F08-4C96-838B-FA5AA0C28EEB}" srcOrd="2" destOrd="0" presId="urn:microsoft.com/office/officeart/2018/2/layout/IconVerticalSolidList"/>
    <dgm:cxn modelId="{323C2544-5D1D-4881-9193-D82129490A95}" type="presParOf" srcId="{1DA9FD76-E0E5-4D90-B18C-9CA29077660F}" destId="{7DA4C73F-26C5-43D0-AF4B-E5EA90D43DC9}" srcOrd="3" destOrd="0" presId="urn:microsoft.com/office/officeart/2018/2/layout/IconVerticalSolidList"/>
    <dgm:cxn modelId="{8C1F0F3F-EDAC-47C8-8519-8630FAEEB7D8}" type="presParOf" srcId="{36ACFBDA-FA18-4EB4-9C6D-617AFC90FC05}" destId="{4E301FF9-FB20-4902-A8B3-72513E185808}" srcOrd="1" destOrd="0" presId="urn:microsoft.com/office/officeart/2018/2/layout/IconVerticalSolidList"/>
    <dgm:cxn modelId="{25677979-4AC5-47EB-A341-5607A6C9379E}" type="presParOf" srcId="{36ACFBDA-FA18-4EB4-9C6D-617AFC90FC05}" destId="{FD701577-B4D5-4766-A8F7-6C58E05EA387}" srcOrd="2" destOrd="0" presId="urn:microsoft.com/office/officeart/2018/2/layout/IconVerticalSolidList"/>
    <dgm:cxn modelId="{63A97BD5-59AF-4B7A-9E57-01BAE39A0146}" type="presParOf" srcId="{FD701577-B4D5-4766-A8F7-6C58E05EA387}" destId="{6969D53E-6500-46C7-A7C2-0A543FC38991}" srcOrd="0" destOrd="0" presId="urn:microsoft.com/office/officeart/2018/2/layout/IconVerticalSolidList"/>
    <dgm:cxn modelId="{562C024E-DA02-473D-8F80-6C5FCFC22C7A}" type="presParOf" srcId="{FD701577-B4D5-4766-A8F7-6C58E05EA387}" destId="{BED22DC9-4DAA-4C6B-A8DA-76143B6FF1FD}" srcOrd="1" destOrd="0" presId="urn:microsoft.com/office/officeart/2018/2/layout/IconVerticalSolidList"/>
    <dgm:cxn modelId="{C9A0C264-084F-4A64-9C67-B3AD69DA06DD}" type="presParOf" srcId="{FD701577-B4D5-4766-A8F7-6C58E05EA387}" destId="{F5B26BB5-AE71-4F6F-9183-CF2CB50380D1}" srcOrd="2" destOrd="0" presId="urn:microsoft.com/office/officeart/2018/2/layout/IconVerticalSolidList"/>
    <dgm:cxn modelId="{5232B2E6-E995-4146-945E-0DD6B1C4377F}" type="presParOf" srcId="{FD701577-B4D5-4766-A8F7-6C58E05EA387}" destId="{4A5D3D42-F2ED-40CC-8965-20024ECF3C6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E63C7B-577A-4438-B83D-08B587B715E3}">
      <dsp:nvSpPr>
        <dsp:cNvPr id="0" name=""/>
        <dsp:cNvSpPr/>
      </dsp:nvSpPr>
      <dsp:spPr>
        <a:xfrm>
          <a:off x="0" y="145178"/>
          <a:ext cx="6451943" cy="135602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IN" sz="1900" b="0" i="0" kern="1200" baseline="0"/>
            <a:t>Through surveys and exit interviews, organizations can identify the percent of people leaving who follow each of the four primary paths to turnover. Each path has different implications for the company’s retention strategies:</a:t>
          </a:r>
          <a:endParaRPr lang="en-US" sz="1900" kern="1200"/>
        </a:p>
      </dsp:txBody>
      <dsp:txXfrm>
        <a:off x="66196" y="211374"/>
        <a:ext cx="6319551" cy="1223637"/>
      </dsp:txXfrm>
    </dsp:sp>
    <dsp:sp modelId="{27C88E68-71A7-4304-8D16-1581E121360B}">
      <dsp:nvSpPr>
        <dsp:cNvPr id="0" name=""/>
        <dsp:cNvSpPr/>
      </dsp:nvSpPr>
      <dsp:spPr>
        <a:xfrm>
          <a:off x="0" y="1555928"/>
          <a:ext cx="6451943" cy="1356029"/>
        </a:xfrm>
        <a:prstGeom prst="roundRect">
          <a:avLst/>
        </a:prstGeom>
        <a:solidFill>
          <a:schemeClr val="accent2">
            <a:hueOff val="-661686"/>
            <a:satOff val="746"/>
            <a:lumOff val="176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IN" sz="1900" b="0" i="1" kern="1200" baseline="0"/>
            <a:t>Dissatisfaction: </a:t>
          </a:r>
          <a:r>
            <a:rPr lang="en-IN" sz="1900" b="0" i="0" kern="1200" baseline="0"/>
            <a:t>Attack this with traditional retention strategies such as monitoring workplace attitudes and managing the drivers of turnover identified earlier.</a:t>
          </a:r>
          <a:endParaRPr lang="en-US" sz="1900" kern="1200"/>
        </a:p>
      </dsp:txBody>
      <dsp:txXfrm>
        <a:off x="66196" y="1622124"/>
        <a:ext cx="6319551" cy="1223637"/>
      </dsp:txXfrm>
    </dsp:sp>
    <dsp:sp modelId="{2D01C370-9F20-4101-8874-E049484D57D0}">
      <dsp:nvSpPr>
        <dsp:cNvPr id="0" name=""/>
        <dsp:cNvSpPr/>
      </dsp:nvSpPr>
      <dsp:spPr>
        <a:xfrm>
          <a:off x="0" y="2966678"/>
          <a:ext cx="6451943" cy="1356029"/>
        </a:xfrm>
        <a:prstGeom prst="roundRect">
          <a:avLst/>
        </a:prstGeom>
        <a:solidFill>
          <a:schemeClr val="accent2">
            <a:hueOff val="-1323373"/>
            <a:satOff val="1492"/>
            <a:lumOff val="35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IN" sz="1900" b="0" i="1" kern="1200" baseline="0"/>
            <a:t>Better alternatives: </a:t>
          </a:r>
          <a:r>
            <a:rPr lang="en-IN" sz="1900" b="0" i="0" kern="1200" baseline="0"/>
            <a:t>Ensure that your organization is competitive in terms of rewards, developmental opportunities, and the quality of the work environment. Be prepared to deal with external offers for valued employees.</a:t>
          </a:r>
          <a:endParaRPr lang="en-US" sz="1900" kern="1200"/>
        </a:p>
      </dsp:txBody>
      <dsp:txXfrm>
        <a:off x="66196" y="3032874"/>
        <a:ext cx="6319551" cy="12236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5F6E0B-8A46-4976-96F9-E9F31A371D9B}">
      <dsp:nvSpPr>
        <dsp:cNvPr id="0" name=""/>
        <dsp:cNvSpPr/>
      </dsp:nvSpPr>
      <dsp:spPr>
        <a:xfrm>
          <a:off x="0" y="65168"/>
          <a:ext cx="6451943" cy="2142854"/>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b="0" i="0" kern="1200" baseline="0"/>
            <a:t>Cendant decreased annual turnover from about 30% to less than 10% by adding to the inducements side of the equation. Specifically, I implemented a flexible working schedule and work/life balance program after an employee survey revealed workers’ desire for greater balance between their professional and personal lives.</a:t>
          </a:r>
          <a:endParaRPr lang="en-US" sz="1800" kern="1200"/>
        </a:p>
      </dsp:txBody>
      <dsp:txXfrm>
        <a:off x="104606" y="169774"/>
        <a:ext cx="6242731" cy="1933642"/>
      </dsp:txXfrm>
    </dsp:sp>
    <dsp:sp modelId="{A9C58A8D-648D-4F24-AEB9-F3A24E5031F4}">
      <dsp:nvSpPr>
        <dsp:cNvPr id="0" name=""/>
        <dsp:cNvSpPr/>
      </dsp:nvSpPr>
      <dsp:spPr>
        <a:xfrm>
          <a:off x="0" y="2259863"/>
          <a:ext cx="6451943" cy="2142854"/>
        </a:xfrm>
        <a:prstGeom prst="roundRect">
          <a:avLst/>
        </a:prstGeom>
        <a:solidFill>
          <a:schemeClr val="accent2">
            <a:hueOff val="-1323373"/>
            <a:satOff val="1492"/>
            <a:lumOff val="353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b="0" i="0" kern="1200" baseline="0"/>
            <a:t>The program is managed at the department level and offers daily flexible start and end times as well as an option to work four long days each week and take the fifth day off. Cendant also now offers wellness programs for employees, such as on-site mammograms, blood pressure and vision tests, flu shots, and seminars on topics such as single parenting and smoking cessation.</a:t>
          </a:r>
          <a:endParaRPr lang="en-US" sz="1800" kern="1200"/>
        </a:p>
      </dsp:txBody>
      <dsp:txXfrm>
        <a:off x="104606" y="2364469"/>
        <a:ext cx="6242731" cy="19336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A08154-41AD-4A0E-B9BC-941BE3ADF150}">
      <dsp:nvSpPr>
        <dsp:cNvPr id="0" name=""/>
        <dsp:cNvSpPr/>
      </dsp:nvSpPr>
      <dsp:spPr>
        <a:xfrm>
          <a:off x="0" y="0"/>
          <a:ext cx="8391763" cy="1708861"/>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IN" sz="1700" b="0" i="0" kern="1200" baseline="0"/>
            <a:t>A great deal of turnover research focuses on people who leave, on the assumption that understanding why people depart will help organizations determine how to retain them. Of course, it is also valuable to understand why employees stay. Some recent studies have examined the ways in which employees become </a:t>
          </a:r>
          <a:r>
            <a:rPr lang="en-IN" sz="1700" b="0" i="1" kern="1200" baseline="0"/>
            <a:t>embedded </a:t>
          </a:r>
          <a:r>
            <a:rPr lang="en-IN" sz="1700" b="0" i="0" kern="1200" baseline="0"/>
            <a:t>in their jobs and their communities.</a:t>
          </a:r>
          <a:endParaRPr lang="en-US" sz="1700" kern="1200"/>
        </a:p>
      </dsp:txBody>
      <dsp:txXfrm>
        <a:off x="50051" y="50051"/>
        <a:ext cx="6625522" cy="1608759"/>
      </dsp:txXfrm>
    </dsp:sp>
    <dsp:sp modelId="{3B447061-A3A3-4C35-8517-EA5631562ADF}">
      <dsp:nvSpPr>
        <dsp:cNvPr id="0" name=""/>
        <dsp:cNvSpPr/>
      </dsp:nvSpPr>
      <dsp:spPr>
        <a:xfrm>
          <a:off x="1480899" y="2088607"/>
          <a:ext cx="8391763" cy="1708861"/>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IN" sz="1700" b="0" i="0" kern="1200" baseline="0"/>
            <a:t>As employees participate in their professional and community life, they develop a web of connections and relationships on and off the job. Leaving a job would require severing or rearranging these connections. Employees who have many connections are more embedded, and thus have numerous reasons to stay in an organization.</a:t>
          </a:r>
          <a:endParaRPr lang="en-US" sz="1700" kern="1200"/>
        </a:p>
      </dsp:txBody>
      <dsp:txXfrm>
        <a:off x="1530950" y="2138658"/>
        <a:ext cx="5700002" cy="1608759"/>
      </dsp:txXfrm>
    </dsp:sp>
    <dsp:sp modelId="{247921CD-CFAE-4477-AB08-CF6F181DC37D}">
      <dsp:nvSpPr>
        <dsp:cNvPr id="0" name=""/>
        <dsp:cNvSpPr/>
      </dsp:nvSpPr>
      <dsp:spPr>
        <a:xfrm>
          <a:off x="7281003" y="1343354"/>
          <a:ext cx="1110759" cy="1110759"/>
        </a:xfrm>
        <a:prstGeom prst="downArrow">
          <a:avLst>
            <a:gd name="adj1" fmla="val 55000"/>
            <a:gd name="adj2" fmla="val 45000"/>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7530924" y="1343354"/>
        <a:ext cx="610917" cy="8358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823CF7-86D9-4066-97A7-EFF72C44A78A}">
      <dsp:nvSpPr>
        <dsp:cNvPr id="0" name=""/>
        <dsp:cNvSpPr/>
      </dsp:nvSpPr>
      <dsp:spPr>
        <a:xfrm>
          <a:off x="0" y="174113"/>
          <a:ext cx="6451943" cy="98982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b="0" i="0" kern="1200" baseline="0"/>
            <a:t>There are three types of connections that foster embeddedness: (1) “links,” (2) “fit,” and (3) “sacrifice.” Each of these types may be related to the organization or the surrounding community.</a:t>
          </a:r>
          <a:endParaRPr lang="en-US" sz="1800" kern="1200"/>
        </a:p>
      </dsp:txBody>
      <dsp:txXfrm>
        <a:off x="48319" y="222432"/>
        <a:ext cx="6355305" cy="893182"/>
      </dsp:txXfrm>
    </dsp:sp>
    <dsp:sp modelId="{B8BA94FD-9989-4D31-96A9-DB3693CBE4BB}">
      <dsp:nvSpPr>
        <dsp:cNvPr id="0" name=""/>
        <dsp:cNvSpPr/>
      </dsp:nvSpPr>
      <dsp:spPr>
        <a:xfrm>
          <a:off x="0" y="1163933"/>
          <a:ext cx="6451943" cy="312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IN" sz="1400" b="1" i="1" kern="1200" baseline="0"/>
            <a:t>Links </a:t>
          </a:r>
          <a:r>
            <a:rPr lang="en-IN" sz="1400" b="0" i="0" kern="1200" baseline="0"/>
            <a:t>are connections with other people, groups, or organizations. Examples include relationships with co-workers, work groups, mentors, friends, relatives, church groups, and so forth. Employees with numerous links to others in their organization and community are more embedded and would find it more difficult to leave.</a:t>
          </a:r>
          <a:endParaRPr lang="en-US" sz="1400" kern="1200"/>
        </a:p>
        <a:p>
          <a:pPr marL="114300" lvl="1" indent="-114300" algn="l" defTabSz="622300">
            <a:lnSpc>
              <a:spcPct val="90000"/>
            </a:lnSpc>
            <a:spcBef>
              <a:spcPct val="0"/>
            </a:spcBef>
            <a:spcAft>
              <a:spcPct val="20000"/>
            </a:spcAft>
            <a:buChar char="•"/>
          </a:pPr>
          <a:r>
            <a:rPr lang="en-IN" sz="1400" b="1" i="1" kern="1200" baseline="0"/>
            <a:t>Fit </a:t>
          </a:r>
          <a:r>
            <a:rPr lang="en-IN" sz="1400" b="0" i="0" kern="1200" baseline="0"/>
            <a:t>represents the extent to which employees see themselves as compatible with their job, organization, and community. For example, an employee who relishes outdoor activities and lives in a community that offers excellent outdoor opportunities would find it more difficult to leave his or her job if doing so required moving to another community that did not provide such opportunities.</a:t>
          </a:r>
          <a:endParaRPr lang="en-US" sz="1400" kern="1200"/>
        </a:p>
        <a:p>
          <a:pPr marL="114300" lvl="1" indent="-114300" algn="l" defTabSz="622300">
            <a:lnSpc>
              <a:spcPct val="90000"/>
            </a:lnSpc>
            <a:spcBef>
              <a:spcPct val="0"/>
            </a:spcBef>
            <a:spcAft>
              <a:spcPct val="20000"/>
            </a:spcAft>
            <a:buChar char="•"/>
          </a:pPr>
          <a:r>
            <a:rPr lang="en-IN" sz="1400" b="1" i="1" kern="1200" baseline="0"/>
            <a:t>Sacrifice </a:t>
          </a:r>
          <a:r>
            <a:rPr lang="en-IN" sz="1400" b="0" i="0" kern="1200" baseline="0"/>
            <a:t>represents forms of value a person would have to give up if he or she left a job. Sacrifices include financial rewards based on  tenure, a positive work environment, promotional opportunities, status in the community, and so forth. Employees who would have to sacrifice more are more embedded and therefore more likely to stay.</a:t>
          </a:r>
          <a:endParaRPr lang="en-US" sz="1400" kern="1200"/>
        </a:p>
      </dsp:txBody>
      <dsp:txXfrm>
        <a:off x="0" y="1163933"/>
        <a:ext cx="6451943" cy="312984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6F3C59-8D2E-4D0C-A762-0AAECA0B629B}">
      <dsp:nvSpPr>
        <dsp:cNvPr id="0" name=""/>
        <dsp:cNvSpPr/>
      </dsp:nvSpPr>
      <dsp:spPr>
        <a:xfrm>
          <a:off x="0" y="2181"/>
          <a:ext cx="6451943"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71D188-6703-4BFA-8885-9ECAD5D17923}">
      <dsp:nvSpPr>
        <dsp:cNvPr id="0" name=""/>
        <dsp:cNvSpPr/>
      </dsp:nvSpPr>
      <dsp:spPr>
        <a:xfrm>
          <a:off x="0" y="2181"/>
          <a:ext cx="6451943" cy="7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IN" sz="2000" b="0" i="0" kern="1200" baseline="0"/>
            <a:t>Understanding the organisation and its environment  </a:t>
          </a:r>
          <a:endParaRPr lang="en-US" sz="2000" kern="1200"/>
        </a:p>
      </dsp:txBody>
      <dsp:txXfrm>
        <a:off x="0" y="2181"/>
        <a:ext cx="6451943" cy="743920"/>
      </dsp:txXfrm>
    </dsp:sp>
    <dsp:sp modelId="{8CEE0B85-5941-4EE5-9B52-BCD73DD92365}">
      <dsp:nvSpPr>
        <dsp:cNvPr id="0" name=""/>
        <dsp:cNvSpPr/>
      </dsp:nvSpPr>
      <dsp:spPr>
        <a:xfrm>
          <a:off x="0" y="746102"/>
          <a:ext cx="6451943"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015E6E-7508-4226-BC52-9FAE77776D1B}">
      <dsp:nvSpPr>
        <dsp:cNvPr id="0" name=""/>
        <dsp:cNvSpPr/>
      </dsp:nvSpPr>
      <dsp:spPr>
        <a:xfrm>
          <a:off x="0" y="746102"/>
          <a:ext cx="6451943" cy="7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IN" sz="2000" b="0" i="0" kern="1200" baseline="0"/>
            <a:t>Analyse your current and potential workforce  </a:t>
          </a:r>
          <a:endParaRPr lang="en-US" sz="2000" kern="1200"/>
        </a:p>
      </dsp:txBody>
      <dsp:txXfrm>
        <a:off x="0" y="746102"/>
        <a:ext cx="6451943" cy="743920"/>
      </dsp:txXfrm>
    </dsp:sp>
    <dsp:sp modelId="{B1166695-163A-49E1-B360-8453F0E65813}">
      <dsp:nvSpPr>
        <dsp:cNvPr id="0" name=""/>
        <dsp:cNvSpPr/>
      </dsp:nvSpPr>
      <dsp:spPr>
        <a:xfrm>
          <a:off x="0" y="1490022"/>
          <a:ext cx="6451943"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188B5E-5B2D-4B5B-A70D-06BED3A47757}">
      <dsp:nvSpPr>
        <dsp:cNvPr id="0" name=""/>
        <dsp:cNvSpPr/>
      </dsp:nvSpPr>
      <dsp:spPr>
        <a:xfrm>
          <a:off x="0" y="1490022"/>
          <a:ext cx="6451943" cy="7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IN" sz="2000" b="0" i="0" kern="1200" baseline="0"/>
            <a:t>Determine future workforce needs  </a:t>
          </a:r>
          <a:endParaRPr lang="en-US" sz="2000" kern="1200"/>
        </a:p>
      </dsp:txBody>
      <dsp:txXfrm>
        <a:off x="0" y="1490022"/>
        <a:ext cx="6451943" cy="743920"/>
      </dsp:txXfrm>
    </dsp:sp>
    <dsp:sp modelId="{C493E921-8DDA-4837-8FD4-DEF05A82C008}">
      <dsp:nvSpPr>
        <dsp:cNvPr id="0" name=""/>
        <dsp:cNvSpPr/>
      </dsp:nvSpPr>
      <dsp:spPr>
        <a:xfrm>
          <a:off x="0" y="2233943"/>
          <a:ext cx="6451943"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E9F90C-87B4-4693-9D7F-1D90BB71E96E}">
      <dsp:nvSpPr>
        <dsp:cNvPr id="0" name=""/>
        <dsp:cNvSpPr/>
      </dsp:nvSpPr>
      <dsp:spPr>
        <a:xfrm>
          <a:off x="0" y="2233943"/>
          <a:ext cx="6451943" cy="7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IN" sz="2000" b="0" i="0" kern="1200" baseline="0"/>
            <a:t>Identifying workforce gaps against future needs  </a:t>
          </a:r>
          <a:endParaRPr lang="en-US" sz="2000" kern="1200"/>
        </a:p>
      </dsp:txBody>
      <dsp:txXfrm>
        <a:off x="0" y="2233943"/>
        <a:ext cx="6451943" cy="743920"/>
      </dsp:txXfrm>
    </dsp:sp>
    <dsp:sp modelId="{5D2DD414-3DDF-4248-938F-60D0619A47B5}">
      <dsp:nvSpPr>
        <dsp:cNvPr id="0" name=""/>
        <dsp:cNvSpPr/>
      </dsp:nvSpPr>
      <dsp:spPr>
        <a:xfrm>
          <a:off x="0" y="2977864"/>
          <a:ext cx="6451943"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92A1C3-179E-4BEB-B7BA-08AEFBB6970E}">
      <dsp:nvSpPr>
        <dsp:cNvPr id="0" name=""/>
        <dsp:cNvSpPr/>
      </dsp:nvSpPr>
      <dsp:spPr>
        <a:xfrm>
          <a:off x="0" y="2977864"/>
          <a:ext cx="6451943" cy="7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IN" sz="2000" b="0" i="0" kern="1200" baseline="0"/>
            <a:t>Actions to address shortages, surpluses or skill mismatches  </a:t>
          </a:r>
          <a:endParaRPr lang="en-US" sz="2000" kern="1200"/>
        </a:p>
      </dsp:txBody>
      <dsp:txXfrm>
        <a:off x="0" y="2977864"/>
        <a:ext cx="6451943" cy="743920"/>
      </dsp:txXfrm>
    </dsp:sp>
    <dsp:sp modelId="{16B37027-49B0-43F3-AC58-DF28F8B04B60}">
      <dsp:nvSpPr>
        <dsp:cNvPr id="0" name=""/>
        <dsp:cNvSpPr/>
      </dsp:nvSpPr>
      <dsp:spPr>
        <a:xfrm>
          <a:off x="0" y="3721784"/>
          <a:ext cx="6451943" cy="0"/>
        </a:xfrm>
        <a:prstGeom prst="line">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B4D3148-6196-4652-9627-D503E440CEFE}">
      <dsp:nvSpPr>
        <dsp:cNvPr id="0" name=""/>
        <dsp:cNvSpPr/>
      </dsp:nvSpPr>
      <dsp:spPr>
        <a:xfrm>
          <a:off x="0" y="3721784"/>
          <a:ext cx="6451943" cy="743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IN" sz="2000" b="0" i="0" kern="1200" baseline="0"/>
            <a:t>Monitoring progress and evaluation </a:t>
          </a:r>
          <a:endParaRPr lang="en-US" sz="2000" kern="1200"/>
        </a:p>
      </dsp:txBody>
      <dsp:txXfrm>
        <a:off x="0" y="3721784"/>
        <a:ext cx="6451943" cy="74392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607CCB-E44D-4C03-A787-CFF1C858A487}">
      <dsp:nvSpPr>
        <dsp:cNvPr id="0" name=""/>
        <dsp:cNvSpPr/>
      </dsp:nvSpPr>
      <dsp:spPr>
        <a:xfrm>
          <a:off x="0" y="1583"/>
          <a:ext cx="6451943" cy="155843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IN" sz="1800" b="0" i="0" kern="1200" baseline="0"/>
            <a:t>Analysis of workforce data is the key element in workforce planning. Consider information such as occupations, skills, experience, retirement eligibility, diversity, turnover rates, education, and trend data. There are three key steps to the workforce analysis phase. These steps are:</a:t>
          </a:r>
          <a:endParaRPr lang="en-US" sz="1800" kern="1200"/>
        </a:p>
      </dsp:txBody>
      <dsp:txXfrm>
        <a:off x="76077" y="77660"/>
        <a:ext cx="6299789" cy="1406285"/>
      </dsp:txXfrm>
    </dsp:sp>
    <dsp:sp modelId="{3A2A7069-5149-4853-B905-B93ABF589B14}">
      <dsp:nvSpPr>
        <dsp:cNvPr id="0" name=""/>
        <dsp:cNvSpPr/>
      </dsp:nvSpPr>
      <dsp:spPr>
        <a:xfrm>
          <a:off x="0" y="1560023"/>
          <a:ext cx="6451943" cy="2906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4849"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IN" sz="1400" b="0" i="0" kern="1200" baseline="0"/>
            <a:t>1. Determining Workforce Demand</a:t>
          </a:r>
          <a:endParaRPr lang="en-US" sz="1400" kern="1200"/>
        </a:p>
        <a:p>
          <a:pPr marL="114300" lvl="1" indent="-114300" algn="l" defTabSz="622300">
            <a:lnSpc>
              <a:spcPct val="90000"/>
            </a:lnSpc>
            <a:spcBef>
              <a:spcPct val="0"/>
            </a:spcBef>
            <a:spcAft>
              <a:spcPct val="20000"/>
            </a:spcAft>
            <a:buChar char="•"/>
          </a:pPr>
          <a:r>
            <a:rPr lang="en-IN" sz="1400" b="0" i="0" kern="1200" baseline="0"/>
            <a:t>2. Determining Workforce Supply</a:t>
          </a:r>
          <a:endParaRPr lang="en-US" sz="1400" kern="1200"/>
        </a:p>
        <a:p>
          <a:pPr marL="114300" lvl="1" indent="-114300" algn="l" defTabSz="622300">
            <a:lnSpc>
              <a:spcPct val="90000"/>
            </a:lnSpc>
            <a:spcBef>
              <a:spcPct val="0"/>
            </a:spcBef>
            <a:spcAft>
              <a:spcPct val="20000"/>
            </a:spcAft>
            <a:buChar char="•"/>
          </a:pPr>
          <a:r>
            <a:rPr lang="en-IN" sz="1400" b="0" i="0" kern="1200" baseline="0"/>
            <a:t>3. Gap Analysis</a:t>
          </a:r>
          <a:endParaRPr lang="en-US" sz="1400" kern="1200"/>
        </a:p>
        <a:p>
          <a:pPr marL="114300" lvl="1" indent="-114300" algn="l" defTabSz="622300">
            <a:lnSpc>
              <a:spcPct val="90000"/>
            </a:lnSpc>
            <a:spcBef>
              <a:spcPct val="0"/>
            </a:spcBef>
            <a:spcAft>
              <a:spcPct val="20000"/>
            </a:spcAft>
            <a:buChar char="•"/>
          </a:pPr>
          <a:r>
            <a:rPr lang="en-IN" sz="1400" b="0" i="0" kern="1200" baseline="0"/>
            <a:t>Step 1 - Determining Workforce Demand</a:t>
          </a:r>
          <a:endParaRPr lang="en-US" sz="1400" kern="1200"/>
        </a:p>
        <a:p>
          <a:pPr marL="114300" lvl="1" indent="-114300" algn="l" defTabSz="622300">
            <a:lnSpc>
              <a:spcPct val="90000"/>
            </a:lnSpc>
            <a:spcBef>
              <a:spcPct val="0"/>
            </a:spcBef>
            <a:spcAft>
              <a:spcPct val="20000"/>
            </a:spcAft>
            <a:buChar char="•"/>
          </a:pPr>
          <a:r>
            <a:rPr lang="en-IN" sz="1400" b="0" i="1" kern="1200" baseline="0"/>
            <a:t>Identify: Workforce skills required to meet projected needs, staffing patterns and anticipated service and workload changes.</a:t>
          </a:r>
          <a:endParaRPr lang="en-US" sz="1400" kern="1200"/>
        </a:p>
        <a:p>
          <a:pPr marL="114300" lvl="1" indent="-114300" algn="l" defTabSz="622300">
            <a:lnSpc>
              <a:spcPct val="90000"/>
            </a:lnSpc>
            <a:spcBef>
              <a:spcPct val="0"/>
            </a:spcBef>
            <a:spcAft>
              <a:spcPct val="20000"/>
            </a:spcAft>
            <a:buChar char="•"/>
          </a:pPr>
          <a:r>
            <a:rPr lang="en-IN" sz="1400" b="0" i="0" kern="1200" baseline="0"/>
            <a:t>Demand analysis identifies the future workforce needed to carry out the organization’s mission.</a:t>
          </a:r>
          <a:endParaRPr lang="en-US" sz="1400" kern="1200"/>
        </a:p>
        <a:p>
          <a:pPr marL="114300" lvl="1" indent="-114300" algn="l" defTabSz="622300">
            <a:lnSpc>
              <a:spcPct val="90000"/>
            </a:lnSpc>
            <a:spcBef>
              <a:spcPct val="0"/>
            </a:spcBef>
            <a:spcAft>
              <a:spcPct val="20000"/>
            </a:spcAft>
            <a:buChar char="•"/>
          </a:pPr>
          <a:r>
            <a:rPr lang="en-IN" sz="1400" b="0" i="0" kern="1200" baseline="0"/>
            <a:t>Some of this information can be obtained from the Strategic Plan (Part 1 in the Model). Additional workforce-specific analyses can be conducted through environmental scanning, which involves examining external trends in the environment in which the organization operates, and examining internal factors that are affecting or could affect the workforce.</a:t>
          </a:r>
          <a:endParaRPr lang="en-US" sz="1400" kern="1200"/>
        </a:p>
      </dsp:txBody>
      <dsp:txXfrm>
        <a:off x="0" y="1560023"/>
        <a:ext cx="6451943" cy="290628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67AAA6-1EE8-44F6-8523-51C6AFFE49A8}">
      <dsp:nvSpPr>
        <dsp:cNvPr id="0" name=""/>
        <dsp:cNvSpPr/>
      </dsp:nvSpPr>
      <dsp:spPr>
        <a:xfrm>
          <a:off x="0" y="307167"/>
          <a:ext cx="6451943" cy="17592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DA3DA6D-0EF2-4399-874E-90B1A7C27CFD}">
      <dsp:nvSpPr>
        <dsp:cNvPr id="0" name=""/>
        <dsp:cNvSpPr/>
      </dsp:nvSpPr>
      <dsp:spPr>
        <a:xfrm>
          <a:off x="532167" y="702994"/>
          <a:ext cx="967576" cy="96757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DA4C73F-26C5-43D0-AF4B-E5EA90D43DC9}">
      <dsp:nvSpPr>
        <dsp:cNvPr id="0" name=""/>
        <dsp:cNvSpPr/>
      </dsp:nvSpPr>
      <dsp:spPr>
        <a:xfrm>
          <a:off x="2031911" y="307167"/>
          <a:ext cx="4420031" cy="1759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185" tIns="186185" rIns="186185" bIns="186185" numCol="1" spcCol="1270" anchor="ctr" anchorCtr="0">
          <a:noAutofit/>
        </a:bodyPr>
        <a:lstStyle/>
        <a:p>
          <a:pPr marL="0" lvl="0" indent="0" algn="l" defTabSz="622300">
            <a:lnSpc>
              <a:spcPct val="90000"/>
            </a:lnSpc>
            <a:spcBef>
              <a:spcPct val="0"/>
            </a:spcBef>
            <a:spcAft>
              <a:spcPct val="35000"/>
            </a:spcAft>
            <a:buNone/>
          </a:pPr>
          <a:r>
            <a:rPr lang="en-IN" sz="1400" b="0" i="0" kern="1200" baseline="0"/>
            <a:t>Succession planning is the process of identifying very important positions in the organization and creating a talent pipeline, by preparing employees to fill vacancies in their organization as others retire or move on. A successor is an employee with the knowledge, skills, and abilities to fill a vacant position until a permanent replacement can be identified. </a:t>
          </a:r>
          <a:endParaRPr lang="en-US" sz="1400" kern="1200"/>
        </a:p>
      </dsp:txBody>
      <dsp:txXfrm>
        <a:off x="2031911" y="307167"/>
        <a:ext cx="4420031" cy="1759230"/>
      </dsp:txXfrm>
    </dsp:sp>
    <dsp:sp modelId="{6969D53E-6500-46C7-A7C2-0A543FC38991}">
      <dsp:nvSpPr>
        <dsp:cNvPr id="0" name=""/>
        <dsp:cNvSpPr/>
      </dsp:nvSpPr>
      <dsp:spPr>
        <a:xfrm>
          <a:off x="0" y="2401489"/>
          <a:ext cx="6451943" cy="175923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ED22DC9-4DAA-4C6B-A8DA-76143B6FF1FD}">
      <dsp:nvSpPr>
        <dsp:cNvPr id="0" name=""/>
        <dsp:cNvSpPr/>
      </dsp:nvSpPr>
      <dsp:spPr>
        <a:xfrm>
          <a:off x="532167" y="2797316"/>
          <a:ext cx="967576" cy="96757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A5D3D42-F2ED-40CC-8965-20024ECF3C62}">
      <dsp:nvSpPr>
        <dsp:cNvPr id="0" name=""/>
        <dsp:cNvSpPr/>
      </dsp:nvSpPr>
      <dsp:spPr>
        <a:xfrm>
          <a:off x="2031911" y="2401489"/>
          <a:ext cx="4420031" cy="1759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185" tIns="186185" rIns="186185" bIns="186185" numCol="1" spcCol="1270" anchor="ctr" anchorCtr="0">
          <a:noAutofit/>
        </a:bodyPr>
        <a:lstStyle/>
        <a:p>
          <a:pPr marL="0" lvl="0" indent="0" algn="l" defTabSz="622300">
            <a:lnSpc>
              <a:spcPct val="90000"/>
            </a:lnSpc>
            <a:spcBef>
              <a:spcPct val="0"/>
            </a:spcBef>
            <a:spcAft>
              <a:spcPct val="35000"/>
            </a:spcAft>
            <a:buNone/>
          </a:pPr>
          <a:r>
            <a:rPr lang="en-IN" sz="1400" b="0" i="0" kern="1200" baseline="0"/>
            <a:t>Succession planning helps ensure business continuity and performance, particularly during times of shifting leadership and change. Even when there is no identifiable successor within an organization, succession planning can help identify the knowledge, skills and training needed in a future external candidate. </a:t>
          </a:r>
          <a:endParaRPr lang="en-US" sz="1400" kern="1200"/>
        </a:p>
      </dsp:txBody>
      <dsp:txXfrm>
        <a:off x="2031911" y="2401489"/>
        <a:ext cx="4420031" cy="175923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CC61EB-DBE3-4E8D-820B-F81D4D09812D}" type="datetimeFigureOut">
              <a:rPr lang="en-IN" smtClean="0"/>
              <a:t>06-04-2022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0F782B-853E-4AE2-8536-E971B5C2585F}" type="slidenum">
              <a:rPr lang="en-IN" smtClean="0"/>
              <a:t>‹#›</a:t>
            </a:fld>
            <a:endParaRPr lang="en-IN"/>
          </a:p>
        </p:txBody>
      </p:sp>
    </p:spTree>
    <p:extLst>
      <p:ext uri="{BB962C8B-B14F-4D97-AF65-F5344CB8AC3E}">
        <p14:creationId xmlns:p14="http://schemas.microsoft.com/office/powerpoint/2010/main" val="3933923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660F782B-853E-4AE2-8536-E971B5C2585F}" type="slidenum">
              <a:rPr lang="en-IN" smtClean="0"/>
              <a:t>1</a:t>
            </a:fld>
            <a:endParaRPr lang="en-IN"/>
          </a:p>
        </p:txBody>
      </p:sp>
    </p:spTree>
    <p:extLst>
      <p:ext uri="{BB962C8B-B14F-4D97-AF65-F5344CB8AC3E}">
        <p14:creationId xmlns:p14="http://schemas.microsoft.com/office/powerpoint/2010/main" val="1494237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EE8B4D5-2510-44B2-BD82-A4312D1971CC}" type="datetimeFigureOut">
              <a:rPr lang="en-IN" smtClean="0"/>
              <a:t>06-04-2022</a:t>
            </a:fld>
            <a:endParaRPr lang="en-IN"/>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IN"/>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E9D841D8-7656-4F7D-9D29-EC177156FE69}"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4019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E8B4D5-2510-44B2-BD82-A4312D1971CC}" type="datetimeFigureOut">
              <a:rPr lang="en-IN" smtClean="0"/>
              <a:t>06-04-2022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9D841D8-7656-4F7D-9D29-EC177156FE69}" type="slidenum">
              <a:rPr lang="en-IN" smtClean="0"/>
              <a:t>‹#›</a:t>
            </a:fld>
            <a:endParaRPr lang="en-IN"/>
          </a:p>
        </p:txBody>
      </p:sp>
    </p:spTree>
    <p:extLst>
      <p:ext uri="{BB962C8B-B14F-4D97-AF65-F5344CB8AC3E}">
        <p14:creationId xmlns:p14="http://schemas.microsoft.com/office/powerpoint/2010/main" val="3913155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E8B4D5-2510-44B2-BD82-A4312D1971CC}" type="datetimeFigureOut">
              <a:rPr lang="en-IN" smtClean="0"/>
              <a:t>06-04-2022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9D841D8-7656-4F7D-9D29-EC177156FE69}" type="slidenum">
              <a:rPr lang="en-IN" smtClean="0"/>
              <a:t>‹#›</a:t>
            </a:fld>
            <a:endParaRPr lang="en-IN"/>
          </a:p>
        </p:txBody>
      </p:sp>
    </p:spTree>
    <p:extLst>
      <p:ext uri="{BB962C8B-B14F-4D97-AF65-F5344CB8AC3E}">
        <p14:creationId xmlns:p14="http://schemas.microsoft.com/office/powerpoint/2010/main" val="3371033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E8B4D5-2510-44B2-BD82-A4312D1971CC}" type="datetimeFigureOut">
              <a:rPr lang="en-IN" smtClean="0"/>
              <a:t>06-04-2022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9D841D8-7656-4F7D-9D29-EC177156FE69}" type="slidenum">
              <a:rPr lang="en-IN" smtClean="0"/>
              <a:t>‹#›</a:t>
            </a:fld>
            <a:endParaRPr lang="en-IN"/>
          </a:p>
        </p:txBody>
      </p:sp>
    </p:spTree>
    <p:extLst>
      <p:ext uri="{BB962C8B-B14F-4D97-AF65-F5344CB8AC3E}">
        <p14:creationId xmlns:p14="http://schemas.microsoft.com/office/powerpoint/2010/main" val="1380327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EE8B4D5-2510-44B2-BD82-A4312D1971CC}" type="datetimeFigureOut">
              <a:rPr lang="en-IN" smtClean="0"/>
              <a:t>06-04-2022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9D841D8-7656-4F7D-9D29-EC177156FE69}" type="slidenum">
              <a:rPr lang="en-IN" smtClean="0"/>
              <a:t>‹#›</a:t>
            </a:fld>
            <a:endParaRPr lang="en-IN"/>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838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E8B4D5-2510-44B2-BD82-A4312D1971CC}" type="datetimeFigureOut">
              <a:rPr lang="en-IN" smtClean="0"/>
              <a:t>06-04-2022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9D841D8-7656-4F7D-9D29-EC177156FE69}" type="slidenum">
              <a:rPr lang="en-IN" smtClean="0"/>
              <a:t>‹#›</a:t>
            </a:fld>
            <a:endParaRPr lang="en-IN"/>
          </a:p>
        </p:txBody>
      </p:sp>
    </p:spTree>
    <p:extLst>
      <p:ext uri="{BB962C8B-B14F-4D97-AF65-F5344CB8AC3E}">
        <p14:creationId xmlns:p14="http://schemas.microsoft.com/office/powerpoint/2010/main" val="205947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E8B4D5-2510-44B2-BD82-A4312D1971CC}" type="datetimeFigureOut">
              <a:rPr lang="en-IN" smtClean="0"/>
              <a:t>06-04-2022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9D841D8-7656-4F7D-9D29-EC177156FE69}" type="slidenum">
              <a:rPr lang="en-IN" smtClean="0"/>
              <a:t>‹#›</a:t>
            </a:fld>
            <a:endParaRPr lang="en-IN"/>
          </a:p>
        </p:txBody>
      </p:sp>
    </p:spTree>
    <p:extLst>
      <p:ext uri="{BB962C8B-B14F-4D97-AF65-F5344CB8AC3E}">
        <p14:creationId xmlns:p14="http://schemas.microsoft.com/office/powerpoint/2010/main" val="2412796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E8B4D5-2510-44B2-BD82-A4312D1971CC}" type="datetimeFigureOut">
              <a:rPr lang="en-IN" smtClean="0"/>
              <a:t>06-04-2022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9D841D8-7656-4F7D-9D29-EC177156FE69}" type="slidenum">
              <a:rPr lang="en-IN" smtClean="0"/>
              <a:t>‹#›</a:t>
            </a:fld>
            <a:endParaRPr lang="en-IN"/>
          </a:p>
        </p:txBody>
      </p:sp>
    </p:spTree>
    <p:extLst>
      <p:ext uri="{BB962C8B-B14F-4D97-AF65-F5344CB8AC3E}">
        <p14:creationId xmlns:p14="http://schemas.microsoft.com/office/powerpoint/2010/main" val="3687943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E8B4D5-2510-44B2-BD82-A4312D1971CC}" type="datetimeFigureOut">
              <a:rPr lang="en-IN" smtClean="0"/>
              <a:t>06-04-2022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9D841D8-7656-4F7D-9D29-EC177156FE69}" type="slidenum">
              <a:rPr lang="en-IN" smtClean="0"/>
              <a:t>‹#›</a:t>
            </a:fld>
            <a:endParaRPr lang="en-IN"/>
          </a:p>
        </p:txBody>
      </p:sp>
    </p:spTree>
    <p:extLst>
      <p:ext uri="{BB962C8B-B14F-4D97-AF65-F5344CB8AC3E}">
        <p14:creationId xmlns:p14="http://schemas.microsoft.com/office/powerpoint/2010/main" val="2504261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E8B4D5-2510-44B2-BD82-A4312D1971CC}" type="datetimeFigureOut">
              <a:rPr lang="en-IN" smtClean="0"/>
              <a:t>06-04-2022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9D841D8-7656-4F7D-9D29-EC177156FE69}" type="slidenum">
              <a:rPr lang="en-IN" smtClean="0"/>
              <a:t>‹#›</a:t>
            </a:fld>
            <a:endParaRPr lang="en-IN"/>
          </a:p>
        </p:txBody>
      </p:sp>
    </p:spTree>
    <p:extLst>
      <p:ext uri="{BB962C8B-B14F-4D97-AF65-F5344CB8AC3E}">
        <p14:creationId xmlns:p14="http://schemas.microsoft.com/office/powerpoint/2010/main" val="1759378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EE8B4D5-2510-44B2-BD82-A4312D1971CC}" type="datetimeFigureOut">
              <a:rPr lang="en-IN" smtClean="0"/>
              <a:t>06-04-2022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9D841D8-7656-4F7D-9D29-EC177156FE69}" type="slidenum">
              <a:rPr lang="en-IN" smtClean="0"/>
              <a:t>‹#›</a:t>
            </a:fld>
            <a:endParaRPr lang="en-IN"/>
          </a:p>
        </p:txBody>
      </p:sp>
    </p:spTree>
    <p:extLst>
      <p:ext uri="{BB962C8B-B14F-4D97-AF65-F5344CB8AC3E}">
        <p14:creationId xmlns:p14="http://schemas.microsoft.com/office/powerpoint/2010/main" val="123483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3EE8B4D5-2510-44B2-BD82-A4312D1971CC}" type="datetimeFigureOut">
              <a:rPr lang="en-IN" smtClean="0"/>
              <a:t>06-04-2022</a:t>
            </a:fld>
            <a:endParaRPr lang="en-IN"/>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IN"/>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E9D841D8-7656-4F7D-9D29-EC177156FE69}" type="slidenum">
              <a:rPr lang="en-IN" smtClean="0"/>
              <a:t>‹#›</a:t>
            </a:fld>
            <a:endParaRPr lang="en-IN"/>
          </a:p>
        </p:txBody>
      </p:sp>
    </p:spTree>
    <p:extLst>
      <p:ext uri="{BB962C8B-B14F-4D97-AF65-F5344CB8AC3E}">
        <p14:creationId xmlns:p14="http://schemas.microsoft.com/office/powerpoint/2010/main" val="28630338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D80B3D5-6233-4DE9-91DD-7898FFB005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2" name="Straight Connector 11">
            <a:extLst>
              <a:ext uri="{FF2B5EF4-FFF2-40B4-BE49-F238E27FC236}">
                <a16:creationId xmlns:a16="http://schemas.microsoft.com/office/drawing/2014/main" id="{6134D802-5463-4D3D-8DDA-9C8A4E0192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5323114"/>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7F4A187-5340-4F0B-A44A-47ECAE342873}"/>
              </a:ext>
            </a:extLst>
          </p:cNvPr>
          <p:cNvSpPr>
            <a:spLocks noGrp="1"/>
          </p:cNvSpPr>
          <p:nvPr>
            <p:ph type="ctrTitle"/>
          </p:nvPr>
        </p:nvSpPr>
        <p:spPr>
          <a:xfrm>
            <a:off x="1109980" y="3895344"/>
            <a:ext cx="9966960" cy="1490472"/>
          </a:xfrm>
        </p:spPr>
        <p:txBody>
          <a:bodyPr>
            <a:normAutofit/>
          </a:bodyPr>
          <a:lstStyle/>
          <a:p>
            <a:r>
              <a:rPr lang="en-US" sz="6600">
                <a:solidFill>
                  <a:schemeClr val="accent1"/>
                </a:solidFill>
              </a:rPr>
              <a:t>Retaining Talent</a:t>
            </a:r>
            <a:endParaRPr lang="en-IN" sz="6600">
              <a:solidFill>
                <a:schemeClr val="accent1"/>
              </a:solidFill>
            </a:endParaRPr>
          </a:p>
        </p:txBody>
      </p:sp>
      <p:sp>
        <p:nvSpPr>
          <p:cNvPr id="3" name="Subtitle 2">
            <a:extLst>
              <a:ext uri="{FF2B5EF4-FFF2-40B4-BE49-F238E27FC236}">
                <a16:creationId xmlns:a16="http://schemas.microsoft.com/office/drawing/2014/main" id="{7A5B4164-8ABF-492E-B1F5-64100066B553}"/>
              </a:ext>
            </a:extLst>
          </p:cNvPr>
          <p:cNvSpPr>
            <a:spLocks noGrp="1"/>
          </p:cNvSpPr>
          <p:nvPr>
            <p:ph type="subTitle" idx="1"/>
          </p:nvPr>
        </p:nvSpPr>
        <p:spPr>
          <a:xfrm>
            <a:off x="1709530" y="5458949"/>
            <a:ext cx="8767860" cy="721416"/>
          </a:xfrm>
        </p:spPr>
        <p:txBody>
          <a:bodyPr>
            <a:normAutofit/>
          </a:bodyPr>
          <a:lstStyle/>
          <a:p>
            <a:r>
              <a:rPr lang="en-US" sz="2000">
                <a:solidFill>
                  <a:schemeClr val="accent1"/>
                </a:solidFill>
              </a:rPr>
              <a:t>Analyze and Manage Employee Retention</a:t>
            </a:r>
          </a:p>
          <a:p>
            <a:endParaRPr lang="en-IN" sz="2000">
              <a:solidFill>
                <a:schemeClr val="accent1"/>
              </a:solidFill>
            </a:endParaRPr>
          </a:p>
        </p:txBody>
      </p:sp>
      <p:pic>
        <p:nvPicPr>
          <p:cNvPr id="7" name="Graphic 6" descr="Group">
            <a:extLst>
              <a:ext uri="{FF2B5EF4-FFF2-40B4-BE49-F238E27FC236}">
                <a16:creationId xmlns:a16="http://schemas.microsoft.com/office/drawing/2014/main" id="{06CD71A6-6754-B936-530E-CF6029D43DA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97633" y="838090"/>
            <a:ext cx="2796733" cy="2796733"/>
          </a:xfrm>
          <a:prstGeom prst="rect">
            <a:avLst/>
          </a:prstGeom>
        </p:spPr>
      </p:pic>
    </p:spTree>
    <p:extLst>
      <p:ext uri="{BB962C8B-B14F-4D97-AF65-F5344CB8AC3E}">
        <p14:creationId xmlns:p14="http://schemas.microsoft.com/office/powerpoint/2010/main" val="1138269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4563E-5E73-4A37-96AF-87992FDBE651}"/>
              </a:ext>
            </a:extLst>
          </p:cNvPr>
          <p:cNvSpPr>
            <a:spLocks noGrp="1"/>
          </p:cNvSpPr>
          <p:nvPr>
            <p:ph type="title"/>
          </p:nvPr>
        </p:nvSpPr>
        <p:spPr/>
        <p:txBody>
          <a:bodyPr/>
          <a:lstStyle/>
          <a:p>
            <a:r>
              <a:rPr lang="en-IN" sz="4400" b="1" i="0" u="none" strike="noStrike" baseline="0" dirty="0">
                <a:latin typeface="Trajan-Bold"/>
              </a:rPr>
              <a:t>How to Develop </a:t>
            </a:r>
            <a:r>
              <a:rPr lang="en-IN" sz="4400" b="1" dirty="0">
                <a:latin typeface="Trajan-Bold"/>
              </a:rPr>
              <a:t>y</a:t>
            </a:r>
            <a:r>
              <a:rPr lang="en-IN" sz="4400" b="1" i="0" u="none" strike="noStrike" baseline="0" dirty="0">
                <a:latin typeface="Trajan-Bold"/>
              </a:rPr>
              <a:t>our Retention Management Plan </a:t>
            </a:r>
            <a:endParaRPr lang="en-IN" dirty="0"/>
          </a:p>
        </p:txBody>
      </p:sp>
      <p:sp>
        <p:nvSpPr>
          <p:cNvPr id="3" name="Content Placeholder 2">
            <a:extLst>
              <a:ext uri="{FF2B5EF4-FFF2-40B4-BE49-F238E27FC236}">
                <a16:creationId xmlns:a16="http://schemas.microsoft.com/office/drawing/2014/main" id="{49621D88-9C3A-4969-A2FF-671115FC4AFE}"/>
              </a:ext>
            </a:extLst>
          </p:cNvPr>
          <p:cNvSpPr>
            <a:spLocks noGrp="1"/>
          </p:cNvSpPr>
          <p:nvPr>
            <p:ph idx="1"/>
          </p:nvPr>
        </p:nvSpPr>
        <p:spPr/>
        <p:txBody>
          <a:bodyPr>
            <a:normAutofit fontScale="70000" lnSpcReduction="20000"/>
          </a:bodyPr>
          <a:lstStyle/>
          <a:p>
            <a:pPr marL="0" indent="0" algn="l">
              <a:buNone/>
            </a:pPr>
            <a:r>
              <a:rPr lang="en-IN" sz="1800" b="0" i="0" u="none" strike="noStrike" baseline="0" dirty="0">
                <a:solidFill>
                  <a:srgbClr val="000000"/>
                </a:solidFill>
                <a:latin typeface="AkzidenzGroteskBE-Md"/>
              </a:rPr>
              <a:t>Step 1: Is Turnover a Problem for Us?</a:t>
            </a:r>
          </a:p>
          <a:p>
            <a:pPr algn="l"/>
            <a:r>
              <a:rPr lang="en-IN" sz="1800" b="0" i="0" u="none" strike="noStrike" baseline="0" dirty="0">
                <a:solidFill>
                  <a:srgbClr val="414142"/>
                </a:solidFill>
                <a:latin typeface="Galliard-Roman"/>
              </a:rPr>
              <a:t>As we noted earlier, not all voluntary turnover is harmful for an organization. Turnover among underperformers, turnover that enables your company to tap fresh perspectives and skill sets or lowers </a:t>
            </a:r>
            <a:r>
              <a:rPr lang="en-IN" sz="1800" b="0" i="0" u="none" strike="noStrike" baseline="0" dirty="0" err="1">
                <a:solidFill>
                  <a:srgbClr val="414142"/>
                </a:solidFill>
                <a:latin typeface="Galliard-Roman"/>
              </a:rPr>
              <a:t>labor</a:t>
            </a:r>
            <a:r>
              <a:rPr lang="en-IN" sz="1800" b="0" i="0" u="none" strike="noStrike" baseline="0" dirty="0">
                <a:solidFill>
                  <a:srgbClr val="414142"/>
                </a:solidFill>
                <a:latin typeface="Galliard-Roman"/>
              </a:rPr>
              <a:t> costs are all examples of functional turnover. Moreover, in most cases, it’s impossible to prevent every employee from leaving a company.</a:t>
            </a:r>
          </a:p>
          <a:p>
            <a:pPr algn="l"/>
            <a:r>
              <a:rPr lang="en-IN" sz="1800" b="1" i="0" u="none" strike="noStrike" baseline="0" dirty="0">
                <a:solidFill>
                  <a:srgbClr val="000000"/>
                </a:solidFill>
                <a:latin typeface="AkzidenzGroteskBE-Bold"/>
              </a:rPr>
              <a:t>Turnover analysis</a:t>
            </a:r>
          </a:p>
          <a:p>
            <a:pPr algn="l"/>
            <a:r>
              <a:rPr lang="en-IN" sz="1800" b="0" i="0" u="none" strike="noStrike" baseline="0" dirty="0">
                <a:solidFill>
                  <a:srgbClr val="414142"/>
                </a:solidFill>
                <a:latin typeface="Galliard-Roman"/>
              </a:rPr>
              <a:t>An effective turnover analysis examines three questions: (1) How many people are leaving (turnover rate)? (2) Who is leaving? (3) What are the relative costs and benefits of our current turnover?</a:t>
            </a:r>
          </a:p>
          <a:p>
            <a:pPr algn="l"/>
            <a:r>
              <a:rPr lang="en-IN" sz="1800" b="1" i="0" u="none" strike="noStrike" baseline="0" dirty="0">
                <a:solidFill>
                  <a:srgbClr val="000000"/>
                </a:solidFill>
                <a:latin typeface="AkzidenzGroteskBE-Bold"/>
              </a:rPr>
              <a:t>Benchmarking</a:t>
            </a:r>
          </a:p>
          <a:p>
            <a:pPr algn="l"/>
            <a:r>
              <a:rPr lang="en-IN" sz="1800" b="0" i="0" u="none" strike="noStrike" baseline="0" dirty="0">
                <a:solidFill>
                  <a:srgbClr val="414142"/>
                </a:solidFill>
                <a:latin typeface="Galliard-Roman"/>
              </a:rPr>
              <a:t>Is a 15% annual turnover rate too high? This question is impossible to answer in isolation. For managerial employees in a stable, mature manufacturing organization, this rate is absolutely too high.</a:t>
            </a:r>
          </a:p>
          <a:p>
            <a:pPr algn="l"/>
            <a:r>
              <a:rPr lang="en-IN" sz="1800" b="0" i="0" u="none" strike="noStrike" baseline="0" dirty="0">
                <a:solidFill>
                  <a:srgbClr val="414142"/>
                </a:solidFill>
                <a:latin typeface="Galliard-Roman"/>
              </a:rPr>
              <a:t>That’s because such organizations typically experience much lower levels of turnover. But for hourly employees in a retail or food-service environment, it almost certainly is not, because these types of organizations often experience much higher turnover. </a:t>
            </a:r>
            <a:r>
              <a:rPr lang="en-IN" sz="1800" b="0" i="1" u="none" strike="noStrike" baseline="0" dirty="0">
                <a:solidFill>
                  <a:srgbClr val="414142"/>
                </a:solidFill>
                <a:latin typeface="Galliard-Italic"/>
              </a:rPr>
              <a:t>Benchmarking </a:t>
            </a:r>
            <a:r>
              <a:rPr lang="en-IN" sz="1800" b="0" i="0" u="none" strike="noStrike" baseline="0" dirty="0">
                <a:solidFill>
                  <a:srgbClr val="414142"/>
                </a:solidFill>
                <a:latin typeface="Galliard-Roman"/>
              </a:rPr>
              <a:t>and </a:t>
            </a:r>
            <a:r>
              <a:rPr lang="en-IN" sz="1800" b="0" i="1" u="none" strike="noStrike" baseline="0" dirty="0">
                <a:solidFill>
                  <a:srgbClr val="414142"/>
                </a:solidFill>
                <a:latin typeface="Galliard-Italic"/>
              </a:rPr>
              <a:t>needs assessment </a:t>
            </a:r>
            <a:r>
              <a:rPr lang="en-IN" sz="1800" b="0" i="0" u="none" strike="noStrike" baseline="0" dirty="0">
                <a:solidFill>
                  <a:srgbClr val="414142"/>
                </a:solidFill>
                <a:latin typeface="Galliard-Roman"/>
              </a:rPr>
              <a:t>can give you additional information for determining whether turnover is a problem in your organization.</a:t>
            </a:r>
          </a:p>
          <a:p>
            <a:pPr algn="l"/>
            <a:r>
              <a:rPr lang="en-IN" sz="1800" b="1" i="0" u="none" strike="noStrike" baseline="0" dirty="0">
                <a:solidFill>
                  <a:srgbClr val="000000"/>
                </a:solidFill>
                <a:latin typeface="AkzidenzGroteskBE-Bold"/>
              </a:rPr>
              <a:t>Needs assessment</a:t>
            </a:r>
          </a:p>
          <a:p>
            <a:pPr algn="l"/>
            <a:r>
              <a:rPr lang="en-IN" sz="1800" b="0" i="0" u="none" strike="noStrike" baseline="0" dirty="0">
                <a:solidFill>
                  <a:srgbClr val="414142"/>
                </a:solidFill>
                <a:latin typeface="Galliard-Roman"/>
              </a:rPr>
              <a:t>Through a needs assessment, you evaluate the implications of turnover for your organization in the context of future </a:t>
            </a:r>
            <a:r>
              <a:rPr lang="en-IN" sz="1800" b="0" i="0" u="none" strike="noStrike" baseline="0" dirty="0" err="1">
                <a:solidFill>
                  <a:srgbClr val="414142"/>
                </a:solidFill>
                <a:latin typeface="Galliard-Roman"/>
              </a:rPr>
              <a:t>labor</a:t>
            </a:r>
            <a:r>
              <a:rPr lang="en-IN" sz="1800" b="0" i="0" u="none" strike="noStrike" baseline="0" dirty="0">
                <a:solidFill>
                  <a:srgbClr val="414142"/>
                </a:solidFill>
                <a:latin typeface="Galliard-Roman"/>
              </a:rPr>
              <a:t> demand and availability.</a:t>
            </a:r>
            <a:endParaRPr lang="en-IN" sz="1800" dirty="0">
              <a:solidFill>
                <a:srgbClr val="414142"/>
              </a:solidFill>
              <a:latin typeface="Galliard-Roman"/>
            </a:endParaRPr>
          </a:p>
        </p:txBody>
      </p:sp>
    </p:spTree>
    <p:extLst>
      <p:ext uri="{BB962C8B-B14F-4D97-AF65-F5344CB8AC3E}">
        <p14:creationId xmlns:p14="http://schemas.microsoft.com/office/powerpoint/2010/main" val="1116808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2ABE273-A57A-4523-99C5-F4D7F45110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1A15CF5-392D-404A-8095-DD2085F2FB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C49B3AF-4A77-4FAD-95EC-A7A83BE72F53}"/>
              </a:ext>
            </a:extLst>
          </p:cNvPr>
          <p:cNvSpPr>
            <a:spLocks noGrp="1"/>
          </p:cNvSpPr>
          <p:nvPr>
            <p:ph type="title"/>
          </p:nvPr>
        </p:nvSpPr>
        <p:spPr>
          <a:xfrm>
            <a:off x="661855" y="696686"/>
            <a:ext cx="3570511" cy="5399314"/>
          </a:xfrm>
        </p:spPr>
        <p:txBody>
          <a:bodyPr>
            <a:normAutofit/>
          </a:bodyPr>
          <a:lstStyle/>
          <a:p>
            <a:r>
              <a:rPr lang="en-IN" sz="3200" b="1" i="0" u="none" strike="noStrike" baseline="0" dirty="0">
                <a:solidFill>
                  <a:srgbClr val="FFFFFF"/>
                </a:solidFill>
                <a:latin typeface="Trajan-Bold"/>
              </a:rPr>
              <a:t>How to Develop </a:t>
            </a:r>
            <a:r>
              <a:rPr lang="en-IN" sz="3200" b="1" dirty="0">
                <a:solidFill>
                  <a:srgbClr val="FFFFFF"/>
                </a:solidFill>
                <a:latin typeface="Trajan-Bold"/>
              </a:rPr>
              <a:t>y</a:t>
            </a:r>
            <a:r>
              <a:rPr lang="en-IN" sz="3200" b="1" i="0" u="none" strike="noStrike" baseline="0" dirty="0">
                <a:solidFill>
                  <a:srgbClr val="FFFFFF"/>
                </a:solidFill>
                <a:latin typeface="Trajan-Bold"/>
              </a:rPr>
              <a:t>our Retention Management Plan </a:t>
            </a:r>
            <a:endParaRPr lang="en-IN" sz="3200" dirty="0">
              <a:solidFill>
                <a:srgbClr val="FFFFFF"/>
              </a:solidFill>
            </a:endParaRPr>
          </a:p>
        </p:txBody>
      </p:sp>
      <p:cxnSp>
        <p:nvCxnSpPr>
          <p:cNvPr id="12" name="Straight Connector 11">
            <a:extLst>
              <a:ext uri="{FF2B5EF4-FFF2-40B4-BE49-F238E27FC236}">
                <a16:creationId xmlns:a16="http://schemas.microsoft.com/office/drawing/2014/main" id="{3D0F74E7-7AA9-4171-BCD1-C325B7632D0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653842" y="2054826"/>
            <a:ext cx="0" cy="27432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F532D5B-FB71-4DA4-BC75-19C793569626}"/>
              </a:ext>
            </a:extLst>
          </p:cNvPr>
          <p:cNvSpPr>
            <a:spLocks noGrp="1"/>
          </p:cNvSpPr>
          <p:nvPr>
            <p:ph idx="1"/>
          </p:nvPr>
        </p:nvSpPr>
        <p:spPr>
          <a:xfrm>
            <a:off x="5075318" y="609600"/>
            <a:ext cx="6359029" cy="5486400"/>
          </a:xfrm>
        </p:spPr>
        <p:txBody>
          <a:bodyPr anchor="ctr">
            <a:normAutofit/>
          </a:bodyPr>
          <a:lstStyle/>
          <a:p>
            <a:r>
              <a:rPr lang="en-IN" sz="1600" b="1" i="0" u="none" strike="noStrike" baseline="0">
                <a:solidFill>
                  <a:srgbClr val="FFFFFF"/>
                </a:solidFill>
                <a:latin typeface="AkzidenzGroteskBE-Bold"/>
              </a:rPr>
              <a:t>STEP 2: How should we proceed?</a:t>
            </a:r>
          </a:p>
          <a:p>
            <a:r>
              <a:rPr lang="en-IN" sz="1600" b="0" i="0" u="none" strike="noStrike" baseline="0">
                <a:solidFill>
                  <a:srgbClr val="FFFFFF"/>
                </a:solidFill>
                <a:latin typeface="Galliard-Roman"/>
              </a:rPr>
              <a:t>Taken together, turnover analysis, benchmarking, and needs assessment enable you to determine the extent to which turnover is problematic in your organization. These data will help you develop appropriate responses and set your retention goals. If you’ve decided that turnover is not a problem, you may want to simply maintain the status quo while still monitoring turnover in your organization.</a:t>
            </a:r>
          </a:p>
          <a:p>
            <a:r>
              <a:rPr lang="en-IN" sz="1600" b="0" i="0" u="none" strike="noStrike" baseline="0">
                <a:solidFill>
                  <a:srgbClr val="FFFFFF"/>
                </a:solidFill>
                <a:latin typeface="Galliard-Roman"/>
              </a:rPr>
              <a:t>If you’ve determined that turnover does present a problem, you might want to consider broad-based or targeted retention strategies (or a combination of both), depending on your company’s unique situation.</a:t>
            </a:r>
          </a:p>
          <a:p>
            <a:r>
              <a:rPr lang="en-IN" sz="1600" b="0" i="1" u="none" strike="noStrike" baseline="0">
                <a:solidFill>
                  <a:srgbClr val="FFFFFF"/>
                </a:solidFill>
                <a:latin typeface="Galliard-Italic"/>
              </a:rPr>
              <a:t>Broad-based strategies </a:t>
            </a:r>
            <a:r>
              <a:rPr lang="en-IN" sz="1600" b="0" i="0" u="none" strike="noStrike" baseline="0">
                <a:solidFill>
                  <a:srgbClr val="FFFFFF"/>
                </a:solidFill>
                <a:latin typeface="Galliard-Roman"/>
              </a:rPr>
              <a:t>are based on general principles of retention management and are intended to help reduce turnover rates across the board. For example, “Decrease annual turnover in our company by 7%.”</a:t>
            </a:r>
          </a:p>
          <a:p>
            <a:r>
              <a:rPr lang="en-IN" sz="1600" b="0" i="1" u="none" strike="noStrike" baseline="0">
                <a:solidFill>
                  <a:srgbClr val="FFFFFF"/>
                </a:solidFill>
                <a:latin typeface="Galliard-Italic"/>
              </a:rPr>
              <a:t>Targeted strategies </a:t>
            </a:r>
            <a:r>
              <a:rPr lang="en-IN" sz="1600" b="0" i="0" u="none" strike="noStrike" baseline="0">
                <a:solidFill>
                  <a:srgbClr val="FFFFFF"/>
                </a:solidFill>
                <a:latin typeface="Galliard-Roman"/>
              </a:rPr>
              <a:t>are designed for organization-specific turnover drivers and are intended to address organization-specific issues. Often, these strategies are also used to influence turnover among certain employee populations. For instance, “Increase the retention rate of female engineers by 10%.”</a:t>
            </a:r>
            <a:endParaRPr lang="en-IN" sz="1600">
              <a:solidFill>
                <a:srgbClr val="FFFFFF"/>
              </a:solidFill>
            </a:endParaRPr>
          </a:p>
        </p:txBody>
      </p:sp>
    </p:spTree>
    <p:extLst>
      <p:ext uri="{BB962C8B-B14F-4D97-AF65-F5344CB8AC3E}">
        <p14:creationId xmlns:p14="http://schemas.microsoft.com/office/powerpoint/2010/main" val="279020951"/>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68A5362-EC3B-4BE3-804B-E6B289AF8A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1D37744E-F5F6-4ED5-9F5F-21183A8FE7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DD9D7C55-D0C1-4B48-ADC5-A9E322B196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BCB6D3E-2815-49BC-A13F-4EFD175096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210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useBgFill="1">
        <p:nvSpPr>
          <p:cNvPr id="18" name="Rectangle 17">
            <a:extLst>
              <a:ext uri="{FF2B5EF4-FFF2-40B4-BE49-F238E27FC236}">
                <a16:creationId xmlns:a16="http://schemas.microsoft.com/office/drawing/2014/main" id="{C77A9593-26A9-4234-8351-9339ABF913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2944" y="246887"/>
            <a:ext cx="4397755" cy="6377939"/>
          </a:xfrm>
          <a:prstGeom prst="rect">
            <a:avLst/>
          </a:prstGeom>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20" name="Straight Connector 19">
            <a:extLst>
              <a:ext uri="{FF2B5EF4-FFF2-40B4-BE49-F238E27FC236}">
                <a16:creationId xmlns:a16="http://schemas.microsoft.com/office/drawing/2014/main" id="{6E1AD3BD-190E-448E-9100-7E7AAB9BB9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370284" y="4405863"/>
            <a:ext cx="2763075"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7723AC0F-348F-4B67-BAC9-F3049BD209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C49B3AF-4A77-4FAD-95EC-A7A83BE72F53}"/>
              </a:ext>
            </a:extLst>
          </p:cNvPr>
          <p:cNvSpPr>
            <a:spLocks noGrp="1"/>
          </p:cNvSpPr>
          <p:nvPr>
            <p:ph type="title"/>
          </p:nvPr>
        </p:nvSpPr>
        <p:spPr>
          <a:xfrm>
            <a:off x="8195138" y="857675"/>
            <a:ext cx="3113366" cy="3622844"/>
          </a:xfrm>
        </p:spPr>
        <p:txBody>
          <a:bodyPr vert="horz" lIns="91440" tIns="45720" rIns="91440" bIns="45720" rtlCol="0" anchor="b">
            <a:normAutofit/>
          </a:bodyPr>
          <a:lstStyle/>
          <a:p>
            <a:pPr algn="ctr">
              <a:lnSpc>
                <a:spcPct val="85000"/>
              </a:lnSpc>
            </a:pPr>
            <a:r>
              <a:rPr lang="en-US" sz="3000" b="1" i="0" u="none" strike="noStrike" cap="all">
                <a:solidFill>
                  <a:srgbClr val="FFFFFF"/>
                </a:solidFill>
              </a:rPr>
              <a:t>Retention Initiative Effectiveness</a:t>
            </a:r>
            <a:endParaRPr lang="en-US" sz="3000" b="1" cap="all">
              <a:solidFill>
                <a:srgbClr val="FFFFFF"/>
              </a:solidFill>
            </a:endParaRPr>
          </a:p>
        </p:txBody>
      </p:sp>
      <p:pic>
        <p:nvPicPr>
          <p:cNvPr id="5" name="Content Placeholder 4">
            <a:extLst>
              <a:ext uri="{FF2B5EF4-FFF2-40B4-BE49-F238E27FC236}">
                <a16:creationId xmlns:a16="http://schemas.microsoft.com/office/drawing/2014/main" id="{6BF42811-A359-4101-A03F-6167509597DC}"/>
              </a:ext>
            </a:extLst>
          </p:cNvPr>
          <p:cNvPicPr>
            <a:picLocks noGrp="1" noChangeAspect="1"/>
          </p:cNvPicPr>
          <p:nvPr>
            <p:ph idx="1"/>
          </p:nvPr>
        </p:nvPicPr>
        <p:blipFill>
          <a:blip r:embed="rId2"/>
          <a:stretch>
            <a:fillRect/>
          </a:stretch>
        </p:blipFill>
        <p:spPr>
          <a:xfrm>
            <a:off x="878417" y="659269"/>
            <a:ext cx="5831871" cy="5600854"/>
          </a:xfrm>
          <a:prstGeom prst="rect">
            <a:avLst/>
          </a:prstGeom>
        </p:spPr>
      </p:pic>
    </p:spTree>
    <p:extLst>
      <p:ext uri="{BB962C8B-B14F-4D97-AF65-F5344CB8AC3E}">
        <p14:creationId xmlns:p14="http://schemas.microsoft.com/office/powerpoint/2010/main" val="537276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2ABE273-A57A-4523-99C5-F4D7F45110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1A15CF5-392D-404A-8095-DD2085F2FB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C49B3AF-4A77-4FAD-95EC-A7A83BE72F53}"/>
              </a:ext>
            </a:extLst>
          </p:cNvPr>
          <p:cNvSpPr>
            <a:spLocks noGrp="1"/>
          </p:cNvSpPr>
          <p:nvPr>
            <p:ph type="title"/>
          </p:nvPr>
        </p:nvSpPr>
        <p:spPr>
          <a:xfrm>
            <a:off x="661855" y="696686"/>
            <a:ext cx="3570511" cy="5399314"/>
          </a:xfrm>
        </p:spPr>
        <p:txBody>
          <a:bodyPr>
            <a:normAutofit/>
          </a:bodyPr>
          <a:lstStyle/>
          <a:p>
            <a:r>
              <a:rPr lang="en-IN" sz="3200" b="1" i="0" u="none" strike="noStrike" baseline="0">
                <a:solidFill>
                  <a:srgbClr val="FFFFFF"/>
                </a:solidFill>
                <a:latin typeface="Trajan-Bold"/>
              </a:rPr>
              <a:t>How to Develop </a:t>
            </a:r>
            <a:r>
              <a:rPr lang="en-IN" sz="3200" b="1">
                <a:solidFill>
                  <a:srgbClr val="FFFFFF"/>
                </a:solidFill>
                <a:latin typeface="Trajan-Bold"/>
              </a:rPr>
              <a:t>y</a:t>
            </a:r>
            <a:r>
              <a:rPr lang="en-IN" sz="3200" b="1" i="0" u="none" strike="noStrike" baseline="0">
                <a:solidFill>
                  <a:srgbClr val="FFFFFF"/>
                </a:solidFill>
                <a:latin typeface="Trajan-Bold"/>
              </a:rPr>
              <a:t>our Retention Management Plan </a:t>
            </a:r>
            <a:endParaRPr lang="en-IN" sz="3200">
              <a:solidFill>
                <a:srgbClr val="FFFFFF"/>
              </a:solidFill>
            </a:endParaRPr>
          </a:p>
        </p:txBody>
      </p:sp>
      <p:cxnSp>
        <p:nvCxnSpPr>
          <p:cNvPr id="12" name="Straight Connector 11">
            <a:extLst>
              <a:ext uri="{FF2B5EF4-FFF2-40B4-BE49-F238E27FC236}">
                <a16:creationId xmlns:a16="http://schemas.microsoft.com/office/drawing/2014/main" id="{3D0F74E7-7AA9-4171-BCD1-C325B7632D0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653842" y="2054826"/>
            <a:ext cx="0" cy="27432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F532D5B-FB71-4DA4-BC75-19C793569626}"/>
              </a:ext>
            </a:extLst>
          </p:cNvPr>
          <p:cNvSpPr>
            <a:spLocks noGrp="1"/>
          </p:cNvSpPr>
          <p:nvPr>
            <p:ph idx="1"/>
          </p:nvPr>
        </p:nvSpPr>
        <p:spPr>
          <a:xfrm>
            <a:off x="5075318" y="609600"/>
            <a:ext cx="6359029" cy="5486400"/>
          </a:xfrm>
        </p:spPr>
        <p:txBody>
          <a:bodyPr anchor="ctr">
            <a:normAutofit/>
          </a:bodyPr>
          <a:lstStyle/>
          <a:p>
            <a:r>
              <a:rPr lang="en-IN" sz="1700" b="1" i="0" u="none" strike="noStrike" baseline="0" dirty="0">
                <a:solidFill>
                  <a:srgbClr val="FFFFFF"/>
                </a:solidFill>
                <a:latin typeface="AkzidenzGroteskBE-Bold"/>
              </a:rPr>
              <a:t>STEPS 3 and 4: Implementing Your Plan and Evaluating the Results</a:t>
            </a:r>
          </a:p>
          <a:p>
            <a:r>
              <a:rPr lang="en-IN" sz="1700" b="0" i="0" u="none" strike="noStrike" baseline="0" dirty="0">
                <a:solidFill>
                  <a:srgbClr val="FFFFFF"/>
                </a:solidFill>
                <a:latin typeface="Galliard-Roman"/>
              </a:rPr>
              <a:t>The third phase of retention management is implementation of your plan, while the fourth is evaluating the plan’s results. Let’s consider implementation first.</a:t>
            </a:r>
          </a:p>
          <a:p>
            <a:r>
              <a:rPr lang="en-IN" sz="1700" b="0" i="0" u="none" strike="noStrike" baseline="0" dirty="0">
                <a:solidFill>
                  <a:srgbClr val="FFFFFF"/>
                </a:solidFill>
                <a:latin typeface="Galliard-Roman"/>
              </a:rPr>
              <a:t>The actions you take to implement your plan will depend on the strategies you are pursuing and the unique circumstances of your organization. With any organizational change, you’ll want to get top management support and buy-in for your strategy. It will also be important to develop a communications plan to ensure that managers understand the changes and are prepared to implement new policies and procedures. Try to anticipate any possible objections to your new strategy and be prepared to answer those concerns.</a:t>
            </a:r>
          </a:p>
          <a:p>
            <a:r>
              <a:rPr lang="en-IN" sz="1700" b="0" i="0" u="none" strike="noStrike" baseline="0" dirty="0">
                <a:solidFill>
                  <a:srgbClr val="FFFFFF"/>
                </a:solidFill>
                <a:latin typeface="Galliard-Roman"/>
              </a:rPr>
              <a:t>After implementing your plan, it will be important to evaluate the results. Retention efforts may require substantial investments, so you’ll want to assess their impact relative to the cost. For example, consider how many employees are leaving, which employees are leaving, and what return your company is getting on its investment in the strategies.</a:t>
            </a:r>
            <a:endParaRPr lang="en-IN" sz="1700" dirty="0">
              <a:solidFill>
                <a:srgbClr val="FFFFFF"/>
              </a:solidFill>
            </a:endParaRPr>
          </a:p>
        </p:txBody>
      </p:sp>
    </p:spTree>
    <p:extLst>
      <p:ext uri="{BB962C8B-B14F-4D97-AF65-F5344CB8AC3E}">
        <p14:creationId xmlns:p14="http://schemas.microsoft.com/office/powerpoint/2010/main" val="462022122"/>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68A5362-EC3B-4BE3-804B-E6B289AF8A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1D37744E-F5F6-4ED5-9F5F-21183A8FE7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DD9D7C55-D0C1-4B48-ADC5-A9E322B196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F843697F-C030-482D-BB1C-DB61ABBFCD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5316F66-3DCC-4344-9396-C5CAFC354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840" y="256540"/>
            <a:ext cx="11704320" cy="63652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20" name="Straight Connector 19">
            <a:extLst>
              <a:ext uri="{FF2B5EF4-FFF2-40B4-BE49-F238E27FC236}">
                <a16:creationId xmlns:a16="http://schemas.microsoft.com/office/drawing/2014/main" id="{A08CA396-1800-42B7-87F6-FCB40A1B79C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545896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8968BF4-D541-4FA5-8DAD-984A1A7FECAA}"/>
              </a:ext>
            </a:extLst>
          </p:cNvPr>
          <p:cNvSpPr>
            <a:spLocks noGrp="1"/>
          </p:cNvSpPr>
          <p:nvPr>
            <p:ph type="title"/>
          </p:nvPr>
        </p:nvSpPr>
        <p:spPr>
          <a:xfrm>
            <a:off x="1109980" y="5012688"/>
            <a:ext cx="9966960" cy="1325880"/>
          </a:xfrm>
        </p:spPr>
        <p:txBody>
          <a:bodyPr vert="horz" lIns="91440" tIns="45720" rIns="91440" bIns="45720" rtlCol="0" anchor="b">
            <a:normAutofit/>
          </a:bodyPr>
          <a:lstStyle/>
          <a:p>
            <a:pPr algn="ctr">
              <a:lnSpc>
                <a:spcPct val="85000"/>
              </a:lnSpc>
            </a:pPr>
            <a:r>
              <a:rPr lang="en-US" sz="4600" b="1" i="0" u="none" strike="noStrike" cap="all" dirty="0"/>
              <a:t>Developing a Retention Management Plan</a:t>
            </a:r>
            <a:endParaRPr lang="en-US" sz="4600" b="1" cap="all" dirty="0"/>
          </a:p>
        </p:txBody>
      </p:sp>
      <p:pic>
        <p:nvPicPr>
          <p:cNvPr id="5" name="Content Placeholder 4">
            <a:extLst>
              <a:ext uri="{FF2B5EF4-FFF2-40B4-BE49-F238E27FC236}">
                <a16:creationId xmlns:a16="http://schemas.microsoft.com/office/drawing/2014/main" id="{D00F8402-FC29-44B9-99DC-D8828A0C3E3B}"/>
              </a:ext>
            </a:extLst>
          </p:cNvPr>
          <p:cNvPicPr>
            <a:picLocks noGrp="1" noChangeAspect="1"/>
          </p:cNvPicPr>
          <p:nvPr>
            <p:ph idx="1"/>
          </p:nvPr>
        </p:nvPicPr>
        <p:blipFill>
          <a:blip r:embed="rId2"/>
          <a:stretch>
            <a:fillRect/>
          </a:stretch>
        </p:blipFill>
        <p:spPr>
          <a:xfrm>
            <a:off x="1434905" y="519432"/>
            <a:ext cx="9966960" cy="4257034"/>
          </a:xfrm>
          <a:prstGeom prst="rect">
            <a:avLst/>
          </a:prstGeom>
        </p:spPr>
      </p:pic>
    </p:spTree>
    <p:extLst>
      <p:ext uri="{BB962C8B-B14F-4D97-AF65-F5344CB8AC3E}">
        <p14:creationId xmlns:p14="http://schemas.microsoft.com/office/powerpoint/2010/main" val="985838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62E6B9D-7061-462E-8947-2825B75789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sp>
      <p:sp useBgFill="1">
        <p:nvSpPr>
          <p:cNvPr id="10" name="Rectangle 9">
            <a:extLst>
              <a:ext uri="{FF2B5EF4-FFF2-40B4-BE49-F238E27FC236}">
                <a16:creationId xmlns:a16="http://schemas.microsoft.com/office/drawing/2014/main" id="{EBCBE66D-4E28-4F31-90A0-960C40C59C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4651AA10-7FE7-47A4-8285-7725F4BA888C}"/>
              </a:ext>
            </a:extLst>
          </p:cNvPr>
          <p:cNvSpPr>
            <a:spLocks noGrp="1"/>
          </p:cNvSpPr>
          <p:nvPr>
            <p:ph type="ctrTitle"/>
          </p:nvPr>
        </p:nvSpPr>
        <p:spPr>
          <a:xfrm>
            <a:off x="1142996" y="532263"/>
            <a:ext cx="9892751" cy="3684895"/>
          </a:xfrm>
          <a:noFill/>
          <a:ln w="12700" cmpd="sng">
            <a:noFill/>
          </a:ln>
        </p:spPr>
        <p:txBody>
          <a:bodyPr anchor="b">
            <a:normAutofit/>
          </a:bodyPr>
          <a:lstStyle/>
          <a:p>
            <a:pPr algn="l"/>
            <a:r>
              <a:rPr lang="en-IN" sz="4400" b="0" i="0" u="none" strike="noStrike" baseline="0">
                <a:solidFill>
                  <a:schemeClr val="tx1"/>
                </a:solidFill>
                <a:latin typeface="Gotham Bold"/>
              </a:rPr>
              <a:t>Workforce planning </a:t>
            </a:r>
            <a:endParaRPr lang="en-IN" sz="4400">
              <a:solidFill>
                <a:schemeClr val="tx1"/>
              </a:solidFill>
            </a:endParaRPr>
          </a:p>
        </p:txBody>
      </p:sp>
      <p:sp>
        <p:nvSpPr>
          <p:cNvPr id="3" name="Subtitle 2">
            <a:extLst>
              <a:ext uri="{FF2B5EF4-FFF2-40B4-BE49-F238E27FC236}">
                <a16:creationId xmlns:a16="http://schemas.microsoft.com/office/drawing/2014/main" id="{3D3D1A7D-7F91-403E-88C3-41A254FED609}"/>
              </a:ext>
            </a:extLst>
          </p:cNvPr>
          <p:cNvSpPr>
            <a:spLocks noGrp="1"/>
          </p:cNvSpPr>
          <p:nvPr>
            <p:ph type="subTitle" idx="1"/>
          </p:nvPr>
        </p:nvSpPr>
        <p:spPr>
          <a:xfrm>
            <a:off x="1142996" y="4217158"/>
            <a:ext cx="9892751" cy="1649338"/>
          </a:xfrm>
        </p:spPr>
        <p:txBody>
          <a:bodyPr anchor="t">
            <a:normAutofit/>
          </a:bodyPr>
          <a:lstStyle/>
          <a:p>
            <a:pPr algn="l"/>
            <a:r>
              <a:rPr lang="en-IN" sz="2800" b="1" i="0" u="none" strike="noStrike" baseline="0">
                <a:solidFill>
                  <a:schemeClr val="accent1"/>
                </a:solidFill>
                <a:latin typeface="TradeGothic-Bold"/>
              </a:rPr>
              <a:t>WORKFORCE PLANNING MODEL</a:t>
            </a:r>
            <a:endParaRPr lang="en-IN" sz="2800">
              <a:solidFill>
                <a:schemeClr val="accent1"/>
              </a:solidFill>
            </a:endParaRPr>
          </a:p>
        </p:txBody>
      </p:sp>
    </p:spTree>
    <p:extLst>
      <p:ext uri="{BB962C8B-B14F-4D97-AF65-F5344CB8AC3E}">
        <p14:creationId xmlns:p14="http://schemas.microsoft.com/office/powerpoint/2010/main" val="204335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5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A07E5-71ED-4341-B3CA-FFA5CA177DBA}"/>
              </a:ext>
            </a:extLst>
          </p:cNvPr>
          <p:cNvSpPr>
            <a:spLocks noGrp="1"/>
          </p:cNvSpPr>
          <p:nvPr>
            <p:ph type="title"/>
          </p:nvPr>
        </p:nvSpPr>
        <p:spPr>
          <a:xfrm>
            <a:off x="653145" y="609599"/>
            <a:ext cx="3364378" cy="5606143"/>
          </a:xfrm>
        </p:spPr>
        <p:txBody>
          <a:bodyPr>
            <a:normAutofit/>
          </a:bodyPr>
          <a:lstStyle/>
          <a:p>
            <a:r>
              <a:rPr lang="en-IN" sz="4800" b="0" i="0" u="none" strike="noStrike" baseline="0" dirty="0">
                <a:latin typeface="Gotham Bold"/>
              </a:rPr>
              <a:t>Workforce planning practice </a:t>
            </a:r>
            <a:endParaRPr lang="en-IN" sz="4800" dirty="0"/>
          </a:p>
        </p:txBody>
      </p:sp>
      <p:graphicFrame>
        <p:nvGraphicFramePr>
          <p:cNvPr id="5" name="Content Placeholder 2">
            <a:extLst>
              <a:ext uri="{FF2B5EF4-FFF2-40B4-BE49-F238E27FC236}">
                <a16:creationId xmlns:a16="http://schemas.microsoft.com/office/drawing/2014/main" id="{7BCFFC8C-67D9-BE89-B367-B946CF9372F8}"/>
              </a:ext>
            </a:extLst>
          </p:cNvPr>
          <p:cNvGraphicFramePr>
            <a:graphicFrameLocks noGrp="1"/>
          </p:cNvGraphicFramePr>
          <p:nvPr>
            <p:ph idx="1"/>
            <p:extLst>
              <p:ext uri="{D42A27DB-BD31-4B8C-83A1-F6EECF244321}">
                <p14:modId xmlns:p14="http://schemas.microsoft.com/office/powerpoint/2010/main" val="4135999"/>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656410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3D4D2-586C-47E8-B1E0-DCE99A2195CA}"/>
              </a:ext>
            </a:extLst>
          </p:cNvPr>
          <p:cNvSpPr>
            <a:spLocks noGrp="1"/>
          </p:cNvSpPr>
          <p:nvPr>
            <p:ph type="title"/>
          </p:nvPr>
        </p:nvSpPr>
        <p:spPr>
          <a:xfrm>
            <a:off x="4648404" y="609600"/>
            <a:ext cx="6822744" cy="1356360"/>
          </a:xfrm>
        </p:spPr>
        <p:txBody>
          <a:bodyPr>
            <a:normAutofit/>
          </a:bodyPr>
          <a:lstStyle/>
          <a:p>
            <a:r>
              <a:rPr lang="en-IN" b="1" i="0" u="none" strike="noStrike" baseline="0" dirty="0">
                <a:latin typeface="TradeGothic-Bold"/>
              </a:rPr>
              <a:t>Strategic Direction</a:t>
            </a:r>
            <a:endParaRPr lang="en-IN" dirty="0"/>
          </a:p>
        </p:txBody>
      </p:sp>
      <p:pic>
        <p:nvPicPr>
          <p:cNvPr id="9" name="Graphic 6" descr="Bullseye">
            <a:extLst>
              <a:ext uri="{FF2B5EF4-FFF2-40B4-BE49-F238E27FC236}">
                <a16:creationId xmlns:a16="http://schemas.microsoft.com/office/drawing/2014/main" id="{DAAB3881-4391-5B72-86BB-D0F5ABD98B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72065" y="1860302"/>
            <a:ext cx="3135414" cy="3135414"/>
          </a:xfrm>
          <a:prstGeom prst="rect">
            <a:avLst/>
          </a:prstGeom>
        </p:spPr>
      </p:pic>
      <p:sp>
        <p:nvSpPr>
          <p:cNvPr id="3" name="Content Placeholder 2">
            <a:extLst>
              <a:ext uri="{FF2B5EF4-FFF2-40B4-BE49-F238E27FC236}">
                <a16:creationId xmlns:a16="http://schemas.microsoft.com/office/drawing/2014/main" id="{DC96E788-B585-4190-B1F4-E8B6B25938E9}"/>
              </a:ext>
            </a:extLst>
          </p:cNvPr>
          <p:cNvSpPr>
            <a:spLocks noGrp="1"/>
          </p:cNvSpPr>
          <p:nvPr>
            <p:ph idx="1"/>
          </p:nvPr>
        </p:nvSpPr>
        <p:spPr>
          <a:xfrm>
            <a:off x="4648404" y="2057400"/>
            <a:ext cx="6822744" cy="4038600"/>
          </a:xfrm>
        </p:spPr>
        <p:txBody>
          <a:bodyPr>
            <a:normAutofit fontScale="92500"/>
          </a:bodyPr>
          <a:lstStyle/>
          <a:p>
            <a:r>
              <a:rPr lang="en-IN" sz="1800" b="0" i="0" u="none" strike="noStrike" baseline="0" dirty="0">
                <a:latin typeface="TradeGothic"/>
              </a:rPr>
              <a:t>Strategic planning establishes the organization mission; defines goals and measurable objectives and determines necessary financial resources and workforce needs.</a:t>
            </a:r>
          </a:p>
          <a:p>
            <a:r>
              <a:rPr lang="en-IN" sz="1800" b="0" i="0" u="none" strike="noStrike" baseline="0" dirty="0">
                <a:latin typeface="TradeGothic"/>
              </a:rPr>
              <a:t>Workforce planning complements strategic planning by translating strategy into actions to identify workforce staffing and training needs.</a:t>
            </a:r>
          </a:p>
          <a:p>
            <a:pPr marL="45720" indent="0">
              <a:buNone/>
            </a:pPr>
            <a:r>
              <a:rPr lang="en-IN" sz="1800" b="1" i="0" u="none" strike="noStrike" baseline="0" dirty="0">
                <a:latin typeface="TradeGothic-BoldTwo"/>
              </a:rPr>
              <a:t>It responds to:</a:t>
            </a:r>
          </a:p>
          <a:p>
            <a:r>
              <a:rPr lang="en-IN" sz="1800" dirty="0">
                <a:latin typeface="TradeGothic"/>
              </a:rPr>
              <a:t>T</a:t>
            </a:r>
            <a:r>
              <a:rPr lang="en-IN" sz="1800" b="0" i="0" u="none" strike="noStrike" baseline="0" dirty="0">
                <a:latin typeface="TradeGothic"/>
              </a:rPr>
              <a:t>he number and types of jobs and skills needed to meet the mission and strategic goals of the organization</a:t>
            </a:r>
          </a:p>
          <a:p>
            <a:r>
              <a:rPr lang="en-IN" sz="1800" b="0" i="0" u="none" strike="noStrike" baseline="0" dirty="0">
                <a:latin typeface="TradeGothic"/>
              </a:rPr>
              <a:t>Strategies to be used to hire, retain, or teach these skills</a:t>
            </a:r>
          </a:p>
          <a:p>
            <a:r>
              <a:rPr lang="en-IN" sz="1800" b="0" i="0" u="none" strike="noStrike" baseline="0" dirty="0">
                <a:latin typeface="TradeGothic"/>
              </a:rPr>
              <a:t>To understand the organization’s direction and future workforce needs, a summary of anticipated changes to the mission, strategies, and goals over the next one to five years will need to be documented and </a:t>
            </a:r>
            <a:r>
              <a:rPr lang="en-IN" sz="1800" b="0" i="0" u="none" strike="noStrike" baseline="0" dirty="0" err="1">
                <a:latin typeface="TradeGothic"/>
              </a:rPr>
              <a:t>analyzed</a:t>
            </a:r>
            <a:r>
              <a:rPr lang="en-IN" sz="1800" b="0" i="0" u="none" strike="noStrike" baseline="0" dirty="0">
                <a:latin typeface="TradeGothic"/>
              </a:rPr>
              <a:t>.</a:t>
            </a:r>
            <a:endParaRPr lang="en-IN" sz="1800" dirty="0"/>
          </a:p>
        </p:txBody>
      </p:sp>
    </p:spTree>
    <p:extLst>
      <p:ext uri="{BB962C8B-B14F-4D97-AF65-F5344CB8AC3E}">
        <p14:creationId xmlns:p14="http://schemas.microsoft.com/office/powerpoint/2010/main" val="783573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1E522-F45D-4C3E-BDD4-3F5B39F944E4}"/>
              </a:ext>
            </a:extLst>
          </p:cNvPr>
          <p:cNvSpPr>
            <a:spLocks noGrp="1"/>
          </p:cNvSpPr>
          <p:nvPr>
            <p:ph type="title"/>
          </p:nvPr>
        </p:nvSpPr>
        <p:spPr>
          <a:xfrm>
            <a:off x="653145" y="609599"/>
            <a:ext cx="3364378" cy="5606143"/>
          </a:xfrm>
        </p:spPr>
        <p:txBody>
          <a:bodyPr>
            <a:normAutofit/>
          </a:bodyPr>
          <a:lstStyle/>
          <a:p>
            <a:r>
              <a:rPr lang="en-IN" sz="4800" b="1" i="0" u="none" strike="noStrike" baseline="0" dirty="0">
                <a:latin typeface="TradeGothic-Bold"/>
              </a:rPr>
              <a:t>Workforce Analysis</a:t>
            </a:r>
            <a:endParaRPr lang="en-IN" sz="4800" dirty="0"/>
          </a:p>
        </p:txBody>
      </p:sp>
      <p:graphicFrame>
        <p:nvGraphicFramePr>
          <p:cNvPr id="5" name="Content Placeholder 2">
            <a:extLst>
              <a:ext uri="{FF2B5EF4-FFF2-40B4-BE49-F238E27FC236}">
                <a16:creationId xmlns:a16="http://schemas.microsoft.com/office/drawing/2014/main" id="{462791F7-4F5A-DE97-9C4E-BA8C2E636696}"/>
              </a:ext>
            </a:extLst>
          </p:cNvPr>
          <p:cNvGraphicFramePr>
            <a:graphicFrameLocks noGrp="1"/>
          </p:cNvGraphicFramePr>
          <p:nvPr>
            <p:ph idx="1"/>
            <p:extLst>
              <p:ext uri="{D42A27DB-BD31-4B8C-83A1-F6EECF244321}">
                <p14:modId xmlns:p14="http://schemas.microsoft.com/office/powerpoint/2010/main" val="914346310"/>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5092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E8DBDA3-652C-4F87-B53B-7F73AC8F4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1999" cy="685799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42187232-3845-418F-A17C-C138F01D9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55058"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284A6E2B-D529-4361-AFDF-4D72FE1361ED}"/>
              </a:ext>
            </a:extLst>
          </p:cNvPr>
          <p:cNvSpPr>
            <a:spLocks noGrp="1"/>
          </p:cNvSpPr>
          <p:nvPr>
            <p:ph type="title"/>
          </p:nvPr>
        </p:nvSpPr>
        <p:spPr>
          <a:xfrm>
            <a:off x="441009" y="873457"/>
            <a:ext cx="3273042" cy="5222543"/>
          </a:xfrm>
        </p:spPr>
        <p:txBody>
          <a:bodyPr>
            <a:normAutofit/>
          </a:bodyPr>
          <a:lstStyle/>
          <a:p>
            <a:r>
              <a:rPr lang="en-IN" sz="2800" b="1" i="0" u="none" strike="noStrike" baseline="0">
                <a:solidFill>
                  <a:srgbClr val="FFFFFF"/>
                </a:solidFill>
                <a:latin typeface="TradeGothic-Bold"/>
              </a:rPr>
              <a:t>Workforce Analysis</a:t>
            </a:r>
            <a:endParaRPr lang="en-IN" sz="2800">
              <a:solidFill>
                <a:srgbClr val="FFFFFF"/>
              </a:solidFill>
            </a:endParaRPr>
          </a:p>
        </p:txBody>
      </p:sp>
      <p:sp>
        <p:nvSpPr>
          <p:cNvPr id="3" name="Content Placeholder 2">
            <a:extLst>
              <a:ext uri="{FF2B5EF4-FFF2-40B4-BE49-F238E27FC236}">
                <a16:creationId xmlns:a16="http://schemas.microsoft.com/office/drawing/2014/main" id="{5B6834BA-6F7E-49B7-B1C8-4596D3C42169}"/>
              </a:ext>
            </a:extLst>
          </p:cNvPr>
          <p:cNvSpPr>
            <a:spLocks noGrp="1"/>
          </p:cNvSpPr>
          <p:nvPr>
            <p:ph idx="1"/>
          </p:nvPr>
        </p:nvSpPr>
        <p:spPr>
          <a:xfrm>
            <a:off x="4995081" y="873457"/>
            <a:ext cx="6020790" cy="5222543"/>
          </a:xfrm>
        </p:spPr>
        <p:txBody>
          <a:bodyPr anchor="ctr">
            <a:normAutofit/>
          </a:bodyPr>
          <a:lstStyle/>
          <a:p>
            <a:r>
              <a:rPr lang="en-IN" sz="1700" b="0" i="0" u="none" strike="noStrike" baseline="0">
                <a:solidFill>
                  <a:schemeClr val="tx1"/>
                </a:solidFill>
                <a:latin typeface="TradeGothic"/>
              </a:rPr>
              <a:t>Step 2 - Determining Workforce Supply</a:t>
            </a:r>
          </a:p>
          <a:p>
            <a:r>
              <a:rPr lang="en-IN" sz="1700" b="0" i="1" u="none" strike="noStrike" baseline="0">
                <a:solidFill>
                  <a:schemeClr val="tx1"/>
                </a:solidFill>
                <a:latin typeface="TradeGothic-Oblique"/>
              </a:rPr>
              <a:t>Consider: Staffing levels, workforce skills and demographics, employment trends.</a:t>
            </a:r>
          </a:p>
          <a:p>
            <a:r>
              <a:rPr lang="en-IN" sz="1700" b="0" i="1" u="none" strike="noStrike" baseline="0">
                <a:solidFill>
                  <a:schemeClr val="tx1"/>
                </a:solidFill>
                <a:latin typeface="TradeGothic-Oblique"/>
              </a:rPr>
              <a:t>Create an Existing Workforce Profile and Future Profile</a:t>
            </a:r>
          </a:p>
          <a:p>
            <a:r>
              <a:rPr lang="en-IN" sz="1700" b="0" i="0" u="none" strike="noStrike" baseline="0">
                <a:solidFill>
                  <a:schemeClr val="tx1"/>
                </a:solidFill>
                <a:latin typeface="TradeGothic"/>
              </a:rPr>
              <a:t>Review organization trend data and project future workforce supply required.</a:t>
            </a:r>
          </a:p>
          <a:p>
            <a:r>
              <a:rPr lang="en-IN" sz="1700" b="0" i="0" u="none" strike="noStrike" baseline="0">
                <a:solidFill>
                  <a:schemeClr val="tx1"/>
                </a:solidFill>
                <a:latin typeface="TradeGothic"/>
              </a:rPr>
              <a:t>You will need to apply assumptions about how various factors will influence the future workforce.</a:t>
            </a:r>
          </a:p>
          <a:p>
            <a:r>
              <a:rPr lang="en-IN" sz="1700" b="0" i="0" u="none" strike="noStrike" baseline="0">
                <a:solidFill>
                  <a:schemeClr val="tx1"/>
                </a:solidFill>
                <a:latin typeface="TradeGothic"/>
              </a:rPr>
              <a:t>Trend information, census data etc. combined with the current workforce profile, is an essential building block for forecasting workforce supply.</a:t>
            </a:r>
          </a:p>
          <a:p>
            <a:r>
              <a:rPr lang="en-IN" sz="1700" b="0" i="0" u="none" strike="noStrike" baseline="0">
                <a:solidFill>
                  <a:schemeClr val="tx1"/>
                </a:solidFill>
                <a:latin typeface="TradeGothic"/>
              </a:rPr>
              <a:t>The determination of workforce supply is a function of two elements – what is happening in the external labour market and how the company is sourcing candidates from that market and what is happening internally with employees who are not part of the active bus driver and mechanic/skilled trades workforce.</a:t>
            </a:r>
            <a:endParaRPr lang="en-IN" sz="1700">
              <a:solidFill>
                <a:schemeClr val="tx1"/>
              </a:solidFill>
            </a:endParaRPr>
          </a:p>
        </p:txBody>
      </p:sp>
    </p:spTree>
    <p:extLst>
      <p:ext uri="{BB962C8B-B14F-4D97-AF65-F5344CB8AC3E}">
        <p14:creationId xmlns:p14="http://schemas.microsoft.com/office/powerpoint/2010/main" val="3249801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5A62DB1-FFEE-4F72-851E-E8990411C94A}"/>
              </a:ext>
            </a:extLst>
          </p:cNvPr>
          <p:cNvSpPr>
            <a:spLocks noGrp="1"/>
          </p:cNvSpPr>
          <p:nvPr>
            <p:ph type="title"/>
          </p:nvPr>
        </p:nvSpPr>
        <p:spPr>
          <a:xfrm>
            <a:off x="1143000" y="609600"/>
            <a:ext cx="9875520" cy="1356360"/>
          </a:xfrm>
        </p:spPr>
        <p:txBody>
          <a:bodyPr>
            <a:normAutofit/>
          </a:bodyPr>
          <a:lstStyle/>
          <a:p>
            <a:r>
              <a:rPr lang="en-IN" b="1" i="0" u="none" strike="noStrike" baseline="0">
                <a:solidFill>
                  <a:srgbClr val="FFFFFF"/>
                </a:solidFill>
                <a:latin typeface="Trajan-Bold"/>
              </a:rPr>
              <a:t>Why Employees Leave</a:t>
            </a:r>
            <a:endParaRPr lang="en-IN">
              <a:solidFill>
                <a:srgbClr val="FFFFFF"/>
              </a:solidFill>
            </a:endParaRP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2CA734E-DF59-4BCC-AA85-E06E53480B8B}"/>
              </a:ext>
            </a:extLst>
          </p:cNvPr>
          <p:cNvSpPr>
            <a:spLocks noGrp="1"/>
          </p:cNvSpPr>
          <p:nvPr>
            <p:ph idx="1"/>
          </p:nvPr>
        </p:nvSpPr>
        <p:spPr>
          <a:xfrm>
            <a:off x="1143000" y="2852530"/>
            <a:ext cx="9872871" cy="3243469"/>
          </a:xfrm>
        </p:spPr>
        <p:txBody>
          <a:bodyPr>
            <a:normAutofit/>
          </a:bodyPr>
          <a:lstStyle/>
          <a:p>
            <a:r>
              <a:rPr lang="en-IN" sz="1600" b="0" i="0" u="none" strike="noStrike" baseline="0" dirty="0">
                <a:solidFill>
                  <a:schemeClr val="tx1"/>
                </a:solidFill>
                <a:latin typeface="Galliard-Roman"/>
              </a:rPr>
              <a:t>Much research on talent retention has </a:t>
            </a:r>
            <a:r>
              <a:rPr lang="en-IN" sz="1600" b="0" i="0" u="none" strike="noStrike" baseline="0" dirty="0" err="1">
                <a:solidFill>
                  <a:schemeClr val="tx1"/>
                </a:solidFill>
                <a:latin typeface="Galliard-Roman"/>
              </a:rPr>
              <a:t>centered</a:t>
            </a:r>
            <a:r>
              <a:rPr lang="en-IN" sz="1600" b="0" i="0" u="none" strike="noStrike" baseline="0" dirty="0">
                <a:solidFill>
                  <a:schemeClr val="tx1"/>
                </a:solidFill>
                <a:latin typeface="Galliard-Roman"/>
              </a:rPr>
              <a:t> on understanding the varied reasons behind employees’ decisions to leave organizations, as well as the processes by which people make such choices. By understanding why people leave, organizations can also gain a better idea of why people stay and can learn how to influence these decisions.</a:t>
            </a:r>
          </a:p>
          <a:p>
            <a:pPr marL="45720" indent="0">
              <a:buNone/>
            </a:pPr>
            <a:endParaRPr lang="en-IN" sz="1600" dirty="0">
              <a:solidFill>
                <a:schemeClr val="tx1"/>
              </a:solidFill>
              <a:latin typeface="Galliard-Roman"/>
            </a:endParaRPr>
          </a:p>
          <a:p>
            <a:pPr marL="0" indent="0">
              <a:buNone/>
            </a:pPr>
            <a:r>
              <a:rPr lang="en-IN" sz="1600" b="0" i="0" u="none" strike="noStrike" baseline="0" dirty="0">
                <a:solidFill>
                  <a:schemeClr val="tx1"/>
                </a:solidFill>
                <a:latin typeface="AkzidenzGroteskBE-Regular"/>
              </a:rPr>
              <a:t>The loss of key employees can have a particularly damaging impact on small organizations: </a:t>
            </a:r>
          </a:p>
          <a:p>
            <a:pPr marL="0" indent="0">
              <a:buNone/>
            </a:pPr>
            <a:r>
              <a:rPr lang="en-IN" sz="1600" b="0" i="0" u="none" strike="noStrike" baseline="0" dirty="0">
                <a:solidFill>
                  <a:schemeClr val="tx1"/>
                </a:solidFill>
                <a:latin typeface="AkzidenzGroteskBE-Regular"/>
              </a:rPr>
              <a:t>• Departing workers are more likely to be the only ones possessing a particular skill or knowledge set.</a:t>
            </a:r>
          </a:p>
          <a:p>
            <a:pPr marL="0" indent="0">
              <a:buNone/>
            </a:pPr>
            <a:r>
              <a:rPr lang="en-IN" sz="1600" b="0" i="0" u="none" strike="noStrike" baseline="0" dirty="0">
                <a:solidFill>
                  <a:schemeClr val="tx1"/>
                </a:solidFill>
                <a:latin typeface="AkzidenzGroteskBE-Regular"/>
              </a:rPr>
              <a:t>• A small company’s culture suffers a more serious blow when an essential person leaves.</a:t>
            </a:r>
          </a:p>
          <a:p>
            <a:pPr marL="0" indent="0">
              <a:buNone/>
            </a:pPr>
            <a:r>
              <a:rPr lang="en-IN" sz="1600" b="0" i="0" u="none" strike="noStrike" baseline="0" dirty="0">
                <a:solidFill>
                  <a:schemeClr val="tx1"/>
                </a:solidFill>
                <a:latin typeface="AkzidenzGroteskBE-Regular"/>
              </a:rPr>
              <a:t>• There is a smaller internal pool of workers to cover the lost employee’s work and provide a replacement.</a:t>
            </a:r>
          </a:p>
          <a:p>
            <a:pPr marL="0" indent="0">
              <a:buNone/>
            </a:pPr>
            <a:r>
              <a:rPr lang="en-IN" sz="1600" b="0" i="0" u="none" strike="noStrike" baseline="0" dirty="0">
                <a:solidFill>
                  <a:schemeClr val="tx1"/>
                </a:solidFill>
                <a:latin typeface="AkzidenzGroteskBE-Regular"/>
              </a:rPr>
              <a:t>• The organization may have fewer resources available to cover replacement costs.</a:t>
            </a:r>
            <a:endParaRPr lang="en-IN" sz="1600" dirty="0">
              <a:solidFill>
                <a:schemeClr val="tx1"/>
              </a:solidFill>
            </a:endParaRPr>
          </a:p>
        </p:txBody>
      </p:sp>
    </p:spTree>
    <p:extLst>
      <p:ext uri="{BB962C8B-B14F-4D97-AF65-F5344CB8AC3E}">
        <p14:creationId xmlns:p14="http://schemas.microsoft.com/office/powerpoint/2010/main" val="284332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5E5D7-6B46-4484-B6E1-938EAB967F20}"/>
              </a:ext>
            </a:extLst>
          </p:cNvPr>
          <p:cNvSpPr>
            <a:spLocks noGrp="1"/>
          </p:cNvSpPr>
          <p:nvPr>
            <p:ph type="title"/>
          </p:nvPr>
        </p:nvSpPr>
        <p:spPr>
          <a:xfrm>
            <a:off x="707064" y="609600"/>
            <a:ext cx="6993914" cy="1356360"/>
          </a:xfrm>
        </p:spPr>
        <p:txBody>
          <a:bodyPr>
            <a:normAutofit/>
          </a:bodyPr>
          <a:lstStyle/>
          <a:p>
            <a:r>
              <a:rPr lang="en-IN" b="1" i="0" u="none" strike="noStrike" baseline="0">
                <a:latin typeface="TradeGothic-Bold"/>
              </a:rPr>
              <a:t>Workforce Analysis</a:t>
            </a:r>
            <a:endParaRPr lang="en-IN" dirty="0"/>
          </a:p>
        </p:txBody>
      </p:sp>
      <p:sp>
        <p:nvSpPr>
          <p:cNvPr id="3" name="Content Placeholder 2">
            <a:extLst>
              <a:ext uri="{FF2B5EF4-FFF2-40B4-BE49-F238E27FC236}">
                <a16:creationId xmlns:a16="http://schemas.microsoft.com/office/drawing/2014/main" id="{D12ECAF0-8637-4D18-B2DF-696128B79527}"/>
              </a:ext>
            </a:extLst>
          </p:cNvPr>
          <p:cNvSpPr>
            <a:spLocks noGrp="1"/>
          </p:cNvSpPr>
          <p:nvPr>
            <p:ph idx="1"/>
          </p:nvPr>
        </p:nvSpPr>
        <p:spPr>
          <a:xfrm>
            <a:off x="707064" y="2057400"/>
            <a:ext cx="6993914" cy="4038600"/>
          </a:xfrm>
        </p:spPr>
        <p:txBody>
          <a:bodyPr>
            <a:normAutofit/>
          </a:bodyPr>
          <a:lstStyle/>
          <a:p>
            <a:r>
              <a:rPr lang="en-IN" sz="2000" b="0" i="0" u="none" strike="noStrike" baseline="0" dirty="0">
                <a:latin typeface="TradeGothic"/>
              </a:rPr>
              <a:t>Step 3 - Gap Analysis</a:t>
            </a:r>
          </a:p>
          <a:p>
            <a:r>
              <a:rPr lang="en-IN" sz="2000" b="1" i="0" u="none" strike="noStrike" baseline="0" dirty="0">
                <a:latin typeface="TradeGothic-BoldTwo"/>
              </a:rPr>
              <a:t>Gap analysis involves comparing the projected workforce supply to the forecasted workforce demand attempting to answer the following questions:</a:t>
            </a:r>
          </a:p>
          <a:p>
            <a:r>
              <a:rPr lang="en-IN" sz="2000" b="0" i="0" u="none" strike="noStrike" baseline="0" dirty="0">
                <a:latin typeface="TradeGothic"/>
              </a:rPr>
              <a:t>What • new skills will be needed to accomplish goals and objectives?</a:t>
            </a:r>
          </a:p>
          <a:p>
            <a:r>
              <a:rPr lang="en-IN" sz="2000" b="0" i="0" u="none" strike="noStrike" baseline="0" dirty="0">
                <a:latin typeface="TradeGothic"/>
              </a:rPr>
              <a:t>• Does the organization’s workforce currently have the anticipated needed skills?</a:t>
            </a:r>
          </a:p>
          <a:p>
            <a:r>
              <a:rPr lang="en-IN" sz="2000" b="0" i="0" u="none" strike="noStrike" baseline="0" dirty="0">
                <a:latin typeface="TradeGothic"/>
              </a:rPr>
              <a:t>• What job functions or skills will no longer be required?</a:t>
            </a:r>
          </a:p>
          <a:p>
            <a:pPr marL="45720" indent="0">
              <a:buNone/>
            </a:pPr>
            <a:endParaRPr lang="en-IN" sz="2400" dirty="0"/>
          </a:p>
        </p:txBody>
      </p:sp>
      <p:pic>
        <p:nvPicPr>
          <p:cNvPr id="7" name="Graphic 6" descr="Business Growth">
            <a:extLst>
              <a:ext uri="{FF2B5EF4-FFF2-40B4-BE49-F238E27FC236}">
                <a16:creationId xmlns:a16="http://schemas.microsoft.com/office/drawing/2014/main" id="{72E4615E-C962-5A2A-F9BC-9E78DBDCDB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85610" y="1860302"/>
            <a:ext cx="3135414" cy="3135414"/>
          </a:xfrm>
          <a:prstGeom prst="rect">
            <a:avLst/>
          </a:prstGeom>
        </p:spPr>
      </p:pic>
    </p:spTree>
    <p:extLst>
      <p:ext uri="{BB962C8B-B14F-4D97-AF65-F5344CB8AC3E}">
        <p14:creationId xmlns:p14="http://schemas.microsoft.com/office/powerpoint/2010/main" val="3394206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5E5D7-6B46-4484-B6E1-938EAB967F20}"/>
              </a:ext>
            </a:extLst>
          </p:cNvPr>
          <p:cNvSpPr>
            <a:spLocks noGrp="1"/>
          </p:cNvSpPr>
          <p:nvPr>
            <p:ph type="title"/>
          </p:nvPr>
        </p:nvSpPr>
        <p:spPr>
          <a:xfrm>
            <a:off x="707064" y="609600"/>
            <a:ext cx="6993914" cy="1356360"/>
          </a:xfrm>
        </p:spPr>
        <p:txBody>
          <a:bodyPr>
            <a:normAutofit/>
          </a:bodyPr>
          <a:lstStyle/>
          <a:p>
            <a:r>
              <a:rPr lang="en-IN" b="1" i="0" u="none" strike="noStrike" baseline="0">
                <a:latin typeface="TradeGothic-Bold"/>
              </a:rPr>
              <a:t>Workforce Analysis</a:t>
            </a:r>
            <a:endParaRPr lang="en-IN" dirty="0"/>
          </a:p>
        </p:txBody>
      </p:sp>
      <p:sp>
        <p:nvSpPr>
          <p:cNvPr id="3" name="Content Placeholder 2">
            <a:extLst>
              <a:ext uri="{FF2B5EF4-FFF2-40B4-BE49-F238E27FC236}">
                <a16:creationId xmlns:a16="http://schemas.microsoft.com/office/drawing/2014/main" id="{D12ECAF0-8637-4D18-B2DF-696128B79527}"/>
              </a:ext>
            </a:extLst>
          </p:cNvPr>
          <p:cNvSpPr>
            <a:spLocks noGrp="1"/>
          </p:cNvSpPr>
          <p:nvPr>
            <p:ph idx="1"/>
          </p:nvPr>
        </p:nvSpPr>
        <p:spPr>
          <a:xfrm>
            <a:off x="707064" y="2057400"/>
            <a:ext cx="6993914" cy="4038600"/>
          </a:xfrm>
        </p:spPr>
        <p:txBody>
          <a:bodyPr>
            <a:normAutofit fontScale="92500"/>
          </a:bodyPr>
          <a:lstStyle/>
          <a:p>
            <a:pPr marL="45720" indent="0">
              <a:buNone/>
            </a:pPr>
            <a:r>
              <a:rPr lang="en-IN" sz="1200" b="1" i="0" u="none" strike="noStrike" baseline="0" dirty="0">
                <a:latin typeface="TradeGothic-BoldTwo"/>
              </a:rPr>
              <a:t>Results may show one of the following:</a:t>
            </a:r>
          </a:p>
          <a:p>
            <a:r>
              <a:rPr lang="en-IN" sz="1400" b="0" i="0" u="none" strike="noStrike" baseline="0" dirty="0">
                <a:latin typeface="TradeGothic"/>
              </a:rPr>
              <a:t>A </a:t>
            </a:r>
            <a:r>
              <a:rPr lang="en-IN" sz="1400" b="1" i="0" u="none" strike="noStrike" baseline="0" dirty="0">
                <a:latin typeface="TradeGothic-BoldTwo"/>
              </a:rPr>
              <a:t>gap </a:t>
            </a:r>
            <a:r>
              <a:rPr lang="en-IN" sz="1400" b="0" i="0" u="none" strike="noStrike" baseline="0" dirty="0">
                <a:latin typeface="TradeGothic"/>
              </a:rPr>
              <a:t>(when projected supply is less than forecasted demand), which indicates a future shortage of needed workers or skills. It is important to know what critical jobs will have gaps so the necessary training or recruiting can be anticipated.</a:t>
            </a:r>
          </a:p>
          <a:p>
            <a:r>
              <a:rPr lang="en-IN" sz="1400" b="0" i="0" u="none" strike="noStrike" baseline="0" dirty="0">
                <a:latin typeface="TradeGothic"/>
              </a:rPr>
              <a:t>A </a:t>
            </a:r>
            <a:r>
              <a:rPr lang="en-IN" sz="1400" b="1" i="0" u="none" strike="noStrike" baseline="0" dirty="0">
                <a:latin typeface="TradeGothic-BoldTwo"/>
              </a:rPr>
              <a:t>surplus </a:t>
            </a:r>
            <a:r>
              <a:rPr lang="en-IN" sz="1400" b="0" i="0" u="none" strike="noStrike" baseline="0" dirty="0">
                <a:latin typeface="TradeGothic"/>
              </a:rPr>
              <a:t>(when projected supply is greater than forecasted demand), which indicates a future excess in some categories of workers and may require action. The surplus data may represent occupations or skills that will not be needed in the future or at least will not be needed to the same extent.</a:t>
            </a:r>
          </a:p>
          <a:p>
            <a:r>
              <a:rPr lang="en-IN" sz="1400" b="0" i="0" u="none" strike="noStrike" baseline="0" dirty="0">
                <a:latin typeface="TradeGothic"/>
              </a:rPr>
              <a:t>Calculate the Gap between the projected need (Step 1, determine workforce demand) and the projected supply (Step 2, determine workforce supply)</a:t>
            </a:r>
          </a:p>
          <a:p>
            <a:r>
              <a:rPr lang="en-IN" sz="1400" b="0" i="0" u="none" strike="noStrike" baseline="0" dirty="0">
                <a:latin typeface="TradeGothic"/>
              </a:rPr>
              <a:t>Identify areas where future needs exceed the current resources and projections</a:t>
            </a:r>
          </a:p>
          <a:p>
            <a:r>
              <a:rPr lang="en-IN" sz="1400" b="0" i="0" u="none" strike="noStrike" baseline="0" dirty="0">
                <a:latin typeface="TradeGothic"/>
              </a:rPr>
              <a:t>Identify areas where the current workforce exceeds the projected needs of the future</a:t>
            </a:r>
          </a:p>
          <a:p>
            <a:r>
              <a:rPr lang="en-IN" sz="1400" b="0" i="0" u="none" strike="noStrike" baseline="0" dirty="0">
                <a:latin typeface="TradeGothic"/>
              </a:rPr>
              <a:t>Identify areas where the current supply will meet the future needs, resulting in a gap of zero</a:t>
            </a:r>
          </a:p>
          <a:p>
            <a:r>
              <a:rPr lang="en-IN" sz="1400" b="0" i="0" u="none" strike="noStrike" baseline="0" dirty="0">
                <a:latin typeface="TradeGothic"/>
              </a:rPr>
              <a:t>Once gaps are identified, prioritize the significant gaps that will have the most impact on organizational goals</a:t>
            </a:r>
            <a:endParaRPr lang="en-IN" sz="1400" dirty="0"/>
          </a:p>
        </p:txBody>
      </p:sp>
      <p:pic>
        <p:nvPicPr>
          <p:cNvPr id="7" name="Graphic 6" descr="Business Growth">
            <a:extLst>
              <a:ext uri="{FF2B5EF4-FFF2-40B4-BE49-F238E27FC236}">
                <a16:creationId xmlns:a16="http://schemas.microsoft.com/office/drawing/2014/main" id="{72E4615E-C962-5A2A-F9BC-9E78DBDCDB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85610" y="1860302"/>
            <a:ext cx="3135414" cy="3135414"/>
          </a:xfrm>
          <a:prstGeom prst="rect">
            <a:avLst/>
          </a:prstGeom>
        </p:spPr>
      </p:pic>
    </p:spTree>
    <p:extLst>
      <p:ext uri="{BB962C8B-B14F-4D97-AF65-F5344CB8AC3E}">
        <p14:creationId xmlns:p14="http://schemas.microsoft.com/office/powerpoint/2010/main" val="19735061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2ABE273-A57A-4523-99C5-F4D7F45110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1A15CF5-392D-404A-8095-DD2085F2FB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61C16E9B-C6AB-4A2F-B804-B07CF4221C49}"/>
              </a:ext>
            </a:extLst>
          </p:cNvPr>
          <p:cNvSpPr>
            <a:spLocks noGrp="1"/>
          </p:cNvSpPr>
          <p:nvPr>
            <p:ph type="title"/>
          </p:nvPr>
        </p:nvSpPr>
        <p:spPr>
          <a:xfrm>
            <a:off x="661855" y="696686"/>
            <a:ext cx="3570511" cy="5399314"/>
          </a:xfrm>
        </p:spPr>
        <p:txBody>
          <a:bodyPr>
            <a:normAutofit/>
          </a:bodyPr>
          <a:lstStyle/>
          <a:p>
            <a:r>
              <a:rPr lang="en-IN" sz="3200" b="1" i="0" u="none" strike="noStrike" baseline="0" dirty="0">
                <a:solidFill>
                  <a:srgbClr val="FFFFFF"/>
                </a:solidFill>
                <a:latin typeface="TradeGothic-Bold"/>
              </a:rPr>
              <a:t>Building Workforce Plans</a:t>
            </a:r>
            <a:endParaRPr lang="en-IN" sz="3200" dirty="0">
              <a:solidFill>
                <a:srgbClr val="FFFFFF"/>
              </a:solidFill>
            </a:endParaRPr>
          </a:p>
        </p:txBody>
      </p:sp>
      <p:cxnSp>
        <p:nvCxnSpPr>
          <p:cNvPr id="12" name="Straight Connector 11">
            <a:extLst>
              <a:ext uri="{FF2B5EF4-FFF2-40B4-BE49-F238E27FC236}">
                <a16:creationId xmlns:a16="http://schemas.microsoft.com/office/drawing/2014/main" id="{3D0F74E7-7AA9-4171-BCD1-C325B7632D0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653842" y="2054826"/>
            <a:ext cx="0" cy="27432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1021145-2D96-4D50-91D5-81D81629F0C3}"/>
              </a:ext>
            </a:extLst>
          </p:cNvPr>
          <p:cNvSpPr>
            <a:spLocks noGrp="1"/>
          </p:cNvSpPr>
          <p:nvPr>
            <p:ph idx="1"/>
          </p:nvPr>
        </p:nvSpPr>
        <p:spPr>
          <a:xfrm>
            <a:off x="5075318" y="609600"/>
            <a:ext cx="6359029" cy="5486400"/>
          </a:xfrm>
        </p:spPr>
        <p:txBody>
          <a:bodyPr anchor="ctr">
            <a:normAutofit lnSpcReduction="10000"/>
          </a:bodyPr>
          <a:lstStyle/>
          <a:p>
            <a:r>
              <a:rPr lang="en-IN" sz="1400" b="0" i="0" u="none" strike="noStrike" baseline="0" dirty="0">
                <a:solidFill>
                  <a:srgbClr val="FFFFFF"/>
                </a:solidFill>
                <a:latin typeface="TradeGothic"/>
              </a:rPr>
              <a:t>This phase involves the development of strategies to address future gaps and surpluses. Strategies </a:t>
            </a:r>
          </a:p>
          <a:p>
            <a:r>
              <a:rPr lang="en-IN" sz="1400" b="0" i="0" u="none" strike="noStrike" baseline="0" dirty="0">
                <a:solidFill>
                  <a:srgbClr val="FFFFFF"/>
                </a:solidFill>
                <a:latin typeface="TradeGothic"/>
              </a:rPr>
              <a:t>include the programs, policies, and practices that assist in recruiting, developing, and retaining the critical staff needed to achieve the mission and strategic goals and in dealing with workers or skills no longer needed.</a:t>
            </a:r>
          </a:p>
          <a:p>
            <a:r>
              <a:rPr lang="en-IN" sz="1400" b="1" i="0" u="none" strike="noStrike" baseline="0" dirty="0">
                <a:solidFill>
                  <a:srgbClr val="FFFFFF"/>
                </a:solidFill>
                <a:latin typeface="TradeGothic-BoldTwo"/>
              </a:rPr>
              <a:t>Strategies include:</a:t>
            </a:r>
          </a:p>
          <a:p>
            <a:r>
              <a:rPr lang="en-IN" sz="1400" b="0" i="0" u="none" strike="noStrike" baseline="0" dirty="0">
                <a:solidFill>
                  <a:srgbClr val="FFFFFF"/>
                </a:solidFill>
                <a:latin typeface="TradeGothic"/>
              </a:rPr>
              <a:t>• Position classification actions, including redefining positions</a:t>
            </a:r>
          </a:p>
          <a:p>
            <a:r>
              <a:rPr lang="en-IN" sz="1400" b="0" i="0" u="none" strike="noStrike" baseline="0" dirty="0">
                <a:solidFill>
                  <a:srgbClr val="FFFFFF"/>
                </a:solidFill>
                <a:latin typeface="TradeGothic"/>
              </a:rPr>
              <a:t>• Salary actions, including equity adjustments, promotions, and merit increases</a:t>
            </a:r>
          </a:p>
          <a:p>
            <a:r>
              <a:rPr lang="en-IN" sz="1400" b="0" i="0" u="none" strike="noStrike" baseline="0" dirty="0">
                <a:solidFill>
                  <a:srgbClr val="FFFFFF"/>
                </a:solidFill>
                <a:latin typeface="TradeGothic"/>
              </a:rPr>
              <a:t>• Staff development strategies to prepare employees for specific positions</a:t>
            </a:r>
          </a:p>
          <a:p>
            <a:r>
              <a:rPr lang="en-IN" sz="1400" b="0" i="0" u="none" strike="noStrike" baseline="0" dirty="0">
                <a:solidFill>
                  <a:srgbClr val="FFFFFF"/>
                </a:solidFill>
                <a:latin typeface="TradeGothic"/>
              </a:rPr>
              <a:t>• Recruitment/selection strategies to find and hire candidates including recent school graduates</a:t>
            </a:r>
          </a:p>
          <a:p>
            <a:r>
              <a:rPr lang="en-IN" sz="1400" b="0" i="0" u="none" strike="noStrike" baseline="0" dirty="0">
                <a:solidFill>
                  <a:srgbClr val="FFFFFF"/>
                </a:solidFill>
                <a:latin typeface="TradeGothic"/>
              </a:rPr>
              <a:t>and apprentices</a:t>
            </a:r>
          </a:p>
          <a:p>
            <a:r>
              <a:rPr lang="en-IN" sz="1400" b="0" i="0" u="none" strike="noStrike" baseline="0" dirty="0">
                <a:solidFill>
                  <a:srgbClr val="FFFFFF"/>
                </a:solidFill>
                <a:latin typeface="TradeGothic"/>
              </a:rPr>
              <a:t>• Retention strategies to encourage employees to stay</a:t>
            </a:r>
          </a:p>
          <a:p>
            <a:r>
              <a:rPr lang="en-IN" sz="1400" b="0" i="0" u="none" strike="noStrike" baseline="0" dirty="0">
                <a:solidFill>
                  <a:srgbClr val="FFFFFF"/>
                </a:solidFill>
                <a:latin typeface="TradeGothic"/>
              </a:rPr>
              <a:t>• Organizational interventions such as redeployment of staff or reorganization</a:t>
            </a:r>
          </a:p>
          <a:p>
            <a:r>
              <a:rPr lang="en-IN" sz="1400" b="0" i="0" u="none" strike="noStrike" baseline="0" dirty="0">
                <a:solidFill>
                  <a:srgbClr val="FFFFFF"/>
                </a:solidFill>
                <a:latin typeface="TradeGothic"/>
              </a:rPr>
              <a:t>• Succession planning to ensure that there are highly qualified people capable of filling critical</a:t>
            </a:r>
          </a:p>
          <a:p>
            <a:r>
              <a:rPr lang="en-IN" sz="1400" b="0" i="0" u="none" strike="noStrike" baseline="0" dirty="0">
                <a:solidFill>
                  <a:srgbClr val="FFFFFF"/>
                </a:solidFill>
                <a:latin typeface="TradeGothic"/>
              </a:rPr>
              <a:t>positions</a:t>
            </a:r>
          </a:p>
          <a:p>
            <a:r>
              <a:rPr lang="en-IN" sz="1400" b="0" i="0" u="none" strike="noStrike" baseline="0" dirty="0">
                <a:solidFill>
                  <a:srgbClr val="FFFFFF"/>
                </a:solidFill>
                <a:latin typeface="TradeGothic"/>
              </a:rPr>
              <a:t>• Knowledge transfer strategies to capture the knowledge of experienced employees before they leave the organization</a:t>
            </a:r>
            <a:endParaRPr lang="en-IN" sz="1400" dirty="0">
              <a:solidFill>
                <a:srgbClr val="FFFFFF"/>
              </a:solidFill>
            </a:endParaRPr>
          </a:p>
        </p:txBody>
      </p:sp>
    </p:spTree>
    <p:extLst>
      <p:ext uri="{BB962C8B-B14F-4D97-AF65-F5344CB8AC3E}">
        <p14:creationId xmlns:p14="http://schemas.microsoft.com/office/powerpoint/2010/main" val="3617912794"/>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E8DBDA3-652C-4F87-B53B-7F73AC8F4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1999" cy="685799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42187232-3845-418F-A17C-C138F01D9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55058"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E3DAC5A5-0FCD-4E4D-BC98-CCCCCBF984D9}"/>
              </a:ext>
            </a:extLst>
          </p:cNvPr>
          <p:cNvSpPr>
            <a:spLocks noGrp="1"/>
          </p:cNvSpPr>
          <p:nvPr>
            <p:ph type="title"/>
          </p:nvPr>
        </p:nvSpPr>
        <p:spPr>
          <a:xfrm>
            <a:off x="441009" y="873457"/>
            <a:ext cx="3273042" cy="5222543"/>
          </a:xfrm>
        </p:spPr>
        <p:txBody>
          <a:bodyPr>
            <a:normAutofit/>
          </a:bodyPr>
          <a:lstStyle/>
          <a:p>
            <a:r>
              <a:rPr lang="en-IN" sz="2800" b="1" i="0" u="none" strike="noStrike" baseline="0">
                <a:solidFill>
                  <a:srgbClr val="FFFFFF"/>
                </a:solidFill>
                <a:latin typeface="TradeGothic-Bold"/>
              </a:rPr>
              <a:t>Skill Gap Analysis</a:t>
            </a:r>
            <a:endParaRPr lang="en-IN" sz="2800">
              <a:solidFill>
                <a:srgbClr val="FFFFFF"/>
              </a:solidFill>
            </a:endParaRPr>
          </a:p>
        </p:txBody>
      </p:sp>
      <p:sp>
        <p:nvSpPr>
          <p:cNvPr id="3" name="Content Placeholder 2">
            <a:extLst>
              <a:ext uri="{FF2B5EF4-FFF2-40B4-BE49-F238E27FC236}">
                <a16:creationId xmlns:a16="http://schemas.microsoft.com/office/drawing/2014/main" id="{C47DCDCC-D219-4103-8CDE-CE2FAD35241D}"/>
              </a:ext>
            </a:extLst>
          </p:cNvPr>
          <p:cNvSpPr>
            <a:spLocks noGrp="1"/>
          </p:cNvSpPr>
          <p:nvPr>
            <p:ph idx="1"/>
          </p:nvPr>
        </p:nvSpPr>
        <p:spPr>
          <a:xfrm>
            <a:off x="4487594" y="873457"/>
            <a:ext cx="6528277" cy="5222543"/>
          </a:xfrm>
        </p:spPr>
        <p:txBody>
          <a:bodyPr anchor="ctr">
            <a:normAutofit/>
          </a:bodyPr>
          <a:lstStyle/>
          <a:p>
            <a:r>
              <a:rPr lang="en-IN" sz="2000" b="0" i="0" u="none" strike="noStrike" baseline="0" dirty="0">
                <a:solidFill>
                  <a:schemeClr val="tx1"/>
                </a:solidFill>
                <a:latin typeface="TradeGothic"/>
              </a:rPr>
              <a:t>Identify existing employee skills/qualifications/short-and long-term competencies required for the planned organization</a:t>
            </a:r>
          </a:p>
          <a:p>
            <a:r>
              <a:rPr lang="en-IN" sz="2000" b="0" i="0" u="none" strike="noStrike" baseline="0" dirty="0">
                <a:solidFill>
                  <a:schemeClr val="tx1"/>
                </a:solidFill>
                <a:latin typeface="TradeGothic"/>
              </a:rPr>
              <a:t>Identify focused career planning and development programs</a:t>
            </a:r>
          </a:p>
          <a:p>
            <a:r>
              <a:rPr lang="en-IN" sz="2000" b="0" i="0" u="none" strike="noStrike" baseline="0" dirty="0">
                <a:solidFill>
                  <a:schemeClr val="tx1"/>
                </a:solidFill>
                <a:latin typeface="TradeGothic"/>
              </a:rPr>
              <a:t>Identify required job knowledge and skills needed for the planned organization</a:t>
            </a:r>
          </a:p>
          <a:p>
            <a:r>
              <a:rPr lang="en-IN" sz="2000" b="0" i="0" u="none" strike="noStrike" baseline="0" dirty="0">
                <a:solidFill>
                  <a:schemeClr val="tx1"/>
                </a:solidFill>
                <a:latin typeface="TradeGothic"/>
              </a:rPr>
              <a:t>Perform skill gap analysis of employees’ existing skills and those needed in the planned work environment</a:t>
            </a:r>
          </a:p>
          <a:p>
            <a:r>
              <a:rPr lang="en-IN" sz="2000" b="0" i="0" u="none" strike="noStrike" baseline="0" dirty="0">
                <a:solidFill>
                  <a:schemeClr val="tx1"/>
                </a:solidFill>
                <a:latin typeface="TradeGothic"/>
              </a:rPr>
              <a:t>Perform skill gap analysis between current organizational skills and the skills required to function in the planned environment</a:t>
            </a:r>
            <a:endParaRPr lang="en-IN" sz="2000" dirty="0">
              <a:solidFill>
                <a:schemeClr val="tx1"/>
              </a:solidFill>
            </a:endParaRPr>
          </a:p>
        </p:txBody>
      </p:sp>
    </p:spTree>
    <p:extLst>
      <p:ext uri="{BB962C8B-B14F-4D97-AF65-F5344CB8AC3E}">
        <p14:creationId xmlns:p14="http://schemas.microsoft.com/office/powerpoint/2010/main" val="37179705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E8DBDA3-652C-4F87-B53B-7F73AC8F4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1999" cy="685799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42187232-3845-418F-A17C-C138F01D9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55058"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44CCA0D1-387B-4C90-8193-66EE33863DE0}"/>
              </a:ext>
            </a:extLst>
          </p:cNvPr>
          <p:cNvSpPr>
            <a:spLocks noGrp="1"/>
          </p:cNvSpPr>
          <p:nvPr>
            <p:ph type="title"/>
          </p:nvPr>
        </p:nvSpPr>
        <p:spPr>
          <a:xfrm>
            <a:off x="441009" y="873457"/>
            <a:ext cx="3273042" cy="5222543"/>
          </a:xfrm>
        </p:spPr>
        <p:txBody>
          <a:bodyPr>
            <a:normAutofit/>
          </a:bodyPr>
          <a:lstStyle/>
          <a:p>
            <a:r>
              <a:rPr lang="en-IN" sz="2800" b="1" i="0" u="none" strike="noStrike" baseline="0">
                <a:solidFill>
                  <a:srgbClr val="FFFFFF"/>
                </a:solidFill>
                <a:latin typeface="TradeGothic-Bold"/>
              </a:rPr>
              <a:t>Implementing Workforce Plans</a:t>
            </a:r>
            <a:endParaRPr lang="en-IN" sz="2800">
              <a:solidFill>
                <a:srgbClr val="FFFFFF"/>
              </a:solidFill>
            </a:endParaRPr>
          </a:p>
        </p:txBody>
      </p:sp>
      <p:sp>
        <p:nvSpPr>
          <p:cNvPr id="3" name="Content Placeholder 2">
            <a:extLst>
              <a:ext uri="{FF2B5EF4-FFF2-40B4-BE49-F238E27FC236}">
                <a16:creationId xmlns:a16="http://schemas.microsoft.com/office/drawing/2014/main" id="{26961EEB-510E-4E58-B3B9-C7EAE273EF0A}"/>
              </a:ext>
            </a:extLst>
          </p:cNvPr>
          <p:cNvSpPr>
            <a:spLocks noGrp="1"/>
          </p:cNvSpPr>
          <p:nvPr>
            <p:ph idx="1"/>
          </p:nvPr>
        </p:nvSpPr>
        <p:spPr>
          <a:xfrm>
            <a:off x="4995081" y="873457"/>
            <a:ext cx="6020790" cy="5222543"/>
          </a:xfrm>
        </p:spPr>
        <p:txBody>
          <a:bodyPr anchor="ctr">
            <a:normAutofit/>
          </a:bodyPr>
          <a:lstStyle/>
          <a:p>
            <a:r>
              <a:rPr lang="en-IN" sz="1700" b="1" i="0" u="none" strike="noStrike" baseline="0" dirty="0">
                <a:solidFill>
                  <a:schemeClr val="tx1"/>
                </a:solidFill>
                <a:latin typeface="TradeGothic-BoldTwo"/>
              </a:rPr>
              <a:t>Before implementing a workforce plan, you should consider:</a:t>
            </a:r>
          </a:p>
          <a:p>
            <a:r>
              <a:rPr lang="en-IN" sz="1700" b="0" i="0" u="none" strike="noStrike" baseline="0" dirty="0">
                <a:solidFill>
                  <a:schemeClr val="tx1"/>
                </a:solidFill>
                <a:latin typeface="TradeGothic"/>
              </a:rPr>
              <a:t>Degree of executive support for the workforce strategies</a:t>
            </a:r>
          </a:p>
          <a:p>
            <a:r>
              <a:rPr lang="en-IN" sz="1700" b="0" i="0" u="none" strike="noStrike" baseline="0" dirty="0">
                <a:solidFill>
                  <a:schemeClr val="tx1"/>
                </a:solidFill>
                <a:latin typeface="TradeGothic"/>
              </a:rPr>
              <a:t>Allocation of necessary resources to carry out identified workforce strategies</a:t>
            </a:r>
          </a:p>
          <a:p>
            <a:r>
              <a:rPr lang="en-IN" sz="1700" b="0" i="0" u="none" strike="noStrike" baseline="0" dirty="0">
                <a:solidFill>
                  <a:schemeClr val="tx1"/>
                </a:solidFill>
                <a:latin typeface="TradeGothic"/>
              </a:rPr>
              <a:t>Roles and responsibilities in implementing strategies</a:t>
            </a:r>
          </a:p>
          <a:p>
            <a:r>
              <a:rPr lang="en-IN" sz="1700" b="0" i="0" u="none" strike="noStrike" baseline="0" dirty="0">
                <a:solidFill>
                  <a:schemeClr val="tx1"/>
                </a:solidFill>
                <a:latin typeface="TradeGothic"/>
              </a:rPr>
              <a:t>Establishing time lines, defining performance measures and expected deliverables</a:t>
            </a:r>
          </a:p>
          <a:p>
            <a:pPr marL="45720" indent="0">
              <a:buNone/>
            </a:pPr>
            <a:r>
              <a:rPr lang="en-IN" sz="1700" b="0" i="0" u="none" strike="noStrike" baseline="0" dirty="0">
                <a:solidFill>
                  <a:schemeClr val="tx1"/>
                </a:solidFill>
                <a:latin typeface="TradeGothic"/>
              </a:rPr>
              <a:t>Communication plan</a:t>
            </a:r>
          </a:p>
          <a:p>
            <a:r>
              <a:rPr lang="en-IN" sz="1700" b="0" i="0" u="none" strike="noStrike" baseline="0" dirty="0">
                <a:solidFill>
                  <a:schemeClr val="tx1"/>
                </a:solidFill>
                <a:latin typeface="TradeGothic"/>
              </a:rPr>
              <a:t>The workforce plan should be implemented in connection with the requirements of the strategic plan. If the strategic plan changes due to unanticipated customer, leadership, or legislative changes, adjustments to workforce plan strategies may be necessary.</a:t>
            </a:r>
            <a:endParaRPr lang="en-IN" sz="1700" dirty="0">
              <a:solidFill>
                <a:schemeClr val="tx1"/>
              </a:solidFill>
            </a:endParaRPr>
          </a:p>
        </p:txBody>
      </p:sp>
    </p:spTree>
    <p:extLst>
      <p:ext uri="{BB962C8B-B14F-4D97-AF65-F5344CB8AC3E}">
        <p14:creationId xmlns:p14="http://schemas.microsoft.com/office/powerpoint/2010/main" val="18106786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E8DBDA3-652C-4F87-B53B-7F73AC8F4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1999" cy="6857999"/>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42187232-3845-418F-A17C-C138F01D98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55058"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9D6446D7-026D-4A2A-97BF-EB9C080CCE65}"/>
              </a:ext>
            </a:extLst>
          </p:cNvPr>
          <p:cNvSpPr>
            <a:spLocks noGrp="1"/>
          </p:cNvSpPr>
          <p:nvPr>
            <p:ph type="title"/>
          </p:nvPr>
        </p:nvSpPr>
        <p:spPr>
          <a:xfrm>
            <a:off x="441009" y="873457"/>
            <a:ext cx="3273042" cy="5222543"/>
          </a:xfrm>
        </p:spPr>
        <p:txBody>
          <a:bodyPr>
            <a:normAutofit/>
          </a:bodyPr>
          <a:lstStyle/>
          <a:p>
            <a:r>
              <a:rPr lang="en-IN" sz="2800" b="1" i="0" u="none" strike="noStrike" baseline="0">
                <a:solidFill>
                  <a:srgbClr val="FFFFFF"/>
                </a:solidFill>
                <a:latin typeface="TradeGothic-Bold"/>
              </a:rPr>
              <a:t>Monitoring, Assessing and Revising</a:t>
            </a:r>
            <a:endParaRPr lang="en-IN" sz="2800">
              <a:solidFill>
                <a:srgbClr val="FFFFFF"/>
              </a:solidFill>
            </a:endParaRPr>
          </a:p>
        </p:txBody>
      </p:sp>
      <p:sp>
        <p:nvSpPr>
          <p:cNvPr id="3" name="Content Placeholder 2">
            <a:extLst>
              <a:ext uri="{FF2B5EF4-FFF2-40B4-BE49-F238E27FC236}">
                <a16:creationId xmlns:a16="http://schemas.microsoft.com/office/drawing/2014/main" id="{6453D78F-CB2A-44E5-AFC9-B7DDF5960298}"/>
              </a:ext>
            </a:extLst>
          </p:cNvPr>
          <p:cNvSpPr>
            <a:spLocks noGrp="1"/>
          </p:cNvSpPr>
          <p:nvPr>
            <p:ph idx="1"/>
          </p:nvPr>
        </p:nvSpPr>
        <p:spPr>
          <a:xfrm>
            <a:off x="4995081" y="873457"/>
            <a:ext cx="6020790" cy="5222543"/>
          </a:xfrm>
        </p:spPr>
        <p:txBody>
          <a:bodyPr anchor="ctr">
            <a:normAutofit/>
          </a:bodyPr>
          <a:lstStyle/>
          <a:p>
            <a:pPr marL="45720" indent="0">
              <a:buNone/>
            </a:pPr>
            <a:r>
              <a:rPr lang="en-IN" sz="2000" b="1" i="0" u="none" strike="noStrike" baseline="0" dirty="0">
                <a:solidFill>
                  <a:schemeClr val="tx1"/>
                </a:solidFill>
                <a:latin typeface="TradeGothic-BoldTwo"/>
              </a:rPr>
              <a:t>Workforce plans should be reviewed annually to respond to unanticipated changes.</a:t>
            </a:r>
          </a:p>
          <a:p>
            <a:r>
              <a:rPr lang="en-IN" sz="2000" b="0" i="0" u="none" strike="noStrike" baseline="0" dirty="0">
                <a:solidFill>
                  <a:schemeClr val="tx1"/>
                </a:solidFill>
                <a:latin typeface="TradeGothic"/>
              </a:rPr>
              <a:t>A process should be established that allows for a regular review of workforce planning efforts to:</a:t>
            </a:r>
          </a:p>
          <a:p>
            <a:r>
              <a:rPr lang="en-IN" sz="2000" b="0" i="0" u="none" strike="noStrike" baseline="0" dirty="0">
                <a:solidFill>
                  <a:schemeClr val="tx1"/>
                </a:solidFill>
                <a:latin typeface="TradeGothic"/>
              </a:rPr>
              <a:t>Review performance measurement information</a:t>
            </a:r>
          </a:p>
          <a:p>
            <a:r>
              <a:rPr lang="en-IN" sz="2000" b="0" i="0" u="none" strike="noStrike" baseline="0" dirty="0">
                <a:solidFill>
                  <a:schemeClr val="tx1"/>
                </a:solidFill>
                <a:latin typeface="TradeGothic"/>
              </a:rPr>
              <a:t>Assess what is working and what is not working</a:t>
            </a:r>
          </a:p>
          <a:p>
            <a:r>
              <a:rPr lang="en-IN" sz="2000" b="0" i="0" u="none" strike="noStrike" baseline="0" dirty="0">
                <a:solidFill>
                  <a:schemeClr val="tx1"/>
                </a:solidFill>
                <a:latin typeface="TradeGothic"/>
              </a:rPr>
              <a:t>Adjust the plan and strategies as necessary</a:t>
            </a:r>
          </a:p>
          <a:p>
            <a:r>
              <a:rPr lang="en-IN" sz="2000" b="0" i="0" u="none" strike="noStrike" baseline="0" dirty="0">
                <a:solidFill>
                  <a:schemeClr val="tx1"/>
                </a:solidFill>
                <a:latin typeface="TradeGothic"/>
              </a:rPr>
              <a:t>Address new workforce and organizational issues that occur</a:t>
            </a:r>
            <a:endParaRPr lang="en-IN" sz="2000" dirty="0">
              <a:solidFill>
                <a:schemeClr val="tx1"/>
              </a:solidFill>
            </a:endParaRPr>
          </a:p>
        </p:txBody>
      </p:sp>
    </p:spTree>
    <p:extLst>
      <p:ext uri="{BB962C8B-B14F-4D97-AF65-F5344CB8AC3E}">
        <p14:creationId xmlns:p14="http://schemas.microsoft.com/office/powerpoint/2010/main" val="40621388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7A940-70CB-41DB-A367-696BACA7C407}"/>
              </a:ext>
            </a:extLst>
          </p:cNvPr>
          <p:cNvSpPr>
            <a:spLocks noGrp="1"/>
          </p:cNvSpPr>
          <p:nvPr>
            <p:ph type="title"/>
          </p:nvPr>
        </p:nvSpPr>
        <p:spPr/>
        <p:txBody>
          <a:bodyPr/>
          <a:lstStyle/>
          <a:p>
            <a:r>
              <a:rPr lang="en-IN" sz="1800" b="1" i="0" u="none" strike="noStrike" baseline="0" dirty="0">
                <a:solidFill>
                  <a:srgbClr val="981B1E"/>
                </a:solidFill>
                <a:latin typeface="TradeGothic-Bold"/>
              </a:rPr>
              <a:t>WORKFORCE AND SUCCESSION PLANNING</a:t>
            </a:r>
            <a:endParaRPr lang="en-IN" dirty="0"/>
          </a:p>
        </p:txBody>
      </p:sp>
      <p:pic>
        <p:nvPicPr>
          <p:cNvPr id="5" name="Content Placeholder 4">
            <a:extLst>
              <a:ext uri="{FF2B5EF4-FFF2-40B4-BE49-F238E27FC236}">
                <a16:creationId xmlns:a16="http://schemas.microsoft.com/office/drawing/2014/main" id="{22CCB07F-B4E0-4D33-8264-97D1245288A7}"/>
              </a:ext>
            </a:extLst>
          </p:cNvPr>
          <p:cNvPicPr>
            <a:picLocks noGrp="1" noChangeAspect="1"/>
          </p:cNvPicPr>
          <p:nvPr>
            <p:ph idx="1"/>
          </p:nvPr>
        </p:nvPicPr>
        <p:blipFill>
          <a:blip r:embed="rId2"/>
          <a:stretch>
            <a:fillRect/>
          </a:stretch>
        </p:blipFill>
        <p:spPr>
          <a:xfrm>
            <a:off x="942536" y="1800665"/>
            <a:ext cx="10325686" cy="4447735"/>
          </a:xfrm>
        </p:spPr>
      </p:pic>
    </p:spTree>
    <p:extLst>
      <p:ext uri="{BB962C8B-B14F-4D97-AF65-F5344CB8AC3E}">
        <p14:creationId xmlns:p14="http://schemas.microsoft.com/office/powerpoint/2010/main" val="20531386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C684499-6F30-4C6A-8094-E2E3E91B30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5AECED4-26C2-4E8F-A340-2402369DC2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4" name="Title 3">
            <a:extLst>
              <a:ext uri="{FF2B5EF4-FFF2-40B4-BE49-F238E27FC236}">
                <a16:creationId xmlns:a16="http://schemas.microsoft.com/office/drawing/2014/main" id="{85A59F1A-A226-4B15-9F98-27E3A45661C5}"/>
              </a:ext>
            </a:extLst>
          </p:cNvPr>
          <p:cNvSpPr>
            <a:spLocks noGrp="1"/>
          </p:cNvSpPr>
          <p:nvPr>
            <p:ph type="ctrTitle"/>
          </p:nvPr>
        </p:nvSpPr>
        <p:spPr>
          <a:xfrm>
            <a:off x="895467" y="863364"/>
            <a:ext cx="6657476" cy="5126124"/>
          </a:xfrm>
        </p:spPr>
        <p:txBody>
          <a:bodyPr anchor="ctr">
            <a:normAutofit/>
          </a:bodyPr>
          <a:lstStyle/>
          <a:p>
            <a:pPr algn="r"/>
            <a:br>
              <a:rPr lang="en-IN" sz="6600" b="0" i="0" u="none" strike="noStrike" baseline="0" dirty="0">
                <a:solidFill>
                  <a:schemeClr val="tx1"/>
                </a:solidFill>
                <a:latin typeface="Calibri" panose="020F0502020204030204" pitchFamily="34" charset="0"/>
              </a:rPr>
            </a:br>
            <a:r>
              <a:rPr lang="en-IN" sz="6600" b="0" i="0" u="none" strike="noStrike" baseline="0" dirty="0">
                <a:solidFill>
                  <a:schemeClr val="tx1"/>
                </a:solidFill>
                <a:latin typeface="Calibri" panose="020F0502020204030204" pitchFamily="34" charset="0"/>
              </a:rPr>
              <a:t> </a:t>
            </a:r>
            <a:r>
              <a:rPr lang="en-IN" sz="6600" b="1" i="0" u="none" strike="noStrike" baseline="0" dirty="0">
                <a:solidFill>
                  <a:schemeClr val="tx1"/>
                </a:solidFill>
                <a:latin typeface="Calibri" panose="020F0502020204030204" pitchFamily="34" charset="0"/>
              </a:rPr>
              <a:t>Succession Planning </a:t>
            </a:r>
            <a:endParaRPr lang="en-IN" sz="6600" dirty="0">
              <a:solidFill>
                <a:schemeClr val="tx1"/>
              </a:solidFill>
            </a:endParaRPr>
          </a:p>
        </p:txBody>
      </p:sp>
      <p:sp>
        <p:nvSpPr>
          <p:cNvPr id="5" name="Subtitle 4">
            <a:extLst>
              <a:ext uri="{FF2B5EF4-FFF2-40B4-BE49-F238E27FC236}">
                <a16:creationId xmlns:a16="http://schemas.microsoft.com/office/drawing/2014/main" id="{6ADA501C-CE5E-4910-83AC-BE61A0C07E41}"/>
              </a:ext>
            </a:extLst>
          </p:cNvPr>
          <p:cNvSpPr>
            <a:spLocks noGrp="1"/>
          </p:cNvSpPr>
          <p:nvPr>
            <p:ph type="subTitle" idx="1"/>
          </p:nvPr>
        </p:nvSpPr>
        <p:spPr>
          <a:xfrm>
            <a:off x="8352941" y="863364"/>
            <a:ext cx="3082986" cy="5120435"/>
          </a:xfrm>
        </p:spPr>
        <p:txBody>
          <a:bodyPr anchor="ctr">
            <a:normAutofit/>
          </a:bodyPr>
          <a:lstStyle/>
          <a:p>
            <a:pPr algn="l"/>
            <a:r>
              <a:rPr lang="en-US" sz="2000">
                <a:solidFill>
                  <a:schemeClr val="tx1"/>
                </a:solidFill>
              </a:rPr>
              <a:t>A step by step guide</a:t>
            </a:r>
            <a:endParaRPr lang="en-IN" sz="2000">
              <a:solidFill>
                <a:schemeClr val="tx1"/>
              </a:solidFill>
            </a:endParaRPr>
          </a:p>
        </p:txBody>
      </p:sp>
      <p:cxnSp>
        <p:nvCxnSpPr>
          <p:cNvPr id="14" name="Straight Connector 13">
            <a:extLst>
              <a:ext uri="{FF2B5EF4-FFF2-40B4-BE49-F238E27FC236}">
                <a16:creationId xmlns:a16="http://schemas.microsoft.com/office/drawing/2014/main" id="{C9213D27-7A25-46D8-B1BD-E470E49C6C2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961243" y="2054826"/>
            <a:ext cx="0" cy="27432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15185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wd">
                                    <p:tmPct val="1500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childTnLst>
                                </p:cTn>
                              </p:par>
                              <p:par>
                                <p:cTn id="8" presetID="10" presetClass="entr" presetSubtype="0" fill="hold" grpId="0" nodeType="withEffect">
                                  <p:stCondLst>
                                    <p:cond delay="500"/>
                                  </p:stCondLst>
                                  <p:iterate type="wd">
                                    <p:tmPct val="15000"/>
                                  </p:iterate>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BB1F9-746B-40CE-986E-59B31814F28C}"/>
              </a:ext>
            </a:extLst>
          </p:cNvPr>
          <p:cNvSpPr>
            <a:spLocks noGrp="1"/>
          </p:cNvSpPr>
          <p:nvPr>
            <p:ph type="title"/>
          </p:nvPr>
        </p:nvSpPr>
        <p:spPr>
          <a:xfrm>
            <a:off x="653145" y="609599"/>
            <a:ext cx="3364378" cy="5606143"/>
          </a:xfrm>
        </p:spPr>
        <p:txBody>
          <a:bodyPr>
            <a:normAutofit/>
          </a:bodyPr>
          <a:lstStyle/>
          <a:p>
            <a:r>
              <a:rPr lang="en-IN" sz="4800" b="0" i="0" u="none" strike="noStrike" baseline="0">
                <a:latin typeface="Calibri" panose="020F0502020204030204" pitchFamily="34" charset="0"/>
              </a:rPr>
              <a:t>What is succession planning and why is it important </a:t>
            </a:r>
            <a:endParaRPr lang="en-IN" sz="4800"/>
          </a:p>
        </p:txBody>
      </p:sp>
      <p:graphicFrame>
        <p:nvGraphicFramePr>
          <p:cNvPr id="5" name="Content Placeholder 2">
            <a:extLst>
              <a:ext uri="{FF2B5EF4-FFF2-40B4-BE49-F238E27FC236}">
                <a16:creationId xmlns:a16="http://schemas.microsoft.com/office/drawing/2014/main" id="{B48DCCF0-FB4A-3B7E-676B-1D5F72C90467}"/>
              </a:ext>
            </a:extLst>
          </p:cNvPr>
          <p:cNvGraphicFramePr>
            <a:graphicFrameLocks noGrp="1"/>
          </p:cNvGraphicFramePr>
          <p:nvPr>
            <p:ph idx="1"/>
            <p:extLst>
              <p:ext uri="{D42A27DB-BD31-4B8C-83A1-F6EECF244321}">
                <p14:modId xmlns:p14="http://schemas.microsoft.com/office/powerpoint/2010/main" val="1569557328"/>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307564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E56B4-5211-43C4-8CEF-53E5ED576926}"/>
              </a:ext>
            </a:extLst>
          </p:cNvPr>
          <p:cNvSpPr>
            <a:spLocks noGrp="1"/>
          </p:cNvSpPr>
          <p:nvPr>
            <p:ph type="title"/>
          </p:nvPr>
        </p:nvSpPr>
        <p:spPr/>
        <p:txBody>
          <a:bodyPr/>
          <a:lstStyle/>
          <a:p>
            <a:r>
              <a:rPr lang="en-IN" sz="1800" b="0" i="0" u="none" strike="noStrike" baseline="0" dirty="0">
                <a:solidFill>
                  <a:srgbClr val="000000"/>
                </a:solidFill>
                <a:latin typeface="Calibri" panose="020F0502020204030204" pitchFamily="34" charset="0"/>
              </a:rPr>
              <a:t>Data points to consider in your workforce snapshot include </a:t>
            </a:r>
            <a:endParaRPr lang="en-IN" dirty="0"/>
          </a:p>
        </p:txBody>
      </p:sp>
      <p:pic>
        <p:nvPicPr>
          <p:cNvPr id="5" name="Content Placeholder 4">
            <a:extLst>
              <a:ext uri="{FF2B5EF4-FFF2-40B4-BE49-F238E27FC236}">
                <a16:creationId xmlns:a16="http://schemas.microsoft.com/office/drawing/2014/main" id="{373310CB-662C-495A-918D-4C87B1D0218D}"/>
              </a:ext>
            </a:extLst>
          </p:cNvPr>
          <p:cNvPicPr>
            <a:picLocks noGrp="1" noChangeAspect="1"/>
          </p:cNvPicPr>
          <p:nvPr>
            <p:ph idx="1"/>
          </p:nvPr>
        </p:nvPicPr>
        <p:blipFill>
          <a:blip r:embed="rId2"/>
          <a:stretch>
            <a:fillRect/>
          </a:stretch>
        </p:blipFill>
        <p:spPr>
          <a:xfrm>
            <a:off x="2155418" y="2057400"/>
            <a:ext cx="7847827" cy="4038600"/>
          </a:xfrm>
        </p:spPr>
      </p:pic>
    </p:spTree>
    <p:extLst>
      <p:ext uri="{BB962C8B-B14F-4D97-AF65-F5344CB8AC3E}">
        <p14:creationId xmlns:p14="http://schemas.microsoft.com/office/powerpoint/2010/main" val="1580708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AB0B3-516E-4BA8-B9FF-652E0CA96239}"/>
              </a:ext>
            </a:extLst>
          </p:cNvPr>
          <p:cNvSpPr>
            <a:spLocks noGrp="1"/>
          </p:cNvSpPr>
          <p:nvPr>
            <p:ph type="title"/>
          </p:nvPr>
        </p:nvSpPr>
        <p:spPr/>
        <p:txBody>
          <a:bodyPr/>
          <a:lstStyle/>
          <a:p>
            <a:r>
              <a:rPr lang="en-IN" sz="4400" b="1" i="0" u="none" strike="noStrike" baseline="0" dirty="0">
                <a:latin typeface="Trajan-Bold"/>
              </a:rPr>
              <a:t>Why Employees Leave</a:t>
            </a:r>
            <a:endParaRPr lang="en-IN" dirty="0"/>
          </a:p>
        </p:txBody>
      </p:sp>
      <p:pic>
        <p:nvPicPr>
          <p:cNvPr id="5" name="Content Placeholder 4">
            <a:extLst>
              <a:ext uri="{FF2B5EF4-FFF2-40B4-BE49-F238E27FC236}">
                <a16:creationId xmlns:a16="http://schemas.microsoft.com/office/drawing/2014/main" id="{F45B9F61-5682-4F19-87CE-ABEA04BCEE34}"/>
              </a:ext>
            </a:extLst>
          </p:cNvPr>
          <p:cNvPicPr>
            <a:picLocks noGrp="1" noChangeAspect="1"/>
          </p:cNvPicPr>
          <p:nvPr>
            <p:ph idx="1"/>
          </p:nvPr>
        </p:nvPicPr>
        <p:blipFill>
          <a:blip r:embed="rId2"/>
          <a:stretch>
            <a:fillRect/>
          </a:stretch>
        </p:blipFill>
        <p:spPr>
          <a:xfrm>
            <a:off x="2201124" y="2057400"/>
            <a:ext cx="7756415" cy="4038600"/>
          </a:xfrm>
        </p:spPr>
      </p:pic>
    </p:spTree>
    <p:extLst>
      <p:ext uri="{BB962C8B-B14F-4D97-AF65-F5344CB8AC3E}">
        <p14:creationId xmlns:p14="http://schemas.microsoft.com/office/powerpoint/2010/main" val="20212574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7F690-644B-430B-8F87-C6B8BC648C1B}"/>
              </a:ext>
            </a:extLst>
          </p:cNvPr>
          <p:cNvSpPr>
            <a:spLocks noGrp="1"/>
          </p:cNvSpPr>
          <p:nvPr>
            <p:ph type="title"/>
          </p:nvPr>
        </p:nvSpPr>
        <p:spPr/>
        <p:txBody>
          <a:bodyPr/>
          <a:lstStyle/>
          <a:p>
            <a:r>
              <a:rPr lang="en-IN" sz="1800" b="1" i="0" u="none" strike="noStrike" baseline="0" dirty="0">
                <a:solidFill>
                  <a:srgbClr val="000000"/>
                </a:solidFill>
                <a:latin typeface="Calibri" panose="020F0502020204030204" pitchFamily="34" charset="0"/>
              </a:rPr>
              <a:t>Steps in succession planning </a:t>
            </a:r>
            <a:endParaRPr lang="en-IN" dirty="0"/>
          </a:p>
        </p:txBody>
      </p:sp>
      <p:pic>
        <p:nvPicPr>
          <p:cNvPr id="5" name="Content Placeholder 4">
            <a:extLst>
              <a:ext uri="{FF2B5EF4-FFF2-40B4-BE49-F238E27FC236}">
                <a16:creationId xmlns:a16="http://schemas.microsoft.com/office/drawing/2014/main" id="{D5DBFDE0-ACC1-413B-9DB7-0DF8C9AFD42C}"/>
              </a:ext>
            </a:extLst>
          </p:cNvPr>
          <p:cNvPicPr>
            <a:picLocks noGrp="1" noChangeAspect="1"/>
          </p:cNvPicPr>
          <p:nvPr>
            <p:ph idx="1"/>
          </p:nvPr>
        </p:nvPicPr>
        <p:blipFill>
          <a:blip r:embed="rId2"/>
          <a:stretch>
            <a:fillRect/>
          </a:stretch>
        </p:blipFill>
        <p:spPr>
          <a:xfrm>
            <a:off x="1497806" y="2143125"/>
            <a:ext cx="9163050" cy="3867150"/>
          </a:xfrm>
        </p:spPr>
      </p:pic>
    </p:spTree>
    <p:extLst>
      <p:ext uri="{BB962C8B-B14F-4D97-AF65-F5344CB8AC3E}">
        <p14:creationId xmlns:p14="http://schemas.microsoft.com/office/powerpoint/2010/main" val="37086421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DD69E-3888-4013-9AC5-3D1673877771}"/>
              </a:ext>
            </a:extLst>
          </p:cNvPr>
          <p:cNvSpPr>
            <a:spLocks noGrp="1"/>
          </p:cNvSpPr>
          <p:nvPr>
            <p:ph type="title"/>
          </p:nvPr>
        </p:nvSpPr>
        <p:spPr/>
        <p:txBody>
          <a:bodyPr/>
          <a:lstStyle/>
          <a:p>
            <a:r>
              <a:rPr lang="en-IN" sz="1800" b="0" i="0" u="none" strike="noStrike" baseline="0" dirty="0">
                <a:solidFill>
                  <a:srgbClr val="000000"/>
                </a:solidFill>
                <a:latin typeface="Calibri" panose="020F0502020204030204" pitchFamily="34" charset="0"/>
              </a:rPr>
              <a:t>1. Identify critical and vulnerable positions </a:t>
            </a:r>
            <a:endParaRPr lang="en-IN" dirty="0"/>
          </a:p>
        </p:txBody>
      </p:sp>
      <p:sp>
        <p:nvSpPr>
          <p:cNvPr id="3" name="Content Placeholder 2">
            <a:extLst>
              <a:ext uri="{FF2B5EF4-FFF2-40B4-BE49-F238E27FC236}">
                <a16:creationId xmlns:a16="http://schemas.microsoft.com/office/drawing/2014/main" id="{519E9EA1-89C7-4153-9649-D0F4FA5180E5}"/>
              </a:ext>
            </a:extLst>
          </p:cNvPr>
          <p:cNvSpPr>
            <a:spLocks noGrp="1"/>
          </p:cNvSpPr>
          <p:nvPr>
            <p:ph idx="1"/>
          </p:nvPr>
        </p:nvSpPr>
        <p:spPr/>
        <p:txBody>
          <a:bodyPr/>
          <a:lstStyle/>
          <a:p>
            <a:pPr algn="l"/>
            <a:endParaRPr lang="en-IN" sz="1800" b="0" i="0" u="none" strike="noStrike" baseline="0" dirty="0">
              <a:solidFill>
                <a:srgbClr val="000000"/>
              </a:solidFill>
              <a:latin typeface="Calibri" panose="020F0502020204030204" pitchFamily="34" charset="0"/>
            </a:endParaRPr>
          </a:p>
          <a:p>
            <a:r>
              <a:rPr lang="en-IN" sz="1800" b="0" i="0" u="none" strike="noStrike" baseline="0" dirty="0">
                <a:solidFill>
                  <a:srgbClr val="000000"/>
                </a:solidFill>
                <a:latin typeface="Calibri" panose="020F0502020204030204" pitchFamily="34" charset="0"/>
              </a:rPr>
              <a:t>1. First, determine which positions have no identifiable successor, these positions are most vulnerable to knowledge loss. </a:t>
            </a:r>
          </a:p>
          <a:p>
            <a:r>
              <a:rPr lang="en-IN" sz="1800" b="0" i="0" u="none" strike="noStrike" baseline="0" dirty="0">
                <a:solidFill>
                  <a:srgbClr val="000000"/>
                </a:solidFill>
                <a:latin typeface="Calibri" panose="020F0502020204030204" pitchFamily="34" charset="0"/>
              </a:rPr>
              <a:t>2. Next, consider the impact each position has on the organization’s mission; if a vacancy in a position would  impact the organization’s ability to accomplish their mission it can be classified as critical. Critical positions  often extend beyond senior leadership roles to include technical and scientific positions. </a:t>
            </a:r>
            <a:endParaRPr lang="en-IN" dirty="0"/>
          </a:p>
        </p:txBody>
      </p:sp>
    </p:spTree>
    <p:extLst>
      <p:ext uri="{BB962C8B-B14F-4D97-AF65-F5344CB8AC3E}">
        <p14:creationId xmlns:p14="http://schemas.microsoft.com/office/powerpoint/2010/main" val="39250328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AC9E7-04A0-49F9-B4DD-16647DA1AD58}"/>
              </a:ext>
            </a:extLst>
          </p:cNvPr>
          <p:cNvSpPr>
            <a:spLocks noGrp="1"/>
          </p:cNvSpPr>
          <p:nvPr>
            <p:ph type="title"/>
          </p:nvPr>
        </p:nvSpPr>
        <p:spPr/>
        <p:txBody>
          <a:bodyPr/>
          <a:lstStyle/>
          <a:p>
            <a:r>
              <a:rPr lang="en-IN" sz="1800" b="0" i="0" u="none" strike="noStrike" baseline="0" dirty="0">
                <a:solidFill>
                  <a:srgbClr val="000000"/>
                </a:solidFill>
                <a:latin typeface="Calibri" panose="020F0502020204030204" pitchFamily="34" charset="0"/>
              </a:rPr>
              <a:t>2. Develop eligibility requirements </a:t>
            </a:r>
            <a:endParaRPr lang="en-IN" dirty="0"/>
          </a:p>
        </p:txBody>
      </p:sp>
      <p:sp>
        <p:nvSpPr>
          <p:cNvPr id="3" name="Content Placeholder 2">
            <a:extLst>
              <a:ext uri="{FF2B5EF4-FFF2-40B4-BE49-F238E27FC236}">
                <a16:creationId xmlns:a16="http://schemas.microsoft.com/office/drawing/2014/main" id="{C159148F-D688-46EE-818E-6F569B893D40}"/>
              </a:ext>
            </a:extLst>
          </p:cNvPr>
          <p:cNvSpPr>
            <a:spLocks noGrp="1"/>
          </p:cNvSpPr>
          <p:nvPr>
            <p:ph idx="1"/>
          </p:nvPr>
        </p:nvSpPr>
        <p:spPr/>
        <p:txBody>
          <a:bodyPr/>
          <a:lstStyle/>
          <a:p>
            <a:r>
              <a:rPr lang="en-IN" sz="1800" b="0" i="0" u="none" strike="noStrike" baseline="0" dirty="0">
                <a:solidFill>
                  <a:srgbClr val="000000"/>
                </a:solidFill>
                <a:latin typeface="Calibri" panose="020F0502020204030204" pitchFamily="34" charset="0"/>
              </a:rPr>
              <a:t>Once you’ve identified positions in need of a succession plan, the next step is to develop a profile of the position and the performance expectations; this will help your organization determine who has the experience to take on the role. Use the questions below, along with the </a:t>
            </a:r>
            <a:r>
              <a:rPr lang="en-IN" sz="1800" b="0" i="0" u="none" strike="noStrike" baseline="0" dirty="0">
                <a:solidFill>
                  <a:srgbClr val="000000"/>
                </a:solidFill>
                <a:latin typeface="Times New Roman" panose="02020603050405020304" pitchFamily="18" charset="0"/>
              </a:rPr>
              <a:t>Succession Planning Profile</a:t>
            </a:r>
          </a:p>
          <a:p>
            <a:pPr marL="0" indent="0">
              <a:buNone/>
            </a:pPr>
            <a:r>
              <a:rPr lang="en-IN" sz="1800" b="0" i="0" u="none" strike="noStrike" baseline="0" dirty="0">
                <a:solidFill>
                  <a:srgbClr val="000000"/>
                </a:solidFill>
                <a:latin typeface="Calibri" panose="020F0502020204030204" pitchFamily="34" charset="0"/>
              </a:rPr>
              <a:t> </a:t>
            </a:r>
          </a:p>
          <a:p>
            <a:r>
              <a:rPr lang="en-IN" sz="1800" b="1" i="0" u="none" strike="noStrike" baseline="0" dirty="0">
                <a:solidFill>
                  <a:srgbClr val="000000"/>
                </a:solidFill>
                <a:latin typeface="Calibri" panose="020F0502020204030204" pitchFamily="34" charset="0"/>
              </a:rPr>
              <a:t>Questions to consider as you develop eligibility requirements: </a:t>
            </a:r>
            <a:endParaRPr lang="en-IN" sz="1800" b="0" i="0" u="none" strike="noStrike" baseline="0" dirty="0">
              <a:solidFill>
                <a:srgbClr val="000000"/>
              </a:solidFill>
              <a:latin typeface="Calibri" panose="020F0502020204030204" pitchFamily="34" charset="0"/>
            </a:endParaRPr>
          </a:p>
          <a:p>
            <a:r>
              <a:rPr lang="en-IN" sz="1800" b="0" i="0" u="none" strike="noStrike" baseline="0" dirty="0">
                <a:solidFill>
                  <a:srgbClr val="000000"/>
                </a:solidFill>
                <a:latin typeface="Calibri" panose="020F0502020204030204" pitchFamily="34" charset="0"/>
              </a:rPr>
              <a:t>What selection criteria would be used to fill this position if it were vacant? </a:t>
            </a:r>
          </a:p>
          <a:p>
            <a:r>
              <a:rPr lang="en-IN" sz="1800" b="0" i="0" u="none" strike="noStrike" baseline="0" dirty="0">
                <a:solidFill>
                  <a:srgbClr val="000000"/>
                </a:solidFill>
                <a:latin typeface="Calibri" panose="020F0502020204030204" pitchFamily="34" charset="0"/>
              </a:rPr>
              <a:t>What knowledge, skills, abilities and competencies are needed in this position to achieve success? </a:t>
            </a:r>
          </a:p>
          <a:p>
            <a:endParaRPr lang="en-IN" dirty="0"/>
          </a:p>
        </p:txBody>
      </p:sp>
    </p:spTree>
    <p:extLst>
      <p:ext uri="{BB962C8B-B14F-4D97-AF65-F5344CB8AC3E}">
        <p14:creationId xmlns:p14="http://schemas.microsoft.com/office/powerpoint/2010/main" val="6949726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7C714-E827-4804-B9C9-7C4E001C859F}"/>
              </a:ext>
            </a:extLst>
          </p:cNvPr>
          <p:cNvSpPr>
            <a:spLocks noGrp="1"/>
          </p:cNvSpPr>
          <p:nvPr>
            <p:ph type="title"/>
          </p:nvPr>
        </p:nvSpPr>
        <p:spPr/>
        <p:txBody>
          <a:bodyPr/>
          <a:lstStyle/>
          <a:p>
            <a:r>
              <a:rPr lang="en-IN" sz="1800" b="0" i="0" u="none" strike="noStrike" baseline="0" dirty="0">
                <a:solidFill>
                  <a:srgbClr val="000000"/>
                </a:solidFill>
                <a:latin typeface="Calibri" panose="020F0502020204030204" pitchFamily="34" charset="0"/>
              </a:rPr>
              <a:t>3. Identify a talent pipeline </a:t>
            </a:r>
            <a:endParaRPr lang="en-IN" dirty="0"/>
          </a:p>
        </p:txBody>
      </p:sp>
      <p:sp>
        <p:nvSpPr>
          <p:cNvPr id="3" name="Content Placeholder 2">
            <a:extLst>
              <a:ext uri="{FF2B5EF4-FFF2-40B4-BE49-F238E27FC236}">
                <a16:creationId xmlns:a16="http://schemas.microsoft.com/office/drawing/2014/main" id="{3B93C867-BB66-46E0-B585-65BDB9DE5A5A}"/>
              </a:ext>
            </a:extLst>
          </p:cNvPr>
          <p:cNvSpPr>
            <a:spLocks noGrp="1"/>
          </p:cNvSpPr>
          <p:nvPr>
            <p:ph idx="1"/>
          </p:nvPr>
        </p:nvSpPr>
        <p:spPr/>
        <p:txBody>
          <a:bodyPr>
            <a:normAutofit/>
          </a:bodyPr>
          <a:lstStyle/>
          <a:p>
            <a:r>
              <a:rPr lang="en-IN" sz="1800" b="0" i="0" u="none" strike="noStrike" baseline="0" dirty="0">
                <a:solidFill>
                  <a:srgbClr val="000000"/>
                </a:solidFill>
                <a:latin typeface="Calibri" panose="020F0502020204030204" pitchFamily="34" charset="0"/>
              </a:rPr>
              <a:t>Using the profile you’ve created, you can now identify positions that are well-suited to </a:t>
            </a:r>
            <a:r>
              <a:rPr lang="en-IN" sz="1800" b="1" i="0" u="none" strike="noStrike" baseline="0" dirty="0">
                <a:solidFill>
                  <a:srgbClr val="000000"/>
                </a:solidFill>
                <a:latin typeface="Calibri" panose="020F0502020204030204" pitchFamily="34" charset="0"/>
              </a:rPr>
              <a:t>temporarily </a:t>
            </a:r>
            <a:r>
              <a:rPr lang="en-IN" sz="1800" b="0" i="0" u="none" strike="noStrike" baseline="0" dirty="0">
                <a:solidFill>
                  <a:srgbClr val="000000"/>
                </a:solidFill>
                <a:latin typeface="Calibri" panose="020F0502020204030204" pitchFamily="34" charset="0"/>
              </a:rPr>
              <a:t>transition into the successor position should a vacancy arise. These positions may also be qualified to apply for the successor position when the announcement is made. Use the questions below to help you assess successor positions. </a:t>
            </a:r>
          </a:p>
          <a:p>
            <a:r>
              <a:rPr lang="en-IN" sz="1800" b="0" i="0" u="none" strike="noStrike" baseline="0" dirty="0">
                <a:solidFill>
                  <a:srgbClr val="000000"/>
                </a:solidFill>
                <a:latin typeface="Calibri" panose="020F0502020204030204" pitchFamily="34" charset="0"/>
              </a:rPr>
              <a:t>Questions to consider: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What are the best aligned duties between the two positions?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Does the position have similar day to day experiences in the functional areas and tasks performed for the successor role?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What are the gaps between the two roles?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Does the position cultivate the core competencies needed to perform the successor role? </a:t>
            </a:r>
          </a:p>
          <a:p>
            <a:endParaRPr lang="en-IN" sz="1800" b="0" i="0" u="none" strike="noStrike" baseline="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13434362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24C7C-29C7-4694-9B09-66ECC396FAEA}"/>
              </a:ext>
            </a:extLst>
          </p:cNvPr>
          <p:cNvSpPr>
            <a:spLocks noGrp="1"/>
          </p:cNvSpPr>
          <p:nvPr>
            <p:ph type="title"/>
          </p:nvPr>
        </p:nvSpPr>
        <p:spPr/>
        <p:txBody>
          <a:bodyPr/>
          <a:lstStyle/>
          <a:p>
            <a:r>
              <a:rPr lang="en-IN" sz="1800" b="0" i="0" u="none" strike="noStrike" baseline="0" dirty="0">
                <a:solidFill>
                  <a:srgbClr val="000000"/>
                </a:solidFill>
                <a:latin typeface="Calibri" panose="020F0502020204030204" pitchFamily="34" charset="0"/>
              </a:rPr>
              <a:t>4. Nominate successors from the qualified positions </a:t>
            </a:r>
            <a:endParaRPr lang="en-IN" dirty="0"/>
          </a:p>
        </p:txBody>
      </p:sp>
      <p:sp>
        <p:nvSpPr>
          <p:cNvPr id="3" name="Content Placeholder 2">
            <a:extLst>
              <a:ext uri="{FF2B5EF4-FFF2-40B4-BE49-F238E27FC236}">
                <a16:creationId xmlns:a16="http://schemas.microsoft.com/office/drawing/2014/main" id="{0561F09F-8EA9-411B-97FA-DADC9CEFCA5B}"/>
              </a:ext>
            </a:extLst>
          </p:cNvPr>
          <p:cNvSpPr>
            <a:spLocks noGrp="1"/>
          </p:cNvSpPr>
          <p:nvPr>
            <p:ph idx="1"/>
          </p:nvPr>
        </p:nvSpPr>
        <p:spPr/>
        <p:txBody>
          <a:bodyPr>
            <a:normAutofit fontScale="85000" lnSpcReduction="20000"/>
          </a:bodyPr>
          <a:lstStyle/>
          <a:p>
            <a:r>
              <a:rPr lang="en-IN" sz="1800" b="0" i="0" u="none" strike="noStrike" baseline="0" dirty="0">
                <a:solidFill>
                  <a:srgbClr val="000000"/>
                </a:solidFill>
                <a:latin typeface="Calibri" panose="020F0502020204030204" pitchFamily="34" charset="0"/>
              </a:rPr>
              <a:t>The next step is to identify employees in the qualified positions who could temporarily fill the vacancy and potentially apply as candidates for the position should the need arise. </a:t>
            </a:r>
          </a:p>
          <a:p>
            <a:r>
              <a:rPr lang="en-IN" sz="1800" b="0" i="0" u="none" strike="noStrike" baseline="0" dirty="0">
                <a:solidFill>
                  <a:srgbClr val="000000"/>
                </a:solidFill>
                <a:latin typeface="Calibri" panose="020F0502020204030204" pitchFamily="34" charset="0"/>
              </a:rPr>
              <a:t>Consider inviting leaders to nominate qualified employees for development in a succession plan, but also invite employees to express their interest as well. Making the opportunity and candidate requirements transparent cultivates equity and trust in the process, and helps employees see potential career trajectories for their role. Work with your leadership to determine a final list of candidates whose performance and job description makes them eligible for development into the successor role. </a:t>
            </a:r>
          </a:p>
          <a:p>
            <a:r>
              <a:rPr lang="en-IN" sz="1800" b="0" i="0" u="none" strike="noStrike" baseline="0" dirty="0">
                <a:solidFill>
                  <a:srgbClr val="000000"/>
                </a:solidFill>
                <a:latin typeface="Calibri" panose="020F0502020204030204" pitchFamily="34" charset="0"/>
              </a:rPr>
              <a:t>Consider the following qualifications: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Sustains high performance.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Demonstrates a measurable positive impact on the organization’s performance.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Is recognized by colleagues, customers and managers as a future leader.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Is a good fit with the organizational culture.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Demonstrates the organization’s values. </a:t>
            </a:r>
          </a:p>
          <a:p>
            <a:r>
              <a:rPr lang="en-IN" sz="1800" b="0" i="0" u="none" strike="noStrike" baseline="0" dirty="0">
                <a:solidFill>
                  <a:srgbClr val="000000"/>
                </a:solidFill>
                <a:latin typeface="Wingdings" panose="05000000000000000000" pitchFamily="2" charset="2"/>
              </a:rPr>
              <a:t> </a:t>
            </a:r>
            <a:r>
              <a:rPr lang="en-IN" sz="1800" b="0" i="0" u="none" strike="noStrike" baseline="0" dirty="0">
                <a:solidFill>
                  <a:srgbClr val="000000"/>
                </a:solidFill>
                <a:latin typeface="Calibri" panose="020F0502020204030204" pitchFamily="34" charset="0"/>
              </a:rPr>
              <a:t>Innovates to improve their functional area. </a:t>
            </a:r>
          </a:p>
          <a:p>
            <a:endParaRPr lang="en-IN" dirty="0"/>
          </a:p>
        </p:txBody>
      </p:sp>
    </p:spTree>
    <p:extLst>
      <p:ext uri="{BB962C8B-B14F-4D97-AF65-F5344CB8AC3E}">
        <p14:creationId xmlns:p14="http://schemas.microsoft.com/office/powerpoint/2010/main" val="21059870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727E8-2E80-4456-ADE6-AAE810B3F925}"/>
              </a:ext>
            </a:extLst>
          </p:cNvPr>
          <p:cNvSpPr>
            <a:spLocks noGrp="1"/>
          </p:cNvSpPr>
          <p:nvPr>
            <p:ph type="title"/>
          </p:nvPr>
        </p:nvSpPr>
        <p:spPr/>
        <p:txBody>
          <a:bodyPr/>
          <a:lstStyle/>
          <a:p>
            <a:r>
              <a:rPr lang="en-IN" sz="1800" b="0" i="0" u="none" strike="noStrike" baseline="0" dirty="0">
                <a:solidFill>
                  <a:srgbClr val="000000"/>
                </a:solidFill>
                <a:latin typeface="Calibri" panose="020F0502020204030204" pitchFamily="34" charset="0"/>
              </a:rPr>
              <a:t>5. Create an action plan to prepare successor(s) </a:t>
            </a:r>
            <a:endParaRPr lang="en-IN" dirty="0"/>
          </a:p>
        </p:txBody>
      </p:sp>
      <p:sp>
        <p:nvSpPr>
          <p:cNvPr id="3" name="Content Placeholder 2">
            <a:extLst>
              <a:ext uri="{FF2B5EF4-FFF2-40B4-BE49-F238E27FC236}">
                <a16:creationId xmlns:a16="http://schemas.microsoft.com/office/drawing/2014/main" id="{FBB9D611-18E9-4902-8D96-CF54D34F68DC}"/>
              </a:ext>
            </a:extLst>
          </p:cNvPr>
          <p:cNvSpPr>
            <a:spLocks noGrp="1"/>
          </p:cNvSpPr>
          <p:nvPr>
            <p:ph idx="1"/>
          </p:nvPr>
        </p:nvSpPr>
        <p:spPr/>
        <p:txBody>
          <a:bodyPr>
            <a:normAutofit fontScale="85000" lnSpcReduction="10000"/>
          </a:bodyPr>
          <a:lstStyle/>
          <a:p>
            <a:r>
              <a:rPr lang="en-IN" sz="1800" b="0" i="0" u="none" strike="noStrike" baseline="0" dirty="0">
                <a:solidFill>
                  <a:srgbClr val="000000"/>
                </a:solidFill>
                <a:latin typeface="Calibri" panose="020F0502020204030204" pitchFamily="34" charset="0"/>
              </a:rPr>
              <a:t>Creating a developmental plan for potential successors helps to identify meaningful opportunities for growth. The following list of learning and development opportunities may help you create a succession development plan, but it is also important to ask the incumbent to identify opportunities for the successor as well. </a:t>
            </a:r>
          </a:p>
          <a:p>
            <a:pPr marL="0" indent="0">
              <a:buNone/>
            </a:pPr>
            <a:r>
              <a:rPr lang="en-IN" sz="1800" b="0" i="0" u="none" strike="noStrike" baseline="0" dirty="0">
                <a:solidFill>
                  <a:srgbClr val="000000"/>
                </a:solidFill>
                <a:latin typeface="Calibri" panose="020F0502020204030204" pitchFamily="34" charset="0"/>
              </a:rPr>
              <a:t>Successor development opportunities include: </a:t>
            </a:r>
          </a:p>
          <a:p>
            <a:r>
              <a:rPr lang="en-IN" sz="1800" b="0" i="0" u="none" strike="noStrike" baseline="0" dirty="0">
                <a:solidFill>
                  <a:srgbClr val="000000"/>
                </a:solidFill>
                <a:latin typeface="Calibri" panose="020F0502020204030204" pitchFamily="34" charset="0"/>
              </a:rPr>
              <a:t>1. Creating a succession development plan with training and learning opportunities that are aligned with the successor position. Consider opportunities available through </a:t>
            </a:r>
            <a:r>
              <a:rPr lang="en-IN" sz="1800" b="0" i="0" u="none" strike="noStrike" baseline="0" dirty="0">
                <a:solidFill>
                  <a:srgbClr val="000000"/>
                </a:solidFill>
                <a:latin typeface="Times New Roman" panose="02020603050405020304" pitchFamily="18" charset="0"/>
              </a:rPr>
              <a:t>Leadership Development programs</a:t>
            </a:r>
            <a:r>
              <a:rPr lang="en-IN" sz="1800" b="0" i="0" u="none" strike="noStrike" baseline="0" dirty="0">
                <a:solidFill>
                  <a:srgbClr val="000000"/>
                </a:solidFill>
                <a:latin typeface="Calibri" panose="020F0502020204030204" pitchFamily="34" charset="0"/>
              </a:rPr>
              <a:t>. </a:t>
            </a:r>
          </a:p>
          <a:p>
            <a:r>
              <a:rPr lang="en-IN" sz="1800" b="0" i="0" u="none" strike="noStrike" baseline="0" dirty="0">
                <a:solidFill>
                  <a:srgbClr val="000000"/>
                </a:solidFill>
                <a:latin typeface="Calibri" panose="020F0502020204030204" pitchFamily="34" charset="0"/>
              </a:rPr>
              <a:t>2. Participating in the functional areas of the incumbent’s role, especially areas outside of the incumbent’s current experience. </a:t>
            </a:r>
          </a:p>
          <a:p>
            <a:r>
              <a:rPr lang="en-IN" sz="1800" b="0" i="0" u="none" strike="noStrike" baseline="0" dirty="0">
                <a:solidFill>
                  <a:srgbClr val="000000"/>
                </a:solidFill>
                <a:latin typeface="Calibri" panose="020F0502020204030204" pitchFamily="34" charset="0"/>
              </a:rPr>
              <a:t>3. Mentoring from the incumbent. </a:t>
            </a:r>
          </a:p>
          <a:p>
            <a:r>
              <a:rPr lang="en-IN" sz="1800" b="0" i="0" u="none" strike="noStrike" baseline="0" dirty="0">
                <a:solidFill>
                  <a:srgbClr val="000000"/>
                </a:solidFill>
                <a:latin typeface="Calibri" panose="020F0502020204030204" pitchFamily="34" charset="0"/>
              </a:rPr>
              <a:t>4. Providing coaching opportunities. </a:t>
            </a:r>
          </a:p>
          <a:p>
            <a:r>
              <a:rPr lang="en-IN" sz="1800" b="0" i="0" u="none" strike="noStrike" baseline="0" dirty="0">
                <a:solidFill>
                  <a:srgbClr val="000000"/>
                </a:solidFill>
                <a:latin typeface="Calibri" panose="020F0502020204030204" pitchFamily="34" charset="0"/>
              </a:rPr>
              <a:t>5. Acting for the incumbent while they are away from work. </a:t>
            </a:r>
          </a:p>
          <a:p>
            <a:r>
              <a:rPr lang="en-IN" sz="1800" b="0" i="0" u="none" strike="noStrike" baseline="0" dirty="0">
                <a:solidFill>
                  <a:srgbClr val="000000"/>
                </a:solidFill>
                <a:latin typeface="Calibri" panose="020F0502020204030204" pitchFamily="34" charset="0"/>
              </a:rPr>
              <a:t>6. Working on special projects or opportunities to stretch skills into aligned areas. </a:t>
            </a:r>
          </a:p>
          <a:p>
            <a:r>
              <a:rPr lang="en-IN" sz="1800" b="0" i="0" u="none" strike="noStrike" baseline="0" dirty="0">
                <a:solidFill>
                  <a:srgbClr val="000000"/>
                </a:solidFill>
                <a:latin typeface="Calibri" panose="020F0502020204030204" pitchFamily="34" charset="0"/>
              </a:rPr>
              <a:t>7. Dual incumbency opportunities when the incumbent transitions out of their role. </a:t>
            </a:r>
          </a:p>
          <a:p>
            <a:endParaRPr lang="en-IN" dirty="0"/>
          </a:p>
        </p:txBody>
      </p:sp>
    </p:spTree>
    <p:extLst>
      <p:ext uri="{BB962C8B-B14F-4D97-AF65-F5344CB8AC3E}">
        <p14:creationId xmlns:p14="http://schemas.microsoft.com/office/powerpoint/2010/main" val="14329189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F9B06-886A-4137-876A-E1D53318D1F8}"/>
              </a:ext>
            </a:extLst>
          </p:cNvPr>
          <p:cNvSpPr>
            <a:spLocks noGrp="1"/>
          </p:cNvSpPr>
          <p:nvPr>
            <p:ph type="title"/>
          </p:nvPr>
        </p:nvSpPr>
        <p:spPr/>
        <p:txBody>
          <a:bodyPr/>
          <a:lstStyle/>
          <a:p>
            <a:r>
              <a:rPr lang="en-IN" sz="1800" b="0" i="0" u="none" strike="noStrike" baseline="0" dirty="0">
                <a:solidFill>
                  <a:srgbClr val="000000"/>
                </a:solidFill>
                <a:latin typeface="Calibri" panose="020F0502020204030204" pitchFamily="34" charset="0"/>
              </a:rPr>
              <a:t>6. Evaluate the succession plan </a:t>
            </a:r>
            <a:endParaRPr lang="en-IN" dirty="0"/>
          </a:p>
        </p:txBody>
      </p:sp>
      <p:sp>
        <p:nvSpPr>
          <p:cNvPr id="3" name="Content Placeholder 2">
            <a:extLst>
              <a:ext uri="{FF2B5EF4-FFF2-40B4-BE49-F238E27FC236}">
                <a16:creationId xmlns:a16="http://schemas.microsoft.com/office/drawing/2014/main" id="{65467F07-D595-4CA7-918C-5BDC207B6179}"/>
              </a:ext>
            </a:extLst>
          </p:cNvPr>
          <p:cNvSpPr>
            <a:spLocks noGrp="1"/>
          </p:cNvSpPr>
          <p:nvPr>
            <p:ph idx="1"/>
          </p:nvPr>
        </p:nvSpPr>
        <p:spPr/>
        <p:txBody>
          <a:bodyPr/>
          <a:lstStyle/>
          <a:p>
            <a:r>
              <a:rPr lang="en-IN" sz="1800" b="0" i="0" u="none" strike="noStrike" baseline="0" dirty="0">
                <a:solidFill>
                  <a:srgbClr val="000000"/>
                </a:solidFill>
                <a:latin typeface="Calibri" panose="020F0502020204030204" pitchFamily="34" charset="0"/>
              </a:rPr>
              <a:t>By evaluating your organization’s succession planning efforts each year, you can continually improve your succession planning strategy and your organization’s effectiveness. </a:t>
            </a:r>
          </a:p>
          <a:p>
            <a:r>
              <a:rPr lang="en-IN" sz="1800" b="0" i="0" u="none" strike="noStrike" baseline="0" dirty="0">
                <a:solidFill>
                  <a:srgbClr val="000000"/>
                </a:solidFill>
                <a:latin typeface="Calibri" panose="020F0502020204030204" pitchFamily="34" charset="0"/>
              </a:rPr>
              <a:t>When evaluating your succession planning program, consider the following: </a:t>
            </a:r>
          </a:p>
          <a:p>
            <a:r>
              <a:rPr lang="en-IN" sz="1800" b="0" i="0" u="none" strike="noStrike" baseline="0" dirty="0">
                <a:solidFill>
                  <a:srgbClr val="000000"/>
                </a:solidFill>
                <a:latin typeface="Calibri" panose="020F0502020204030204" pitchFamily="34" charset="0"/>
              </a:rPr>
              <a:t>1. Your organization’s bench strength prior to succession planning versus after succession planning started. </a:t>
            </a:r>
          </a:p>
          <a:p>
            <a:r>
              <a:rPr lang="en-IN" sz="1800" b="0" i="0" u="none" strike="noStrike" baseline="0" dirty="0">
                <a:solidFill>
                  <a:srgbClr val="000000"/>
                </a:solidFill>
                <a:latin typeface="Calibri" panose="020F0502020204030204" pitchFamily="34" charset="0"/>
              </a:rPr>
              <a:t>2. The number of qualified “ready now” candidates compared to before succession planning started. </a:t>
            </a:r>
          </a:p>
          <a:p>
            <a:r>
              <a:rPr lang="en-IN" sz="1800" b="0" i="0" u="none" strike="noStrike" baseline="0" dirty="0">
                <a:solidFill>
                  <a:srgbClr val="000000"/>
                </a:solidFill>
                <a:latin typeface="Calibri" panose="020F0502020204030204" pitchFamily="34" charset="0"/>
              </a:rPr>
              <a:t>3. Improvements in the way your organization develops employees, such as new learning and development tools or processes. </a:t>
            </a:r>
          </a:p>
          <a:p>
            <a:r>
              <a:rPr lang="en-IN" sz="1800" b="0" i="0" u="none" strike="noStrike" baseline="0" dirty="0">
                <a:solidFill>
                  <a:srgbClr val="000000"/>
                </a:solidFill>
                <a:latin typeface="Calibri" panose="020F0502020204030204" pitchFamily="34" charset="0"/>
              </a:rPr>
              <a:t>4. Organizational performance overall. </a:t>
            </a:r>
          </a:p>
          <a:p>
            <a:r>
              <a:rPr lang="en-IN" sz="1800" b="0" i="0" u="none" strike="noStrike" baseline="0" dirty="0">
                <a:solidFill>
                  <a:srgbClr val="000000"/>
                </a:solidFill>
                <a:latin typeface="Calibri" panose="020F0502020204030204" pitchFamily="34" charset="0"/>
              </a:rPr>
              <a:t>5. Whether there is reduced risk associated with employees leaving the organization. </a:t>
            </a:r>
          </a:p>
          <a:p>
            <a:endParaRPr lang="en-IN" dirty="0"/>
          </a:p>
        </p:txBody>
      </p:sp>
    </p:spTree>
    <p:extLst>
      <p:ext uri="{BB962C8B-B14F-4D97-AF65-F5344CB8AC3E}">
        <p14:creationId xmlns:p14="http://schemas.microsoft.com/office/powerpoint/2010/main" val="14647069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62E6B9D-7061-462E-8947-2825B75789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sp>
      <p:sp useBgFill="1">
        <p:nvSpPr>
          <p:cNvPr id="12" name="Rectangle 11">
            <a:extLst>
              <a:ext uri="{FF2B5EF4-FFF2-40B4-BE49-F238E27FC236}">
                <a16:creationId xmlns:a16="http://schemas.microsoft.com/office/drawing/2014/main" id="{EBCBE66D-4E28-4F31-90A0-960C40C59C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sp>
      <p:sp>
        <p:nvSpPr>
          <p:cNvPr id="4" name="Title 3">
            <a:extLst>
              <a:ext uri="{FF2B5EF4-FFF2-40B4-BE49-F238E27FC236}">
                <a16:creationId xmlns:a16="http://schemas.microsoft.com/office/drawing/2014/main" id="{374EA82C-0506-40CE-AAD9-40A132F87D55}"/>
              </a:ext>
            </a:extLst>
          </p:cNvPr>
          <p:cNvSpPr>
            <a:spLocks noGrp="1"/>
          </p:cNvSpPr>
          <p:nvPr>
            <p:ph type="ctrTitle"/>
          </p:nvPr>
        </p:nvSpPr>
        <p:spPr>
          <a:xfrm>
            <a:off x="1142996" y="532263"/>
            <a:ext cx="9892751" cy="3684895"/>
          </a:xfrm>
          <a:noFill/>
          <a:ln w="12700" cmpd="sng">
            <a:noFill/>
          </a:ln>
        </p:spPr>
        <p:txBody>
          <a:bodyPr anchor="b">
            <a:normAutofit/>
          </a:bodyPr>
          <a:lstStyle/>
          <a:p>
            <a:pPr algn="l"/>
            <a:r>
              <a:rPr lang="en-IN" sz="4400" b="0" i="0" u="none" strike="noStrike" baseline="0">
                <a:solidFill>
                  <a:schemeClr val="tx1"/>
                </a:solidFill>
                <a:latin typeface="Trajan-Regular"/>
              </a:rPr>
              <a:t>Developing Leadership Talent</a:t>
            </a:r>
            <a:br>
              <a:rPr lang="en-IN" sz="4400" b="0" i="0" u="none" strike="noStrike" baseline="0">
                <a:solidFill>
                  <a:schemeClr val="tx1"/>
                </a:solidFill>
                <a:latin typeface="Trajan-Regular"/>
              </a:rPr>
            </a:br>
            <a:endParaRPr lang="en-IN" sz="4400">
              <a:solidFill>
                <a:schemeClr val="tx1"/>
              </a:solidFill>
            </a:endParaRPr>
          </a:p>
        </p:txBody>
      </p:sp>
      <p:sp>
        <p:nvSpPr>
          <p:cNvPr id="5" name="Subtitle 4">
            <a:extLst>
              <a:ext uri="{FF2B5EF4-FFF2-40B4-BE49-F238E27FC236}">
                <a16:creationId xmlns:a16="http://schemas.microsoft.com/office/drawing/2014/main" id="{1A235F05-C2D3-4275-8032-0A5C0C83BF8F}"/>
              </a:ext>
            </a:extLst>
          </p:cNvPr>
          <p:cNvSpPr>
            <a:spLocks noGrp="1"/>
          </p:cNvSpPr>
          <p:nvPr>
            <p:ph type="subTitle" idx="1"/>
          </p:nvPr>
        </p:nvSpPr>
        <p:spPr>
          <a:xfrm>
            <a:off x="1142996" y="4217158"/>
            <a:ext cx="9892751" cy="1649338"/>
          </a:xfrm>
        </p:spPr>
        <p:txBody>
          <a:bodyPr anchor="t">
            <a:normAutofit/>
          </a:bodyPr>
          <a:lstStyle/>
          <a:p>
            <a:pPr algn="l"/>
            <a:r>
              <a:rPr lang="en-IN" sz="2800" b="0" i="0" u="none" strike="noStrike" baseline="0" dirty="0">
                <a:solidFill>
                  <a:schemeClr val="accent1"/>
                </a:solidFill>
                <a:latin typeface="AkzidenzGroteskBE-Regular"/>
              </a:rPr>
              <a:t>Succession planning and</a:t>
            </a:r>
          </a:p>
          <a:p>
            <a:pPr algn="l"/>
            <a:r>
              <a:rPr lang="en-IN" sz="2800" b="0" i="0" u="none" strike="noStrike" baseline="0" dirty="0">
                <a:solidFill>
                  <a:schemeClr val="accent1"/>
                </a:solidFill>
                <a:latin typeface="AkzidenzGroteskBE-Regular"/>
              </a:rPr>
              <a:t>Leadership development</a:t>
            </a:r>
            <a:endParaRPr lang="en-IN" sz="2800" dirty="0">
              <a:solidFill>
                <a:schemeClr val="accent1"/>
              </a:solidFill>
            </a:endParaRPr>
          </a:p>
        </p:txBody>
      </p:sp>
    </p:spTree>
    <p:extLst>
      <p:ext uri="{BB962C8B-B14F-4D97-AF65-F5344CB8AC3E}">
        <p14:creationId xmlns:p14="http://schemas.microsoft.com/office/powerpoint/2010/main" val="121763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childTnLst>
                                </p:cTn>
                              </p:par>
                              <p:par>
                                <p:cTn id="8" presetID="10" presetClass="entr" presetSubtype="0" fill="hold" grpId="0" nodeType="withEffect">
                                  <p:stCondLst>
                                    <p:cond delay="500"/>
                                  </p:stCondLst>
                                  <p:iterate type="lt">
                                    <p:tmPct val="10000"/>
                                  </p:iterate>
                                  <p:childTnLst>
                                    <p:set>
                                      <p:cBhvr>
                                        <p:cTn id="9" dur="1" fill="hold">
                                          <p:stCondLst>
                                            <p:cond delay="0"/>
                                          </p:stCondLst>
                                        </p:cTn>
                                        <p:tgtEl>
                                          <p:spTgt spid="4"/>
                                        </p:tgtEl>
                                        <p:attrNameLst>
                                          <p:attrName>style.visibility</p:attrName>
                                        </p:attrNameLst>
                                      </p:cBhvr>
                                      <p:to>
                                        <p:strVal val="visible"/>
                                      </p:to>
                                    </p:set>
                                    <p:animEffect transition="in" filter="fade">
                                      <p:cBhvr>
                                        <p:cTn id="10" dur="4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5">
                                            <p:txEl>
                                              <p:pRg st="1" end="1"/>
                                            </p:txEl>
                                          </p:spTgt>
                                        </p:tgtEl>
                                        <p:attrNameLst>
                                          <p:attrName>style.visibility</p:attrName>
                                        </p:attrNameLst>
                                      </p:cBhvr>
                                      <p:to>
                                        <p:strVal val="visible"/>
                                      </p:to>
                                    </p:set>
                                    <p:animEffect transition="in" filter="fade">
                                      <p:cBhvr>
                                        <p:cTn id="15" dur="4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C8617D41-90F9-470C-A60F-3E9AE82BAC51}"/>
              </a:ext>
            </a:extLst>
          </p:cNvPr>
          <p:cNvSpPr>
            <a:spLocks noGrp="1"/>
          </p:cNvSpPr>
          <p:nvPr>
            <p:ph type="title"/>
          </p:nvPr>
        </p:nvSpPr>
        <p:spPr>
          <a:xfrm>
            <a:off x="1143000" y="609600"/>
            <a:ext cx="9875520" cy="1356360"/>
          </a:xfrm>
        </p:spPr>
        <p:txBody>
          <a:bodyPr>
            <a:normAutofit/>
          </a:bodyPr>
          <a:lstStyle/>
          <a:p>
            <a:r>
              <a:rPr lang="en-IN" b="1" i="0" u="none" strike="noStrike" baseline="0" dirty="0">
                <a:solidFill>
                  <a:srgbClr val="FFFFFF"/>
                </a:solidFill>
                <a:latin typeface="Trajan-Bold"/>
              </a:rPr>
              <a:t>Business Case for Succession Planning and Leadership Development</a:t>
            </a:r>
            <a:endParaRPr lang="en-IN" dirty="0">
              <a:solidFill>
                <a:srgbClr val="FFFFFF"/>
              </a:solidFill>
            </a:endParaRP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F9937D7-2A5E-4A04-82AE-E8232AD1166F}"/>
              </a:ext>
            </a:extLst>
          </p:cNvPr>
          <p:cNvSpPr>
            <a:spLocks noGrp="1"/>
          </p:cNvSpPr>
          <p:nvPr>
            <p:ph idx="1"/>
          </p:nvPr>
        </p:nvSpPr>
        <p:spPr>
          <a:xfrm>
            <a:off x="1143000" y="2852530"/>
            <a:ext cx="9872871" cy="3243469"/>
          </a:xfrm>
        </p:spPr>
        <p:txBody>
          <a:bodyPr>
            <a:normAutofit/>
          </a:bodyPr>
          <a:lstStyle/>
          <a:p>
            <a:r>
              <a:rPr lang="en-IN" sz="1400" b="0" i="0" u="none" strike="noStrike" baseline="0">
                <a:solidFill>
                  <a:schemeClr val="tx1"/>
                </a:solidFill>
                <a:latin typeface="Galliard-Roman"/>
              </a:rPr>
              <a:t>Before joining Goldman Sachs, Steve Kerr was a prominent figure running GE’s legendary Management Development Institute at Crotonville—the world’s first major corporate university—during Jack Welsh’s tenure. Kerr argues that intensive employee development is a “huge competitive advantage” in terms of recruitment as well as retention, in addition to building the leadership capacity needed to stay competitive in today’s business environment. Regardless of industry sector, there are several overarching and interrelated reasons why succession planning and leadership development are crucial concerns.</a:t>
            </a:r>
          </a:p>
          <a:p>
            <a:r>
              <a:rPr lang="en-IN" sz="1400" b="1" i="1" u="none" strike="noStrike" baseline="0">
                <a:solidFill>
                  <a:schemeClr val="tx1"/>
                </a:solidFill>
                <a:latin typeface="Galliard-BoldItalic"/>
              </a:rPr>
              <a:t>Speed of change </a:t>
            </a:r>
            <a:r>
              <a:rPr lang="en-IN" sz="1400" b="0" i="0" u="none" strike="noStrike" baseline="0">
                <a:solidFill>
                  <a:schemeClr val="tx1"/>
                </a:solidFill>
                <a:latin typeface="Galliard-Roman"/>
              </a:rPr>
              <a:t>is increasing, and the </a:t>
            </a:r>
            <a:r>
              <a:rPr lang="en-IN" sz="1400" b="1" i="1" u="none" strike="noStrike" baseline="0">
                <a:solidFill>
                  <a:schemeClr val="tx1"/>
                </a:solidFill>
                <a:latin typeface="Galliard-BoldItalic"/>
              </a:rPr>
              <a:t>type of change </a:t>
            </a:r>
            <a:r>
              <a:rPr lang="en-IN" sz="1400" b="0" i="0" u="none" strike="noStrike" baseline="0">
                <a:solidFill>
                  <a:schemeClr val="tx1"/>
                </a:solidFill>
                <a:latin typeface="Galliard-Roman"/>
              </a:rPr>
              <a:t>that organizations experience is likely to be radical and discontinuous.</a:t>
            </a:r>
          </a:p>
          <a:p>
            <a:r>
              <a:rPr lang="en-IN" sz="1400" b="1" i="1" u="none" strike="noStrike" baseline="0">
                <a:solidFill>
                  <a:schemeClr val="tx1"/>
                </a:solidFill>
                <a:latin typeface="Galliard-BoldItalic"/>
              </a:rPr>
              <a:t>Complexity in the challenges </a:t>
            </a:r>
            <a:r>
              <a:rPr lang="en-IN" sz="1400" b="0" i="0" u="none" strike="noStrike" baseline="0">
                <a:solidFill>
                  <a:schemeClr val="tx1"/>
                </a:solidFill>
                <a:latin typeface="Galliard-Roman"/>
              </a:rPr>
              <a:t>faced by organizations across most industry sectors is increasing exponentially.</a:t>
            </a:r>
          </a:p>
          <a:p>
            <a:r>
              <a:rPr lang="en-IN" sz="1400" b="1" i="1" u="none" strike="noStrike" baseline="0">
                <a:solidFill>
                  <a:schemeClr val="tx1"/>
                </a:solidFill>
                <a:latin typeface="Galliard-BoldItalic"/>
              </a:rPr>
              <a:t>Task migration </a:t>
            </a:r>
            <a:r>
              <a:rPr lang="en-IN" sz="1400" b="0" i="0" u="none" strike="noStrike" baseline="0">
                <a:solidFill>
                  <a:schemeClr val="tx1"/>
                </a:solidFill>
                <a:latin typeface="Galliard-Roman"/>
              </a:rPr>
              <a:t>occurs whereby traditionally higher-level leadership responsibilities are transferred to leaders at lower levels.</a:t>
            </a:r>
          </a:p>
          <a:p>
            <a:r>
              <a:rPr lang="en-IN" sz="1400" b="1" i="1" u="none" strike="noStrike" baseline="0">
                <a:solidFill>
                  <a:schemeClr val="tx1"/>
                </a:solidFill>
                <a:latin typeface="Galliard-BoldItalic"/>
              </a:rPr>
              <a:t>Recruitment and retention </a:t>
            </a:r>
            <a:r>
              <a:rPr lang="en-IN" sz="1400" b="0" i="0" u="none" strike="noStrike" baseline="0">
                <a:solidFill>
                  <a:schemeClr val="tx1"/>
                </a:solidFill>
                <a:latin typeface="Galliard-Roman"/>
              </a:rPr>
              <a:t>are tied to issues associated with whether employees feel that their professional potential is being developed and used in the best possible way.</a:t>
            </a:r>
            <a:endParaRPr lang="en-IN" sz="1400">
              <a:solidFill>
                <a:schemeClr val="tx1"/>
              </a:solidFill>
            </a:endParaRPr>
          </a:p>
        </p:txBody>
      </p:sp>
    </p:spTree>
    <p:extLst>
      <p:ext uri="{BB962C8B-B14F-4D97-AF65-F5344CB8AC3E}">
        <p14:creationId xmlns:p14="http://schemas.microsoft.com/office/powerpoint/2010/main" val="7435557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6794483E-A3B9-4C38-8790-D922F96AAE30}"/>
              </a:ext>
            </a:extLst>
          </p:cNvPr>
          <p:cNvSpPr>
            <a:spLocks noGrp="1"/>
          </p:cNvSpPr>
          <p:nvPr>
            <p:ph type="title"/>
          </p:nvPr>
        </p:nvSpPr>
        <p:spPr>
          <a:xfrm>
            <a:off x="1143000" y="609600"/>
            <a:ext cx="9875520" cy="1356360"/>
          </a:xfrm>
        </p:spPr>
        <p:txBody>
          <a:bodyPr>
            <a:normAutofit/>
          </a:bodyPr>
          <a:lstStyle/>
          <a:p>
            <a:r>
              <a:rPr lang="en-IN" b="1" i="0" u="none" strike="noStrike" baseline="0">
                <a:solidFill>
                  <a:srgbClr val="FFFFFF"/>
                </a:solidFill>
                <a:latin typeface="AkzidenzGroteskBE-Bold"/>
              </a:rPr>
              <a:t>Leadership Planning Process at SmithKline Beecham</a:t>
            </a:r>
            <a:endParaRPr lang="en-IN">
              <a:solidFill>
                <a:srgbClr val="FFFFFF"/>
              </a:solidFill>
            </a:endParaRP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DA477CF-1570-443D-9CB2-9EA9B9F7B6FA}"/>
              </a:ext>
            </a:extLst>
          </p:cNvPr>
          <p:cNvSpPr>
            <a:spLocks noGrp="1"/>
          </p:cNvSpPr>
          <p:nvPr>
            <p:ph idx="1"/>
          </p:nvPr>
        </p:nvSpPr>
        <p:spPr>
          <a:xfrm>
            <a:off x="1143000" y="2852530"/>
            <a:ext cx="9872871" cy="3243469"/>
          </a:xfrm>
        </p:spPr>
        <p:txBody>
          <a:bodyPr>
            <a:normAutofit fontScale="92500" lnSpcReduction="20000"/>
          </a:bodyPr>
          <a:lstStyle/>
          <a:p>
            <a:r>
              <a:rPr lang="en-IN" sz="1600" b="1" i="0" u="none" strike="noStrike" baseline="0" dirty="0">
                <a:solidFill>
                  <a:schemeClr val="tx1"/>
                </a:solidFill>
                <a:latin typeface="AkzidenzGroteskBE-Bold"/>
              </a:rPr>
              <a:t>Objective: </a:t>
            </a:r>
            <a:r>
              <a:rPr lang="en-IN" sz="1600" b="0" i="0" u="none" strike="noStrike" baseline="0" dirty="0">
                <a:solidFill>
                  <a:schemeClr val="tx1"/>
                </a:solidFill>
                <a:latin typeface="AkzidenzGroteskBE-Regular"/>
              </a:rPr>
              <a:t>Develop a consistent, reliable and standardized leadership planning process in a post-merger environment. It was believed </a:t>
            </a:r>
            <a:r>
              <a:rPr lang="en-IN" sz="1600" b="0" i="0" u="none" strike="noStrike" baseline="0" dirty="0" err="1">
                <a:solidFill>
                  <a:schemeClr val="tx1"/>
                </a:solidFill>
                <a:latin typeface="AkzidenzGroteskBE-Regular"/>
              </a:rPr>
              <a:t>tha</a:t>
            </a:r>
            <a:r>
              <a:rPr lang="en-IN" sz="1600" b="0" i="0" u="none" strike="noStrike" baseline="0" dirty="0">
                <a:solidFill>
                  <a:schemeClr val="tx1"/>
                </a:solidFill>
                <a:latin typeface="AkzidenzGroteskBE-Regular"/>
              </a:rPr>
              <a:t> such a process also would help to build a unified culture and enhance worker engagement and retention that had been damaged by the merger.</a:t>
            </a:r>
          </a:p>
          <a:p>
            <a:r>
              <a:rPr lang="en-IN" sz="1600" b="1" i="0" u="none" strike="noStrike" baseline="0" dirty="0">
                <a:solidFill>
                  <a:schemeClr val="tx1"/>
                </a:solidFill>
                <a:latin typeface="AkzidenzGroteskBE-Bold"/>
              </a:rPr>
              <a:t>Plan: </a:t>
            </a:r>
            <a:r>
              <a:rPr lang="en-IN" sz="1600" b="0" i="0" u="none" strike="noStrike" baseline="0" dirty="0">
                <a:solidFill>
                  <a:schemeClr val="tx1"/>
                </a:solidFill>
                <a:latin typeface="AkzidenzGroteskBE-Regular"/>
              </a:rPr>
              <a:t>The HR team was asked by senior management in 1993 to develop three leadership planning initiatives that could be implemented across the entire organization: (a) succession planning process; (b) executive development process; and (c) leadership competency model . Although three separate teams were formed initially, it became apparent that these were interrelated targets. As a result, all teams agreed to work together as one team with the single goal of </a:t>
            </a:r>
            <a:r>
              <a:rPr lang="en-IN" sz="1600" b="0" i="1" u="none" strike="noStrike" baseline="0" dirty="0">
                <a:solidFill>
                  <a:schemeClr val="tx1"/>
                </a:solidFill>
                <a:latin typeface="AkzidenzGroteskBE-It"/>
              </a:rPr>
              <a:t>leadership planning</a:t>
            </a:r>
            <a:r>
              <a:rPr lang="en-IN" sz="1600" b="0" i="0" u="none" strike="noStrike" baseline="0" dirty="0">
                <a:solidFill>
                  <a:schemeClr val="tx1"/>
                </a:solidFill>
                <a:latin typeface="AkzidenzGroteskBE-Regular"/>
              </a:rPr>
              <a:t>. HR people from all line businesses were involved, including the pharmaceuticals business, over-the-counter products business, corporate, Europe and international. In addition, there was an advisory board of line managers.</a:t>
            </a:r>
          </a:p>
          <a:p>
            <a:r>
              <a:rPr lang="en-IN" sz="1600" b="1" i="0" u="none" strike="noStrike" baseline="0" dirty="0">
                <a:solidFill>
                  <a:schemeClr val="tx1"/>
                </a:solidFill>
                <a:latin typeface="AkzidenzGroteskBE-Bold"/>
              </a:rPr>
              <a:t>Results: </a:t>
            </a:r>
            <a:r>
              <a:rPr lang="en-IN" sz="1600" b="0" i="0" u="none" strike="noStrike" baseline="0" dirty="0">
                <a:solidFill>
                  <a:schemeClr val="tx1"/>
                </a:solidFill>
                <a:latin typeface="AkzidenzGroteskBE-Regular"/>
              </a:rPr>
              <a:t>The Leadership Planning Process has been fully endorsed and implemented as the way that SKB identifies and supports the development of its managers. Previous developmental planning was inconsistent, and succession planning was limited to a small, elite group of executives.</a:t>
            </a:r>
          </a:p>
          <a:p>
            <a:r>
              <a:rPr lang="en-IN" sz="1600" b="0" i="0" u="none" strike="noStrike" baseline="0" dirty="0">
                <a:solidFill>
                  <a:schemeClr val="tx1"/>
                </a:solidFill>
                <a:latin typeface="AkzidenzGroteskBE-Regular"/>
              </a:rPr>
              <a:t>This process has changed to focus on the development needs and potential of a larger group of managers within SKB. By 1999, more than 8,500 employees participated in the Leadership and Developmental Review process and over 230 group discussions were held. On average, each group discussed 35-40 managers, allocating approximately 15 minutes of discussion per person.</a:t>
            </a:r>
            <a:endParaRPr lang="en-IN" sz="1600" dirty="0">
              <a:solidFill>
                <a:schemeClr val="tx1"/>
              </a:solidFill>
            </a:endParaRPr>
          </a:p>
        </p:txBody>
      </p:sp>
    </p:spTree>
    <p:extLst>
      <p:ext uri="{BB962C8B-B14F-4D97-AF65-F5344CB8AC3E}">
        <p14:creationId xmlns:p14="http://schemas.microsoft.com/office/powerpoint/2010/main" val="2023708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68A5362-EC3B-4BE3-804B-E6B289AF8A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1D37744E-F5F6-4ED5-9F5F-21183A8FE7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DD9D7C55-D0C1-4B48-ADC5-A9E322B196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AF76D8A0-F840-44FD-94A8-A20CBDF8DE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210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useBgFill="1">
        <p:nvSpPr>
          <p:cNvPr id="18" name="Rectangle 17">
            <a:extLst>
              <a:ext uri="{FF2B5EF4-FFF2-40B4-BE49-F238E27FC236}">
                <a16:creationId xmlns:a16="http://schemas.microsoft.com/office/drawing/2014/main" id="{CC844B5A-A65D-41B5-8242-5470C11DC3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9378" y="246887"/>
            <a:ext cx="5861321" cy="6377939"/>
          </a:xfrm>
          <a:prstGeom prst="rect">
            <a:avLst/>
          </a:prstGeom>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20" name="Straight Connector 19">
            <a:extLst>
              <a:ext uri="{FF2B5EF4-FFF2-40B4-BE49-F238E27FC236}">
                <a16:creationId xmlns:a16="http://schemas.microsoft.com/office/drawing/2014/main" id="{76795CB0-CC14-43E3-9440-AD43DE65E17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736924" y="4220801"/>
            <a:ext cx="4215939"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14AE8570-D9D3-44BE-A679-3A4B0F1C27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5BA3B6C-51B5-4F55-BBBC-2CB3C457963B}"/>
              </a:ext>
            </a:extLst>
          </p:cNvPr>
          <p:cNvSpPr>
            <a:spLocks noGrp="1"/>
          </p:cNvSpPr>
          <p:nvPr>
            <p:ph type="title"/>
          </p:nvPr>
        </p:nvSpPr>
        <p:spPr>
          <a:xfrm>
            <a:off x="6736924" y="857675"/>
            <a:ext cx="4566230" cy="3437782"/>
          </a:xfrm>
        </p:spPr>
        <p:txBody>
          <a:bodyPr vert="horz" lIns="91440" tIns="45720" rIns="91440" bIns="45720" rtlCol="0" anchor="b">
            <a:normAutofit/>
          </a:bodyPr>
          <a:lstStyle/>
          <a:p>
            <a:pPr algn="ctr">
              <a:lnSpc>
                <a:spcPct val="85000"/>
              </a:lnSpc>
            </a:pPr>
            <a:r>
              <a:rPr lang="en-US" sz="6100" b="1" i="0" u="none" strike="noStrike" cap="all">
                <a:solidFill>
                  <a:srgbClr val="FFFFFF"/>
                </a:solidFill>
              </a:rPr>
              <a:t>Turnover Predictor</a:t>
            </a:r>
            <a:endParaRPr lang="en-US" sz="6100" b="1" cap="all">
              <a:solidFill>
                <a:srgbClr val="FFFFFF"/>
              </a:solidFill>
            </a:endParaRPr>
          </a:p>
        </p:txBody>
      </p:sp>
      <p:pic>
        <p:nvPicPr>
          <p:cNvPr id="5" name="Content Placeholder 4">
            <a:extLst>
              <a:ext uri="{FF2B5EF4-FFF2-40B4-BE49-F238E27FC236}">
                <a16:creationId xmlns:a16="http://schemas.microsoft.com/office/drawing/2014/main" id="{E8048766-B9D5-4053-9DC1-DEC1BAE146E3}"/>
              </a:ext>
            </a:extLst>
          </p:cNvPr>
          <p:cNvPicPr>
            <a:picLocks noGrp="1" noChangeAspect="1"/>
          </p:cNvPicPr>
          <p:nvPr>
            <p:ph idx="1"/>
          </p:nvPr>
        </p:nvPicPr>
        <p:blipFill>
          <a:blip r:embed="rId2"/>
          <a:stretch>
            <a:fillRect/>
          </a:stretch>
        </p:blipFill>
        <p:spPr>
          <a:xfrm>
            <a:off x="478302" y="436098"/>
            <a:ext cx="5260785" cy="5922499"/>
          </a:xfrm>
          <a:prstGeom prst="rect">
            <a:avLst/>
          </a:prstGeom>
        </p:spPr>
      </p:pic>
    </p:spTree>
    <p:extLst>
      <p:ext uri="{BB962C8B-B14F-4D97-AF65-F5344CB8AC3E}">
        <p14:creationId xmlns:p14="http://schemas.microsoft.com/office/powerpoint/2010/main" val="32361549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68A5362-EC3B-4BE3-804B-E6B289AF8A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1D37744E-F5F6-4ED5-9F5F-21183A8FE7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DD9D7C55-D0C1-4B48-ADC5-A9E322B196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0BCB6D3E-2815-49BC-A13F-4EFD175096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210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useBgFill="1">
        <p:nvSpPr>
          <p:cNvPr id="18" name="Rectangle 17">
            <a:extLst>
              <a:ext uri="{FF2B5EF4-FFF2-40B4-BE49-F238E27FC236}">
                <a16:creationId xmlns:a16="http://schemas.microsoft.com/office/drawing/2014/main" id="{C77A9593-26A9-4234-8351-9339ABF913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2944" y="246887"/>
            <a:ext cx="4397755" cy="6377939"/>
          </a:xfrm>
          <a:prstGeom prst="rect">
            <a:avLst/>
          </a:prstGeom>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20" name="Straight Connector 19">
            <a:extLst>
              <a:ext uri="{FF2B5EF4-FFF2-40B4-BE49-F238E27FC236}">
                <a16:creationId xmlns:a16="http://schemas.microsoft.com/office/drawing/2014/main" id="{6E1AD3BD-190E-448E-9100-7E7AAB9BB9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370284" y="4405863"/>
            <a:ext cx="2763075"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7723AC0F-348F-4B67-BAC9-F3049BD209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00" y="246888"/>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3369278-A37E-4258-9F67-66389350E8B0}"/>
              </a:ext>
            </a:extLst>
          </p:cNvPr>
          <p:cNvSpPr>
            <a:spLocks noGrp="1"/>
          </p:cNvSpPr>
          <p:nvPr>
            <p:ph type="title"/>
          </p:nvPr>
        </p:nvSpPr>
        <p:spPr>
          <a:xfrm>
            <a:off x="8195138" y="857675"/>
            <a:ext cx="3113366" cy="3622844"/>
          </a:xfrm>
        </p:spPr>
        <p:txBody>
          <a:bodyPr vert="horz" lIns="91440" tIns="45720" rIns="91440" bIns="45720" rtlCol="0" anchor="b">
            <a:normAutofit/>
          </a:bodyPr>
          <a:lstStyle/>
          <a:p>
            <a:pPr algn="ctr">
              <a:lnSpc>
                <a:spcPct val="85000"/>
              </a:lnSpc>
            </a:pPr>
            <a:r>
              <a:rPr lang="en-US" sz="3800" b="1" i="0" u="none" strike="noStrike" cap="all" dirty="0">
                <a:solidFill>
                  <a:srgbClr val="FFFFFF"/>
                </a:solidFill>
              </a:rPr>
              <a:t>Nine-Box” Succession Planning Grid</a:t>
            </a:r>
            <a:endParaRPr lang="en-US" sz="3800" b="1" cap="all" dirty="0">
              <a:solidFill>
                <a:srgbClr val="FFFFFF"/>
              </a:solidFill>
            </a:endParaRPr>
          </a:p>
        </p:txBody>
      </p:sp>
      <p:pic>
        <p:nvPicPr>
          <p:cNvPr id="5" name="Content Placeholder 4">
            <a:extLst>
              <a:ext uri="{FF2B5EF4-FFF2-40B4-BE49-F238E27FC236}">
                <a16:creationId xmlns:a16="http://schemas.microsoft.com/office/drawing/2014/main" id="{DD790769-BBD1-4CCE-9D6A-1CFA14ABC50B}"/>
              </a:ext>
            </a:extLst>
          </p:cNvPr>
          <p:cNvPicPr>
            <a:picLocks noGrp="1" noChangeAspect="1"/>
          </p:cNvPicPr>
          <p:nvPr>
            <p:ph idx="1"/>
          </p:nvPr>
        </p:nvPicPr>
        <p:blipFill>
          <a:blip r:embed="rId2"/>
          <a:stretch>
            <a:fillRect/>
          </a:stretch>
        </p:blipFill>
        <p:spPr>
          <a:xfrm>
            <a:off x="1160454" y="857675"/>
            <a:ext cx="5468796" cy="5140669"/>
          </a:xfrm>
          <a:prstGeom prst="rect">
            <a:avLst/>
          </a:prstGeom>
        </p:spPr>
      </p:pic>
    </p:spTree>
    <p:extLst>
      <p:ext uri="{BB962C8B-B14F-4D97-AF65-F5344CB8AC3E}">
        <p14:creationId xmlns:p14="http://schemas.microsoft.com/office/powerpoint/2010/main" val="4142381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E1F5D-E34C-478A-8DB8-F0D19EA801BB}"/>
              </a:ext>
            </a:extLst>
          </p:cNvPr>
          <p:cNvSpPr>
            <a:spLocks noGrp="1"/>
          </p:cNvSpPr>
          <p:nvPr>
            <p:ph type="title"/>
          </p:nvPr>
        </p:nvSpPr>
        <p:spPr/>
        <p:txBody>
          <a:bodyPr/>
          <a:lstStyle/>
          <a:p>
            <a:r>
              <a:rPr lang="en-IN" sz="1800" b="1" i="0" u="none" strike="noStrike" baseline="0" dirty="0">
                <a:solidFill>
                  <a:srgbClr val="414142"/>
                </a:solidFill>
                <a:latin typeface="AkzidenzGroteskBE-Bold"/>
              </a:rPr>
              <a:t>Criteria for Evaluating Leadership Development Initiatives</a:t>
            </a:r>
            <a:endParaRPr lang="en-IN" dirty="0"/>
          </a:p>
        </p:txBody>
      </p:sp>
      <p:pic>
        <p:nvPicPr>
          <p:cNvPr id="11" name="Content Placeholder 10">
            <a:extLst>
              <a:ext uri="{FF2B5EF4-FFF2-40B4-BE49-F238E27FC236}">
                <a16:creationId xmlns:a16="http://schemas.microsoft.com/office/drawing/2014/main" id="{C86EB7BA-5266-44E3-9F18-639913B60749}"/>
              </a:ext>
            </a:extLst>
          </p:cNvPr>
          <p:cNvPicPr>
            <a:picLocks noGrp="1" noChangeAspect="1"/>
          </p:cNvPicPr>
          <p:nvPr>
            <p:ph idx="1"/>
          </p:nvPr>
        </p:nvPicPr>
        <p:blipFill>
          <a:blip r:embed="rId2"/>
          <a:stretch>
            <a:fillRect/>
          </a:stretch>
        </p:blipFill>
        <p:spPr>
          <a:xfrm>
            <a:off x="1143000" y="2057400"/>
            <a:ext cx="10308102" cy="4990514"/>
          </a:xfrm>
        </p:spPr>
      </p:pic>
    </p:spTree>
    <p:extLst>
      <p:ext uri="{BB962C8B-B14F-4D97-AF65-F5344CB8AC3E}">
        <p14:creationId xmlns:p14="http://schemas.microsoft.com/office/powerpoint/2010/main" val="42496670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A9605-94E6-4341-A33E-4E11AE89F494}"/>
              </a:ext>
            </a:extLst>
          </p:cNvPr>
          <p:cNvSpPr>
            <a:spLocks noGrp="1"/>
          </p:cNvSpPr>
          <p:nvPr>
            <p:ph type="title"/>
          </p:nvPr>
        </p:nvSpPr>
        <p:spPr/>
        <p:txBody>
          <a:bodyPr/>
          <a:lstStyle/>
          <a:p>
            <a:r>
              <a:rPr lang="en-IN" sz="1800" b="1" i="0" u="none" strike="noStrike" baseline="0" dirty="0">
                <a:solidFill>
                  <a:srgbClr val="414142"/>
                </a:solidFill>
                <a:latin typeface="AkzidenzGroteskBE-Bold"/>
              </a:rPr>
              <a:t>Model of Leadership Development</a:t>
            </a:r>
            <a:endParaRPr lang="en-IN" dirty="0"/>
          </a:p>
        </p:txBody>
      </p:sp>
      <p:pic>
        <p:nvPicPr>
          <p:cNvPr id="5" name="Content Placeholder 4">
            <a:extLst>
              <a:ext uri="{FF2B5EF4-FFF2-40B4-BE49-F238E27FC236}">
                <a16:creationId xmlns:a16="http://schemas.microsoft.com/office/drawing/2014/main" id="{3E9F6399-281C-48F8-A766-32FE8873363B}"/>
              </a:ext>
            </a:extLst>
          </p:cNvPr>
          <p:cNvPicPr>
            <a:picLocks noGrp="1" noChangeAspect="1"/>
          </p:cNvPicPr>
          <p:nvPr>
            <p:ph idx="1"/>
          </p:nvPr>
        </p:nvPicPr>
        <p:blipFill>
          <a:blip r:embed="rId2"/>
          <a:stretch>
            <a:fillRect/>
          </a:stretch>
        </p:blipFill>
        <p:spPr>
          <a:xfrm>
            <a:off x="801858" y="1485324"/>
            <a:ext cx="10635176" cy="4929544"/>
          </a:xfrm>
        </p:spPr>
      </p:pic>
    </p:spTree>
    <p:extLst>
      <p:ext uri="{BB962C8B-B14F-4D97-AF65-F5344CB8AC3E}">
        <p14:creationId xmlns:p14="http://schemas.microsoft.com/office/powerpoint/2010/main" val="32307746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DA62958-AB84-4728-8F68-A9FD0382743C}"/>
              </a:ext>
            </a:extLst>
          </p:cNvPr>
          <p:cNvSpPr>
            <a:spLocks noGrp="1"/>
          </p:cNvSpPr>
          <p:nvPr>
            <p:ph type="title"/>
          </p:nvPr>
        </p:nvSpPr>
        <p:spPr>
          <a:xfrm>
            <a:off x="1143000" y="609600"/>
            <a:ext cx="9875520" cy="1356360"/>
          </a:xfrm>
        </p:spPr>
        <p:txBody>
          <a:bodyPr>
            <a:normAutofit/>
          </a:bodyPr>
          <a:lstStyle/>
          <a:p>
            <a:r>
              <a:rPr lang="en-IN" b="1" i="0" u="none" strike="noStrike" baseline="0">
                <a:solidFill>
                  <a:srgbClr val="FFFFFF"/>
                </a:solidFill>
                <a:latin typeface="Trajan-Bold"/>
              </a:rPr>
              <a:t>Developmental Practices</a:t>
            </a:r>
            <a:endParaRPr lang="en-IN">
              <a:solidFill>
                <a:srgbClr val="FFFFFF"/>
              </a:solidFill>
            </a:endParaRP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26183F7-7ED3-490B-BB46-55FF9ACFBB21}"/>
              </a:ext>
            </a:extLst>
          </p:cNvPr>
          <p:cNvSpPr>
            <a:spLocks noGrp="1"/>
          </p:cNvSpPr>
          <p:nvPr>
            <p:ph idx="1"/>
          </p:nvPr>
        </p:nvSpPr>
        <p:spPr>
          <a:xfrm>
            <a:off x="1143000" y="2852530"/>
            <a:ext cx="9872871" cy="3243469"/>
          </a:xfrm>
        </p:spPr>
        <p:txBody>
          <a:bodyPr>
            <a:normAutofit/>
          </a:bodyPr>
          <a:lstStyle/>
          <a:p>
            <a:r>
              <a:rPr lang="en-IN" sz="1500" b="0" i="0" u="none" strike="noStrike" baseline="0" dirty="0">
                <a:solidFill>
                  <a:schemeClr val="tx1"/>
                </a:solidFill>
                <a:latin typeface="AkzidenzGroteskBE-Md"/>
              </a:rPr>
              <a:t>Education</a:t>
            </a:r>
          </a:p>
          <a:p>
            <a:r>
              <a:rPr lang="en-IN" sz="1500" b="1" i="1" u="none" strike="noStrike" baseline="0" dirty="0">
                <a:solidFill>
                  <a:schemeClr val="tx1"/>
                </a:solidFill>
                <a:latin typeface="Galliard-BoldItalic"/>
              </a:rPr>
              <a:t>Classroom programs </a:t>
            </a:r>
            <a:r>
              <a:rPr lang="en-IN" sz="1500" b="0" i="0" u="none" strike="noStrike" baseline="0" dirty="0">
                <a:solidFill>
                  <a:schemeClr val="tx1"/>
                </a:solidFill>
                <a:latin typeface="Galliard-Roman"/>
              </a:rPr>
              <a:t>continue to be the backbone of most leadership development initiatives. Formal classroom programs tend to run for three to five days and generally take place in an off-site location. Open enrolment programs are targeted to qualified participants across any number of organizations, whereas custom programs are designed to address the specific leadership challenges of a client organization. There are myriad private vendors of open-</a:t>
            </a:r>
            <a:r>
              <a:rPr lang="en-IN" sz="1500" b="0" i="0" u="none" strike="noStrike" baseline="0" dirty="0" err="1">
                <a:solidFill>
                  <a:schemeClr val="tx1"/>
                </a:solidFill>
                <a:latin typeface="Galliard-Roman"/>
              </a:rPr>
              <a:t>enrollment</a:t>
            </a:r>
            <a:r>
              <a:rPr lang="en-IN" sz="1500" b="0" i="0" u="none" strike="noStrike" baseline="0" dirty="0">
                <a:solidFill>
                  <a:schemeClr val="tx1"/>
                </a:solidFill>
                <a:latin typeface="Galliard-Roman"/>
              </a:rPr>
              <a:t> and custom leadership development programs, including </a:t>
            </a:r>
            <a:r>
              <a:rPr lang="en-IN" sz="1500" b="0" i="0" u="none" strike="noStrike" baseline="0" dirty="0" err="1">
                <a:solidFill>
                  <a:schemeClr val="tx1"/>
                </a:solidFill>
                <a:latin typeface="Galliard-Roman"/>
              </a:rPr>
              <a:t>nonprofit</a:t>
            </a:r>
            <a:r>
              <a:rPr lang="en-IN" sz="1500" b="0" i="0" u="none" strike="noStrike" baseline="0" dirty="0">
                <a:solidFill>
                  <a:schemeClr val="tx1"/>
                </a:solidFill>
                <a:latin typeface="Galliard-Roman"/>
              </a:rPr>
              <a:t> organizations, consulting firms and executive education branches of most major business schools</a:t>
            </a:r>
          </a:p>
          <a:p>
            <a:r>
              <a:rPr lang="en-IN" sz="1500" b="1" i="1" u="none" strike="noStrike" baseline="0" dirty="0">
                <a:solidFill>
                  <a:schemeClr val="tx1"/>
                </a:solidFill>
                <a:latin typeface="Galliard-BoldItalic"/>
              </a:rPr>
              <a:t>Corporate universities </a:t>
            </a:r>
            <a:r>
              <a:rPr lang="en-IN" sz="1500" b="0" i="0" u="none" strike="noStrike" baseline="0" dirty="0">
                <a:solidFill>
                  <a:schemeClr val="tx1"/>
                </a:solidFill>
                <a:latin typeface="Galliard-Roman"/>
              </a:rPr>
              <a:t>are at the extreme end of the education spectrum. A corporate university is defined as a centralized inhouse training and education facility to better align training and development with business strategies. Some corporate universities are only for in-house training and development whereas others also offer open-enrolment and custom developmental programs. Corporate universities represent a considerable investment in the learning and development of employees but also signal a commitment to the value of investing in human capital.</a:t>
            </a:r>
            <a:endParaRPr lang="en-IN" sz="1500" dirty="0">
              <a:solidFill>
                <a:schemeClr val="tx1"/>
              </a:solidFill>
            </a:endParaRPr>
          </a:p>
        </p:txBody>
      </p:sp>
    </p:spTree>
    <p:extLst>
      <p:ext uri="{BB962C8B-B14F-4D97-AF65-F5344CB8AC3E}">
        <p14:creationId xmlns:p14="http://schemas.microsoft.com/office/powerpoint/2010/main" val="38444444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EC00E3B-1A21-44E7-9EC9-1106AA477FA2}"/>
              </a:ext>
            </a:extLst>
          </p:cNvPr>
          <p:cNvSpPr>
            <a:spLocks noGrp="1"/>
          </p:cNvSpPr>
          <p:nvPr>
            <p:ph type="title"/>
          </p:nvPr>
        </p:nvSpPr>
        <p:spPr>
          <a:xfrm>
            <a:off x="1143000" y="609600"/>
            <a:ext cx="9875520" cy="1356360"/>
          </a:xfrm>
        </p:spPr>
        <p:txBody>
          <a:bodyPr>
            <a:normAutofit/>
          </a:bodyPr>
          <a:lstStyle/>
          <a:p>
            <a:r>
              <a:rPr lang="en-IN" b="1" i="0" u="none" strike="noStrike" baseline="0">
                <a:solidFill>
                  <a:srgbClr val="FFFFFF"/>
                </a:solidFill>
                <a:latin typeface="Trajan-Bold"/>
              </a:rPr>
              <a:t>Developmental Practices</a:t>
            </a:r>
            <a:endParaRPr lang="en-IN">
              <a:solidFill>
                <a:srgbClr val="FFFFFF"/>
              </a:solidFill>
            </a:endParaRP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3A1B371-BD5B-4319-BAC7-7172CF9C88B7}"/>
              </a:ext>
            </a:extLst>
          </p:cNvPr>
          <p:cNvSpPr>
            <a:spLocks noGrp="1"/>
          </p:cNvSpPr>
          <p:nvPr>
            <p:ph idx="1"/>
          </p:nvPr>
        </p:nvSpPr>
        <p:spPr>
          <a:xfrm>
            <a:off x="1143000" y="2852530"/>
            <a:ext cx="9872871" cy="3243469"/>
          </a:xfrm>
        </p:spPr>
        <p:txBody>
          <a:bodyPr>
            <a:normAutofit/>
          </a:bodyPr>
          <a:lstStyle/>
          <a:p>
            <a:r>
              <a:rPr lang="en-IN" sz="1500" b="0" i="0" u="none" strike="noStrike" baseline="0">
                <a:solidFill>
                  <a:schemeClr val="tx1"/>
                </a:solidFill>
                <a:latin typeface="AkzidenzGroteskBE-Md"/>
              </a:rPr>
              <a:t>Assessment</a:t>
            </a:r>
          </a:p>
          <a:p>
            <a:r>
              <a:rPr lang="en-IN" sz="1500" b="1" i="1" u="none" strike="noStrike" baseline="0">
                <a:solidFill>
                  <a:schemeClr val="tx1"/>
                </a:solidFill>
                <a:latin typeface="Galliard-BoldItalic"/>
              </a:rPr>
              <a:t>Personality inventories </a:t>
            </a:r>
            <a:r>
              <a:rPr lang="en-IN" sz="1500" b="0" i="0" u="none" strike="noStrike" baseline="0">
                <a:solidFill>
                  <a:schemeClr val="tx1"/>
                </a:solidFill>
                <a:latin typeface="Galliard-Roman"/>
              </a:rPr>
              <a:t>are paperand-pencil or Web-based assessment instruments. They are relatively easy to use and can be effective in building individual self-awareness by providing participants with insight into their personal tendencies and values. They can also be used in helping participants appreciate individual differences in others and understand why other people may act the way they do.</a:t>
            </a:r>
          </a:p>
          <a:p>
            <a:r>
              <a:rPr lang="en-IN" sz="1500" b="0" i="0" u="none" strike="noStrike" baseline="0">
                <a:solidFill>
                  <a:schemeClr val="tx1"/>
                </a:solidFill>
                <a:latin typeface="AkzidenzGroteskBE-Md"/>
              </a:rPr>
              <a:t>Coaching</a:t>
            </a:r>
          </a:p>
          <a:p>
            <a:r>
              <a:rPr lang="en-IN" sz="1500" b="1" i="1" u="none" strike="noStrike" baseline="0">
                <a:solidFill>
                  <a:schemeClr val="tx1"/>
                </a:solidFill>
                <a:latin typeface="Galliard-BoldItalic"/>
              </a:rPr>
              <a:t>Executive coaching </a:t>
            </a:r>
            <a:r>
              <a:rPr lang="en-IN" sz="1500" b="0" i="0" u="none" strike="noStrike" baseline="0">
                <a:solidFill>
                  <a:schemeClr val="tx1"/>
                </a:solidFill>
                <a:latin typeface="Galliard-Roman"/>
              </a:rPr>
              <a:t>is valuable in helping leaders make sense of their assessment data, putting together an actionable development plan, implementing the plan and providing support and follow-up assessment of behavioral change.</a:t>
            </a:r>
          </a:p>
          <a:p>
            <a:r>
              <a:rPr lang="en-IN" sz="1500" b="0" i="0" u="none" strike="noStrike" baseline="0">
                <a:solidFill>
                  <a:schemeClr val="tx1"/>
                </a:solidFill>
                <a:latin typeface="Galliard-Roman"/>
              </a:rPr>
              <a:t>The Individual Coaching for Effectiveness (ICE) model for middle- and higher-level leaders consists of three phases: (1) diagnosis (one or two days of assessment and feedback); (2) coaching (one day per month for six consecutive months); and (3) maintenance/support (periodic contacts and review sessions to help maintain the personal changes).</a:t>
            </a:r>
            <a:endParaRPr lang="en-IN" sz="1500">
              <a:solidFill>
                <a:schemeClr val="tx1"/>
              </a:solidFill>
            </a:endParaRPr>
          </a:p>
        </p:txBody>
      </p:sp>
    </p:spTree>
    <p:extLst>
      <p:ext uri="{BB962C8B-B14F-4D97-AF65-F5344CB8AC3E}">
        <p14:creationId xmlns:p14="http://schemas.microsoft.com/office/powerpoint/2010/main" val="40693543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CB16042-F02D-4C19-95E5-3A532919B40B}"/>
              </a:ext>
            </a:extLst>
          </p:cNvPr>
          <p:cNvSpPr>
            <a:spLocks noGrp="1"/>
          </p:cNvSpPr>
          <p:nvPr>
            <p:ph type="title"/>
          </p:nvPr>
        </p:nvSpPr>
        <p:spPr>
          <a:xfrm>
            <a:off x="1143000" y="609600"/>
            <a:ext cx="9875520" cy="1356360"/>
          </a:xfrm>
        </p:spPr>
        <p:txBody>
          <a:bodyPr>
            <a:normAutofit/>
          </a:bodyPr>
          <a:lstStyle/>
          <a:p>
            <a:r>
              <a:rPr lang="en-IN" b="1" i="0" u="none" strike="noStrike" baseline="0">
                <a:solidFill>
                  <a:srgbClr val="FFFFFF"/>
                </a:solidFill>
                <a:latin typeface="Trajan-Bold"/>
              </a:rPr>
              <a:t>Developmental Practices</a:t>
            </a:r>
            <a:endParaRPr lang="en-IN">
              <a:solidFill>
                <a:srgbClr val="FFFFFF"/>
              </a:solidFill>
            </a:endParaRP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6DD9A05-2114-4936-8825-51534BE80A3A}"/>
              </a:ext>
            </a:extLst>
          </p:cNvPr>
          <p:cNvSpPr>
            <a:spLocks noGrp="1"/>
          </p:cNvSpPr>
          <p:nvPr>
            <p:ph idx="1"/>
          </p:nvPr>
        </p:nvSpPr>
        <p:spPr>
          <a:xfrm>
            <a:off x="1143000" y="2852530"/>
            <a:ext cx="9872871" cy="3243469"/>
          </a:xfrm>
        </p:spPr>
        <p:txBody>
          <a:bodyPr>
            <a:normAutofit/>
          </a:bodyPr>
          <a:lstStyle/>
          <a:p>
            <a:r>
              <a:rPr lang="en-IN" sz="2000" b="0" i="0" u="none" strike="noStrike" baseline="0">
                <a:solidFill>
                  <a:schemeClr val="tx1"/>
                </a:solidFill>
                <a:latin typeface="AkzidenzGroteskBE-Md"/>
              </a:rPr>
              <a:t>Experiential Learning</a:t>
            </a:r>
          </a:p>
          <a:p>
            <a:r>
              <a:rPr lang="en-IN" sz="2000" b="1" i="1" u="none" strike="noStrike" baseline="0">
                <a:solidFill>
                  <a:schemeClr val="tx1"/>
                </a:solidFill>
                <a:latin typeface="Galliard-BoldItalic"/>
              </a:rPr>
              <a:t>Job assignments </a:t>
            </a:r>
            <a:r>
              <a:rPr lang="en-IN" sz="2000" b="0" i="0" u="none" strike="noStrike" baseline="0">
                <a:solidFill>
                  <a:schemeClr val="tx1"/>
                </a:solidFill>
                <a:latin typeface="Galliard-Roman"/>
              </a:rPr>
              <a:t>have long been favored as a leadership development practice, especially those assignments that “stretch” the thinking or other capabilities of the target leader. </a:t>
            </a:r>
          </a:p>
          <a:p>
            <a:r>
              <a:rPr lang="en-IN" sz="2000" b="0" i="0" u="none" strike="noStrike" baseline="0">
                <a:solidFill>
                  <a:schemeClr val="tx1"/>
                </a:solidFill>
                <a:latin typeface="Galliard-Roman"/>
              </a:rPr>
              <a:t>This makes sense in that it is widely believed that leaders view their most potent developmental activities to be experiential based, especially on-thejob experiences.</a:t>
            </a:r>
          </a:p>
          <a:p>
            <a:r>
              <a:rPr lang="en-IN" sz="2000" b="0" i="0" u="none" strike="noStrike" baseline="0">
                <a:solidFill>
                  <a:schemeClr val="tx1"/>
                </a:solidFill>
                <a:latin typeface="Galliard-Roman"/>
              </a:rPr>
              <a:t>There are two fundamental questions in using job assignments for leader development: (a) how</a:t>
            </a:r>
            <a:r>
              <a:rPr lang="en-IN" sz="2000">
                <a:solidFill>
                  <a:schemeClr val="tx1"/>
                </a:solidFill>
                <a:latin typeface="Galliard-Roman"/>
              </a:rPr>
              <a:t> </a:t>
            </a:r>
            <a:r>
              <a:rPr lang="en-IN" sz="2000" b="0" i="0" u="none" strike="noStrike" baseline="0">
                <a:solidFill>
                  <a:schemeClr val="tx1"/>
                </a:solidFill>
                <a:latin typeface="Galliard-Roman"/>
              </a:rPr>
              <a:t>prepared should someone be for a stretch assignment; and (b) what is the right assignment for this leader at this time?</a:t>
            </a:r>
            <a:endParaRPr lang="en-IN" sz="2000">
              <a:solidFill>
                <a:schemeClr val="tx1"/>
              </a:solidFill>
            </a:endParaRPr>
          </a:p>
        </p:txBody>
      </p:sp>
    </p:spTree>
    <p:extLst>
      <p:ext uri="{BB962C8B-B14F-4D97-AF65-F5344CB8AC3E}">
        <p14:creationId xmlns:p14="http://schemas.microsoft.com/office/powerpoint/2010/main" val="39567479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F582291F-A52A-4F36-B0E7-1EA354991DFA}"/>
              </a:ext>
            </a:extLst>
          </p:cNvPr>
          <p:cNvSpPr>
            <a:spLocks noGrp="1"/>
          </p:cNvSpPr>
          <p:nvPr>
            <p:ph type="title"/>
          </p:nvPr>
        </p:nvSpPr>
        <p:spPr>
          <a:xfrm>
            <a:off x="1143000" y="609600"/>
            <a:ext cx="9875520" cy="1356360"/>
          </a:xfrm>
        </p:spPr>
        <p:txBody>
          <a:bodyPr>
            <a:normAutofit/>
          </a:bodyPr>
          <a:lstStyle/>
          <a:p>
            <a:r>
              <a:rPr lang="en-IN" b="1" i="0" u="none" strike="noStrike" baseline="0">
                <a:solidFill>
                  <a:srgbClr val="FFFFFF"/>
                </a:solidFill>
                <a:latin typeface="AkzidenzGroteskBE-Bold"/>
              </a:rPr>
              <a:t>Reported Benefits of Corporate Universities for SMEs</a:t>
            </a:r>
            <a:endParaRPr lang="en-IN">
              <a:solidFill>
                <a:srgbClr val="FFFFFF"/>
              </a:solidFill>
            </a:endParaRP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B4BE5FE6-117C-49D3-9FA6-D1254339A1F7}"/>
              </a:ext>
            </a:extLst>
          </p:cNvPr>
          <p:cNvSpPr>
            <a:spLocks noGrp="1"/>
          </p:cNvSpPr>
          <p:nvPr>
            <p:ph idx="1"/>
          </p:nvPr>
        </p:nvSpPr>
        <p:spPr>
          <a:xfrm>
            <a:off x="1143000" y="2852530"/>
            <a:ext cx="9872871" cy="3243469"/>
          </a:xfrm>
        </p:spPr>
        <p:txBody>
          <a:bodyPr>
            <a:normAutofit/>
          </a:bodyPr>
          <a:lstStyle/>
          <a:p>
            <a:r>
              <a:rPr lang="en-IN" sz="1900" b="1" i="0" u="none" strike="noStrike" baseline="0">
                <a:solidFill>
                  <a:schemeClr val="tx1"/>
                </a:solidFill>
                <a:latin typeface="AkzidenzGroteskBE-Bold"/>
              </a:rPr>
              <a:t>Improved recruitment</a:t>
            </a:r>
            <a:r>
              <a:rPr lang="en-IN" sz="1900" b="0" i="0" u="none" strike="noStrike" baseline="0">
                <a:solidFill>
                  <a:schemeClr val="tx1"/>
                </a:solidFill>
                <a:latin typeface="AkzidenzGroteskBE-Regular"/>
              </a:rPr>
              <a:t>: Recruits are attracted to ongoing opportunities for growth and development  offered by in-house universities.</a:t>
            </a:r>
          </a:p>
          <a:p>
            <a:r>
              <a:rPr lang="en-IN" sz="1900" b="1" i="0" u="none" strike="noStrike" baseline="0">
                <a:solidFill>
                  <a:schemeClr val="tx1"/>
                </a:solidFill>
                <a:latin typeface="AkzidenzGroteskBE-Bold"/>
              </a:rPr>
              <a:t>Increased revenues</a:t>
            </a:r>
            <a:r>
              <a:rPr lang="en-IN" sz="1900" b="0" i="0" u="none" strike="noStrike" baseline="0">
                <a:solidFill>
                  <a:schemeClr val="tx1"/>
                </a:solidFill>
                <a:latin typeface="AkzidenzGroteskBE-Regular"/>
              </a:rPr>
              <a:t>: There are estimates of positive ROI associated with some of the training initiatives housed in the university.</a:t>
            </a:r>
          </a:p>
          <a:p>
            <a:r>
              <a:rPr lang="en-IN" sz="1900" b="1" i="0" u="none" strike="noStrike" baseline="0">
                <a:solidFill>
                  <a:schemeClr val="tx1"/>
                </a:solidFill>
                <a:latin typeface="AkzidenzGroteskBE-Bold"/>
              </a:rPr>
              <a:t>Reduced turnover</a:t>
            </a:r>
            <a:r>
              <a:rPr lang="en-IN" sz="1900" b="0" i="0" u="none" strike="noStrike" baseline="0">
                <a:solidFill>
                  <a:schemeClr val="tx1"/>
                </a:solidFill>
                <a:latin typeface="AkzidenzGroteskBE-Regular"/>
              </a:rPr>
              <a:t>: One estimate in a small call center was that average monthly turnover dropped from 12% to 6% since a university was started.</a:t>
            </a:r>
          </a:p>
          <a:p>
            <a:r>
              <a:rPr lang="en-IN" sz="1900" b="1" i="0" u="none" strike="noStrike" baseline="0">
                <a:solidFill>
                  <a:schemeClr val="tx1"/>
                </a:solidFill>
                <a:latin typeface="AkzidenzGroteskBE-Bold"/>
              </a:rPr>
              <a:t>Better employee advancement</a:t>
            </a:r>
            <a:r>
              <a:rPr lang="en-IN" sz="1900" b="0" i="0" u="none" strike="noStrike" baseline="0">
                <a:solidFill>
                  <a:schemeClr val="tx1"/>
                </a:solidFill>
                <a:latin typeface="AkzidenzGroteskBE-Regular"/>
              </a:rPr>
              <a:t>: Universities build skills that accelerate employee advancement.</a:t>
            </a:r>
          </a:p>
          <a:p>
            <a:r>
              <a:rPr lang="en-IN" sz="1900" b="1" i="0" u="none" strike="noStrike" baseline="0">
                <a:solidFill>
                  <a:schemeClr val="tx1"/>
                </a:solidFill>
                <a:latin typeface="AkzidenzGroteskBE-Bold"/>
              </a:rPr>
              <a:t>Wider talent pool</a:t>
            </a:r>
            <a:r>
              <a:rPr lang="en-IN" sz="1900" b="0" i="0" u="none" strike="noStrike" baseline="0">
                <a:solidFill>
                  <a:schemeClr val="tx1"/>
                </a:solidFill>
                <a:latin typeface="AkzidenzGroteskBE-Regular"/>
              </a:rPr>
              <a:t>: Universities help to enhance the internal labor pool for higher-level positions, reducing the dependency on the external labor market.</a:t>
            </a:r>
            <a:endParaRPr lang="en-IN" sz="1900">
              <a:solidFill>
                <a:schemeClr val="tx1"/>
              </a:solidFill>
            </a:endParaRPr>
          </a:p>
        </p:txBody>
      </p:sp>
    </p:spTree>
    <p:extLst>
      <p:ext uri="{BB962C8B-B14F-4D97-AF65-F5344CB8AC3E}">
        <p14:creationId xmlns:p14="http://schemas.microsoft.com/office/powerpoint/2010/main" val="12256408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2E6B9D-7061-462E-8947-2825B75789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sp>
      <p:sp useBgFill="1">
        <p:nvSpPr>
          <p:cNvPr id="11" name="Rectangle 10">
            <a:extLst>
              <a:ext uri="{FF2B5EF4-FFF2-40B4-BE49-F238E27FC236}">
                <a16:creationId xmlns:a16="http://schemas.microsoft.com/office/drawing/2014/main" id="{EBCBE66D-4E28-4F31-90A0-960C40C59C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sp>
      <p:sp>
        <p:nvSpPr>
          <p:cNvPr id="4" name="Title 3">
            <a:extLst>
              <a:ext uri="{FF2B5EF4-FFF2-40B4-BE49-F238E27FC236}">
                <a16:creationId xmlns:a16="http://schemas.microsoft.com/office/drawing/2014/main" id="{5BECA6CB-7ADA-4BA9-A8DC-2459C0637590}"/>
              </a:ext>
            </a:extLst>
          </p:cNvPr>
          <p:cNvSpPr>
            <a:spLocks noGrp="1"/>
          </p:cNvSpPr>
          <p:nvPr>
            <p:ph type="ctrTitle"/>
          </p:nvPr>
        </p:nvSpPr>
        <p:spPr>
          <a:xfrm>
            <a:off x="1142996" y="532263"/>
            <a:ext cx="9892751" cy="3684895"/>
          </a:xfrm>
          <a:noFill/>
          <a:ln w="12700" cmpd="sng">
            <a:noFill/>
          </a:ln>
        </p:spPr>
        <p:txBody>
          <a:bodyPr anchor="b">
            <a:normAutofit/>
          </a:bodyPr>
          <a:lstStyle/>
          <a:p>
            <a:pPr algn="l"/>
            <a:r>
              <a:rPr lang="en-IN" sz="4400" dirty="0">
                <a:solidFill>
                  <a:schemeClr val="tx1"/>
                </a:solidFill>
              </a:rPr>
              <a:t>Career management</a:t>
            </a:r>
          </a:p>
        </p:txBody>
      </p:sp>
    </p:spTree>
    <p:extLst>
      <p:ext uri="{BB962C8B-B14F-4D97-AF65-F5344CB8AC3E}">
        <p14:creationId xmlns:p14="http://schemas.microsoft.com/office/powerpoint/2010/main" val="3758104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69A990D-550C-48A2-B989-A5D1411291D7}"/>
              </a:ext>
            </a:extLst>
          </p:cNvPr>
          <p:cNvSpPr>
            <a:spLocks noGrp="1"/>
          </p:cNvSpPr>
          <p:nvPr>
            <p:ph type="title"/>
          </p:nvPr>
        </p:nvSpPr>
        <p:spPr>
          <a:xfrm>
            <a:off x="1143000" y="609600"/>
            <a:ext cx="9875520" cy="1356360"/>
          </a:xfrm>
        </p:spPr>
        <p:txBody>
          <a:bodyPr>
            <a:normAutofit/>
          </a:bodyPr>
          <a:lstStyle/>
          <a:p>
            <a:r>
              <a:rPr lang="en-IN">
                <a:solidFill>
                  <a:srgbClr val="FFFFFF"/>
                </a:solidFill>
              </a:rPr>
              <a:t>Career management defined</a:t>
            </a: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CF11D41-F951-42D6-A38F-4A590F641F77}"/>
              </a:ext>
            </a:extLst>
          </p:cNvPr>
          <p:cNvSpPr>
            <a:spLocks noGrp="1"/>
          </p:cNvSpPr>
          <p:nvPr>
            <p:ph idx="1"/>
          </p:nvPr>
        </p:nvSpPr>
        <p:spPr>
          <a:xfrm>
            <a:off x="1143000" y="2852530"/>
            <a:ext cx="9872871" cy="3243469"/>
          </a:xfrm>
        </p:spPr>
        <p:txBody>
          <a:bodyPr>
            <a:normAutofit/>
          </a:bodyPr>
          <a:lstStyle/>
          <a:p>
            <a:r>
              <a:rPr lang="en-IN" sz="2000">
                <a:solidFill>
                  <a:schemeClr val="tx1"/>
                </a:solidFill>
              </a:rPr>
              <a:t>Career management is concerned with the provision of opportunities for people to develop their abilities and their careers in order to ensure that the organization has the fl ow of talent it needs and to satisfy their own aspirations. It is about integrating the needs of the organization with the needs of the individual. </a:t>
            </a:r>
          </a:p>
          <a:p>
            <a:r>
              <a:rPr lang="en-IN" sz="2000">
                <a:solidFill>
                  <a:schemeClr val="tx1"/>
                </a:solidFill>
              </a:rPr>
              <a:t>An important part of career management is career planning, which shapes the progression of individuals within an organization in accordance with assessments of organizational needs, defi ned employee success profiles and the performance, potential and preferences of individual members of the enterprise. But career management is also concerned with career counselling to help people develop their careers to their advantage as well as that of the organization.</a:t>
            </a:r>
          </a:p>
        </p:txBody>
      </p:sp>
    </p:spTree>
    <p:extLst>
      <p:ext uri="{BB962C8B-B14F-4D97-AF65-F5344CB8AC3E}">
        <p14:creationId xmlns:p14="http://schemas.microsoft.com/office/powerpoint/2010/main" val="22430247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12ABE273-A57A-4523-99C5-F4D7F45110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21A15CF5-392D-404A-8095-DD2085F2FB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503718C7-5375-4815-9B77-CA9886A70242}"/>
              </a:ext>
            </a:extLst>
          </p:cNvPr>
          <p:cNvSpPr>
            <a:spLocks noGrp="1"/>
          </p:cNvSpPr>
          <p:nvPr>
            <p:ph type="title"/>
          </p:nvPr>
        </p:nvSpPr>
        <p:spPr>
          <a:xfrm>
            <a:off x="661855" y="696686"/>
            <a:ext cx="3570511" cy="5399314"/>
          </a:xfrm>
        </p:spPr>
        <p:txBody>
          <a:bodyPr>
            <a:normAutofit/>
          </a:bodyPr>
          <a:lstStyle/>
          <a:p>
            <a:r>
              <a:rPr lang="en-IN" sz="3200" dirty="0">
                <a:solidFill>
                  <a:srgbClr val="FFFFFF"/>
                </a:solidFill>
              </a:rPr>
              <a:t>Career stages</a:t>
            </a:r>
          </a:p>
        </p:txBody>
      </p:sp>
      <p:cxnSp>
        <p:nvCxnSpPr>
          <p:cNvPr id="24" name="Straight Connector 23">
            <a:extLst>
              <a:ext uri="{FF2B5EF4-FFF2-40B4-BE49-F238E27FC236}">
                <a16:creationId xmlns:a16="http://schemas.microsoft.com/office/drawing/2014/main" id="{3D0F74E7-7AA9-4171-BCD1-C325B7632D0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653842" y="2054826"/>
            <a:ext cx="0" cy="27432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Content Placeholder 2">
            <a:extLst>
              <a:ext uri="{FF2B5EF4-FFF2-40B4-BE49-F238E27FC236}">
                <a16:creationId xmlns:a16="http://schemas.microsoft.com/office/drawing/2014/main" id="{C571243D-A800-436C-A7D7-F18D397A163D}"/>
              </a:ext>
            </a:extLst>
          </p:cNvPr>
          <p:cNvSpPr>
            <a:spLocks noGrp="1"/>
          </p:cNvSpPr>
          <p:nvPr>
            <p:ph idx="1"/>
          </p:nvPr>
        </p:nvSpPr>
        <p:spPr>
          <a:xfrm>
            <a:off x="5075318" y="609600"/>
            <a:ext cx="6359029" cy="5486400"/>
          </a:xfrm>
        </p:spPr>
        <p:txBody>
          <a:bodyPr anchor="ctr">
            <a:normAutofit fontScale="92500" lnSpcReduction="20000"/>
          </a:bodyPr>
          <a:lstStyle/>
          <a:p>
            <a:r>
              <a:rPr lang="en-IN" sz="1800" dirty="0">
                <a:solidFill>
                  <a:srgbClr val="FFFFFF"/>
                </a:solidFill>
              </a:rPr>
              <a:t>1. Entry to the organization when the individual can begin the process of self-directed career planning. </a:t>
            </a:r>
          </a:p>
          <a:p>
            <a:r>
              <a:rPr lang="en-IN" sz="1800" dirty="0">
                <a:solidFill>
                  <a:srgbClr val="FFFFFF"/>
                </a:solidFill>
              </a:rPr>
              <a:t>2. Progress within particular areas of work where skills and potential are developed through experience, training, coaching, mentoring and performance management. </a:t>
            </a:r>
          </a:p>
          <a:p>
            <a:r>
              <a:rPr lang="en-IN" sz="1800" dirty="0">
                <a:solidFill>
                  <a:srgbClr val="FFFFFF"/>
                </a:solidFill>
              </a:rPr>
              <a:t>3. Mid-career when some people will still have good career prospects while others may have got as far as they are going to get, or at least feel that they have. It is necessary to ensure that these ‘plateaued’ people do not lose interest at this stage by taking such steps as providing them with cross-functional moves, job rotation, special assignments, recognition and rewards for effective performance, etc. </a:t>
            </a:r>
          </a:p>
          <a:p>
            <a:r>
              <a:rPr lang="en-IN" sz="1800" dirty="0">
                <a:solidFill>
                  <a:srgbClr val="FFFFFF"/>
                </a:solidFill>
              </a:rPr>
              <a:t>4. Later career when individuals may have settled down at whatever level they have reached but are beginning to be concerned about the future. They need to be treated with respect as people who are still making a contribution and given opportunities to take on new challenges wherever this is possible. They may also need reassurance about their future with the organization and what is to happen to them when they leave. </a:t>
            </a:r>
          </a:p>
          <a:p>
            <a:r>
              <a:rPr lang="en-IN" sz="1800" dirty="0">
                <a:solidFill>
                  <a:srgbClr val="FFFFFF"/>
                </a:solidFill>
              </a:rPr>
              <a:t>5. End of career with the organization – the possibility of phasing disengagement by being given the chance to work part time for a period before they fi </a:t>
            </a:r>
            <a:r>
              <a:rPr lang="en-IN" sz="1800" dirty="0" err="1">
                <a:solidFill>
                  <a:srgbClr val="FFFFFF"/>
                </a:solidFill>
              </a:rPr>
              <a:t>nally</a:t>
            </a:r>
            <a:r>
              <a:rPr lang="en-IN" sz="1800" dirty="0">
                <a:solidFill>
                  <a:srgbClr val="FFFFFF"/>
                </a:solidFill>
              </a:rPr>
              <a:t> have to go should be considered at this stage.</a:t>
            </a:r>
          </a:p>
        </p:txBody>
      </p:sp>
    </p:spTree>
    <p:extLst>
      <p:ext uri="{BB962C8B-B14F-4D97-AF65-F5344CB8AC3E}">
        <p14:creationId xmlns:p14="http://schemas.microsoft.com/office/powerpoint/2010/main" val="340452449"/>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B3CF3-3413-4815-ACB9-E74137DBE431}"/>
              </a:ext>
            </a:extLst>
          </p:cNvPr>
          <p:cNvSpPr>
            <a:spLocks noGrp="1"/>
          </p:cNvSpPr>
          <p:nvPr>
            <p:ph type="title"/>
          </p:nvPr>
        </p:nvSpPr>
        <p:spPr>
          <a:xfrm>
            <a:off x="653145" y="609599"/>
            <a:ext cx="3364378" cy="5606143"/>
          </a:xfrm>
        </p:spPr>
        <p:txBody>
          <a:bodyPr>
            <a:normAutofit/>
          </a:bodyPr>
          <a:lstStyle/>
          <a:p>
            <a:r>
              <a:rPr lang="en-IN" sz="4800" b="1" i="0" u="none" strike="noStrike" baseline="0">
                <a:latin typeface="AkzidenzGroteskBE-Bold"/>
              </a:rPr>
              <a:t>Managing Turnover Paths</a:t>
            </a:r>
            <a:endParaRPr lang="en-IN" sz="4800"/>
          </a:p>
        </p:txBody>
      </p:sp>
      <p:graphicFrame>
        <p:nvGraphicFramePr>
          <p:cNvPr id="5" name="Content Placeholder 2">
            <a:extLst>
              <a:ext uri="{FF2B5EF4-FFF2-40B4-BE49-F238E27FC236}">
                <a16:creationId xmlns:a16="http://schemas.microsoft.com/office/drawing/2014/main" id="{49A1CA74-F195-5CFD-DE2B-D530BE11BFFF}"/>
              </a:ext>
            </a:extLst>
          </p:cNvPr>
          <p:cNvGraphicFramePr>
            <a:graphicFrameLocks noGrp="1"/>
          </p:cNvGraphicFramePr>
          <p:nvPr>
            <p:ph idx="1"/>
            <p:extLst>
              <p:ext uri="{D42A27DB-BD31-4B8C-83A1-F6EECF244321}">
                <p14:modId xmlns:p14="http://schemas.microsoft.com/office/powerpoint/2010/main" val="1528951688"/>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33998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613EB-1F50-427C-B6ED-A7FC4990D795}"/>
              </a:ext>
            </a:extLst>
          </p:cNvPr>
          <p:cNvSpPr>
            <a:spLocks noGrp="1"/>
          </p:cNvSpPr>
          <p:nvPr>
            <p:ph type="title"/>
          </p:nvPr>
        </p:nvSpPr>
        <p:spPr/>
        <p:txBody>
          <a:bodyPr/>
          <a:lstStyle/>
          <a:p>
            <a:r>
              <a:rPr lang="en-IN" dirty="0"/>
              <a:t>Career development strategy</a:t>
            </a:r>
          </a:p>
        </p:txBody>
      </p:sp>
      <p:sp>
        <p:nvSpPr>
          <p:cNvPr id="3" name="Content Placeholder 2">
            <a:extLst>
              <a:ext uri="{FF2B5EF4-FFF2-40B4-BE49-F238E27FC236}">
                <a16:creationId xmlns:a16="http://schemas.microsoft.com/office/drawing/2014/main" id="{17A259BE-4EAE-4F3F-A940-217EBA989D30}"/>
              </a:ext>
            </a:extLst>
          </p:cNvPr>
          <p:cNvSpPr>
            <a:spLocks noGrp="1"/>
          </p:cNvSpPr>
          <p:nvPr>
            <p:ph idx="1"/>
          </p:nvPr>
        </p:nvSpPr>
        <p:spPr/>
        <p:txBody>
          <a:bodyPr>
            <a:normAutofit/>
          </a:bodyPr>
          <a:lstStyle/>
          <a:p>
            <a:r>
              <a:rPr lang="en-IN" dirty="0"/>
              <a:t>• a policy of promoting from within wherever possible; </a:t>
            </a:r>
          </a:p>
          <a:p>
            <a:r>
              <a:rPr lang="en-IN" dirty="0"/>
              <a:t>• career routes enabling talented people to move from bottom to top of the organization, or laterally in the firm, as their development and job opportunities take them; </a:t>
            </a:r>
          </a:p>
          <a:p>
            <a:r>
              <a:rPr lang="en-IN" dirty="0"/>
              <a:t>• personal development planning as a major part of the performance management process, in order to develop each individual’s knowledge and skills; </a:t>
            </a:r>
          </a:p>
          <a:p>
            <a:r>
              <a:rPr lang="en-IN" dirty="0"/>
              <a:t>• systems and processes to achieve sharing and development of knowledge (especially tacit) across the fi rm; </a:t>
            </a:r>
          </a:p>
          <a:p>
            <a:r>
              <a:rPr lang="en-IN" dirty="0"/>
              <a:t>• multi-disciplinary project teams with a shifting membership in order to offer developmental opportunities for as wide a range of employees as possible.</a:t>
            </a:r>
          </a:p>
        </p:txBody>
      </p:sp>
    </p:spTree>
    <p:extLst>
      <p:ext uri="{BB962C8B-B14F-4D97-AF65-F5344CB8AC3E}">
        <p14:creationId xmlns:p14="http://schemas.microsoft.com/office/powerpoint/2010/main" val="21486230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2059B-38EA-4ABB-8D19-1C7D4B5F498B}"/>
              </a:ext>
            </a:extLst>
          </p:cNvPr>
          <p:cNvSpPr>
            <a:spLocks noGrp="1"/>
          </p:cNvSpPr>
          <p:nvPr>
            <p:ph type="title"/>
          </p:nvPr>
        </p:nvSpPr>
        <p:spPr/>
        <p:txBody>
          <a:bodyPr/>
          <a:lstStyle/>
          <a:p>
            <a:r>
              <a:rPr lang="en-IN" dirty="0"/>
              <a:t>Career management practices</a:t>
            </a:r>
          </a:p>
        </p:txBody>
      </p:sp>
      <p:sp>
        <p:nvSpPr>
          <p:cNvPr id="4" name="Content Placeholder 3">
            <a:extLst>
              <a:ext uri="{FF2B5EF4-FFF2-40B4-BE49-F238E27FC236}">
                <a16:creationId xmlns:a16="http://schemas.microsoft.com/office/drawing/2014/main" id="{4B985E0C-03CC-43AF-AB83-4C31BDFD03C9}"/>
              </a:ext>
            </a:extLst>
          </p:cNvPr>
          <p:cNvSpPr>
            <a:spLocks noGrp="1"/>
          </p:cNvSpPr>
          <p:nvPr>
            <p:ph sz="half" idx="1"/>
          </p:nvPr>
        </p:nvSpPr>
        <p:spPr/>
        <p:txBody>
          <a:bodyPr>
            <a:normAutofit fontScale="85000" lnSpcReduction="20000"/>
          </a:bodyPr>
          <a:lstStyle/>
          <a:p>
            <a:r>
              <a:rPr lang="en-IN" dirty="0"/>
              <a:t>1. Postings regarding internal job openings. </a:t>
            </a:r>
          </a:p>
          <a:p>
            <a:r>
              <a:rPr lang="en-IN" dirty="0"/>
              <a:t>2. Formal education as part of career development. </a:t>
            </a:r>
          </a:p>
          <a:p>
            <a:r>
              <a:rPr lang="en-IN" dirty="0"/>
              <a:t>3. Performance appraisal as a basis for career planning. </a:t>
            </a:r>
          </a:p>
          <a:p>
            <a:r>
              <a:rPr lang="en-IN" dirty="0"/>
              <a:t>4. Career counselling by manager. </a:t>
            </a:r>
          </a:p>
          <a:p>
            <a:r>
              <a:rPr lang="en-IN" dirty="0"/>
              <a:t>5. Lateral moves to create cross-functional experience. </a:t>
            </a:r>
          </a:p>
          <a:p>
            <a:r>
              <a:rPr lang="en-IN" dirty="0"/>
              <a:t>6. Career counselling by HR department. </a:t>
            </a:r>
          </a:p>
          <a:p>
            <a:r>
              <a:rPr lang="en-IN" dirty="0"/>
              <a:t>7. Retirement preparation programmes. </a:t>
            </a:r>
          </a:p>
          <a:p>
            <a:r>
              <a:rPr lang="en-IN" dirty="0"/>
              <a:t>8. Succession planning. </a:t>
            </a:r>
          </a:p>
        </p:txBody>
      </p:sp>
      <p:sp>
        <p:nvSpPr>
          <p:cNvPr id="5" name="Content Placeholder 4">
            <a:extLst>
              <a:ext uri="{FF2B5EF4-FFF2-40B4-BE49-F238E27FC236}">
                <a16:creationId xmlns:a16="http://schemas.microsoft.com/office/drawing/2014/main" id="{D4C03423-1190-4693-8DDD-B935F541A84B}"/>
              </a:ext>
            </a:extLst>
          </p:cNvPr>
          <p:cNvSpPr>
            <a:spLocks noGrp="1"/>
          </p:cNvSpPr>
          <p:nvPr>
            <p:ph sz="half" idx="2"/>
          </p:nvPr>
        </p:nvSpPr>
        <p:spPr/>
        <p:txBody>
          <a:bodyPr>
            <a:normAutofit fontScale="85000" lnSpcReduction="20000"/>
          </a:bodyPr>
          <a:lstStyle/>
          <a:p>
            <a:r>
              <a:rPr lang="en-IN" dirty="0"/>
              <a:t>9. Formal mentoring. </a:t>
            </a:r>
          </a:p>
          <a:p>
            <a:r>
              <a:rPr lang="en-IN" dirty="0"/>
              <a:t>10. Common career paths. </a:t>
            </a:r>
          </a:p>
          <a:p>
            <a:r>
              <a:rPr lang="en-IN" dirty="0"/>
              <a:t>1. Dual ladder career paths (parallel hierarchy for professional staff). </a:t>
            </a:r>
          </a:p>
          <a:p>
            <a:r>
              <a:rPr lang="en-IN" dirty="0"/>
              <a:t>12. Books and/or pamphlets on career issues. </a:t>
            </a:r>
          </a:p>
          <a:p>
            <a:r>
              <a:rPr lang="en-IN" dirty="0"/>
              <a:t>13. Written personal career planning (as done by the organization or personally). </a:t>
            </a:r>
          </a:p>
          <a:p>
            <a:r>
              <a:rPr lang="en-IN" dirty="0"/>
              <a:t>14. Assessment centres. </a:t>
            </a:r>
          </a:p>
          <a:p>
            <a:r>
              <a:rPr lang="en-IN" dirty="0"/>
              <a:t>15. Peer appraisal. </a:t>
            </a:r>
          </a:p>
          <a:p>
            <a:r>
              <a:rPr lang="en-IN" dirty="0"/>
              <a:t>16. Career workshops. </a:t>
            </a:r>
          </a:p>
          <a:p>
            <a:r>
              <a:rPr lang="en-IN" dirty="0"/>
              <a:t>17. Upward (subordinate) appraisal.</a:t>
            </a:r>
          </a:p>
        </p:txBody>
      </p:sp>
    </p:spTree>
    <p:extLst>
      <p:ext uri="{BB962C8B-B14F-4D97-AF65-F5344CB8AC3E}">
        <p14:creationId xmlns:p14="http://schemas.microsoft.com/office/powerpoint/2010/main" val="19008945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68A5362-EC3B-4BE3-804B-E6B289AF8A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1D37744E-F5F6-4ED5-9F5F-21183A8FE7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DD9D7C55-D0C1-4B48-ADC5-A9E322B1960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F843697F-C030-482D-BB1C-DB61ABBFCD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5316F66-3DCC-4344-9396-C5CAFC354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3840" y="256540"/>
            <a:ext cx="11704320" cy="63652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20" name="Straight Connector 19">
            <a:extLst>
              <a:ext uri="{FF2B5EF4-FFF2-40B4-BE49-F238E27FC236}">
                <a16:creationId xmlns:a16="http://schemas.microsoft.com/office/drawing/2014/main" id="{A08CA396-1800-42B7-87F6-FCB40A1B79C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545896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20ED134-80AE-43B0-BE2C-179DBA2ABB35}"/>
              </a:ext>
            </a:extLst>
          </p:cNvPr>
          <p:cNvSpPr>
            <a:spLocks noGrp="1"/>
          </p:cNvSpPr>
          <p:nvPr>
            <p:ph type="title"/>
          </p:nvPr>
        </p:nvSpPr>
        <p:spPr>
          <a:xfrm>
            <a:off x="1109980" y="4796028"/>
            <a:ext cx="9966960" cy="1325880"/>
          </a:xfrm>
        </p:spPr>
        <p:txBody>
          <a:bodyPr vert="horz" lIns="91440" tIns="45720" rIns="91440" bIns="45720" rtlCol="0" anchor="b">
            <a:normAutofit/>
          </a:bodyPr>
          <a:lstStyle/>
          <a:p>
            <a:pPr algn="ctr">
              <a:lnSpc>
                <a:spcPct val="85000"/>
              </a:lnSpc>
            </a:pPr>
            <a:r>
              <a:rPr lang="en-US" sz="4600" b="1" cap="all" dirty="0"/>
              <a:t>The process of career management</a:t>
            </a:r>
          </a:p>
        </p:txBody>
      </p:sp>
      <p:pic>
        <p:nvPicPr>
          <p:cNvPr id="5" name="Content Placeholder 4">
            <a:extLst>
              <a:ext uri="{FF2B5EF4-FFF2-40B4-BE49-F238E27FC236}">
                <a16:creationId xmlns:a16="http://schemas.microsoft.com/office/drawing/2014/main" id="{800A3707-B9DC-42B7-BB21-D6285C80C688}"/>
              </a:ext>
            </a:extLst>
          </p:cNvPr>
          <p:cNvPicPr>
            <a:picLocks noGrp="1" noChangeAspect="1"/>
          </p:cNvPicPr>
          <p:nvPr>
            <p:ph idx="1"/>
          </p:nvPr>
        </p:nvPicPr>
        <p:blipFill>
          <a:blip r:embed="rId2"/>
          <a:stretch>
            <a:fillRect/>
          </a:stretch>
        </p:blipFill>
        <p:spPr>
          <a:xfrm>
            <a:off x="1477108" y="506437"/>
            <a:ext cx="9599832" cy="4053369"/>
          </a:xfrm>
          <a:prstGeom prst="rect">
            <a:avLst/>
          </a:prstGeom>
        </p:spPr>
      </p:pic>
    </p:spTree>
    <p:extLst>
      <p:ext uri="{BB962C8B-B14F-4D97-AF65-F5344CB8AC3E}">
        <p14:creationId xmlns:p14="http://schemas.microsoft.com/office/powerpoint/2010/main" val="6520953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AF0D694-BB96-47DE-B1CF-C776E543771A}"/>
              </a:ext>
            </a:extLst>
          </p:cNvPr>
          <p:cNvSpPr>
            <a:spLocks noGrp="1"/>
          </p:cNvSpPr>
          <p:nvPr>
            <p:ph type="title"/>
          </p:nvPr>
        </p:nvSpPr>
        <p:spPr>
          <a:xfrm>
            <a:off x="1143000" y="609600"/>
            <a:ext cx="9875520" cy="1356360"/>
          </a:xfrm>
        </p:spPr>
        <p:txBody>
          <a:bodyPr>
            <a:normAutofit/>
          </a:bodyPr>
          <a:lstStyle/>
          <a:p>
            <a:r>
              <a:rPr lang="en-IN">
                <a:solidFill>
                  <a:srgbClr val="FFFFFF"/>
                </a:solidFill>
              </a:rPr>
              <a:t>Talent audits</a:t>
            </a: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3DB4EBC-F347-492E-8497-FE6249ACCFA2}"/>
              </a:ext>
            </a:extLst>
          </p:cNvPr>
          <p:cNvSpPr>
            <a:spLocks noGrp="1"/>
          </p:cNvSpPr>
          <p:nvPr>
            <p:ph idx="1"/>
          </p:nvPr>
        </p:nvSpPr>
        <p:spPr>
          <a:xfrm>
            <a:off x="1143000" y="2852530"/>
            <a:ext cx="9872871" cy="3243469"/>
          </a:xfrm>
        </p:spPr>
        <p:txBody>
          <a:bodyPr>
            <a:normAutofit/>
          </a:bodyPr>
          <a:lstStyle/>
          <a:p>
            <a:r>
              <a:rPr lang="en-IN">
                <a:solidFill>
                  <a:schemeClr val="tx1"/>
                </a:solidFill>
              </a:rPr>
              <a:t>These review the stocks of talent available and the fl ows required by reference to demand and supply forecasts and performance and potential assessments. They provide the basis for succession planning, as described in Chapter 34, and career planning, as covered later in this section.</a:t>
            </a:r>
          </a:p>
        </p:txBody>
      </p:sp>
    </p:spTree>
    <p:extLst>
      <p:ext uri="{BB962C8B-B14F-4D97-AF65-F5344CB8AC3E}">
        <p14:creationId xmlns:p14="http://schemas.microsoft.com/office/powerpoint/2010/main" val="24070507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926CCA1-941A-42DC-84BF-892613764E7F}"/>
              </a:ext>
            </a:extLst>
          </p:cNvPr>
          <p:cNvSpPr>
            <a:spLocks noGrp="1"/>
          </p:cNvSpPr>
          <p:nvPr>
            <p:ph type="title"/>
          </p:nvPr>
        </p:nvSpPr>
        <p:spPr>
          <a:xfrm>
            <a:off x="1143000" y="609600"/>
            <a:ext cx="9875520" cy="1356360"/>
          </a:xfrm>
        </p:spPr>
        <p:txBody>
          <a:bodyPr>
            <a:normAutofit/>
          </a:bodyPr>
          <a:lstStyle/>
          <a:p>
            <a:r>
              <a:rPr lang="en-IN">
                <a:solidFill>
                  <a:srgbClr val="FFFFFF"/>
                </a:solidFill>
              </a:rPr>
              <a:t>Performance and potential assessments</a:t>
            </a: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A4C5645-DB7D-406E-AAD7-F8159D0D859A}"/>
              </a:ext>
            </a:extLst>
          </p:cNvPr>
          <p:cNvSpPr>
            <a:spLocks noGrp="1"/>
          </p:cNvSpPr>
          <p:nvPr>
            <p:ph idx="1"/>
          </p:nvPr>
        </p:nvSpPr>
        <p:spPr>
          <a:xfrm>
            <a:off x="1143000" y="2852530"/>
            <a:ext cx="9872871" cy="3243469"/>
          </a:xfrm>
        </p:spPr>
        <p:txBody>
          <a:bodyPr>
            <a:normAutofit/>
          </a:bodyPr>
          <a:lstStyle/>
          <a:p>
            <a:r>
              <a:rPr lang="en-IN" sz="1500">
                <a:solidFill>
                  <a:schemeClr val="tx1"/>
                </a:solidFill>
              </a:rPr>
              <a:t>The aim of performance and potential assessments is to identify learning and development needs, provide guidance on possible directions in which an individual’s career might go, and indicate who has potential for promotion</a:t>
            </a:r>
          </a:p>
          <a:p>
            <a:r>
              <a:rPr lang="en-IN" sz="1500">
                <a:solidFill>
                  <a:schemeClr val="tx1"/>
                </a:solidFill>
              </a:rPr>
              <a:t>Assessment of potential can be carried out formally by managers following a performance review. They may be asked to identify people who have very high potential, some potential or no potential at all. They may also be asked to indicate when individuals will be ready for promotion and how far they are likely to get. </a:t>
            </a:r>
          </a:p>
          <a:p>
            <a:r>
              <a:rPr lang="en-IN" sz="1500">
                <a:solidFill>
                  <a:schemeClr val="tx1"/>
                </a:solidFill>
              </a:rPr>
              <a:t>The problem with this sort of assessment is that managers fi nd it diffi cult to forecast the future for the people they are reviewing – good performance in the current job does not guarantee that individuals will be able to cope with wider responsibilities, especially if this involves moving into management, and managers may not necessarily be aware of the qualities required for longer-term promotion. </a:t>
            </a:r>
          </a:p>
          <a:p>
            <a:r>
              <a:rPr lang="en-IN" sz="1500">
                <a:solidFill>
                  <a:schemeClr val="tx1"/>
                </a:solidFill>
              </a:rPr>
              <a:t>But the organization does need information on those with potential and assessors should be encouraged at least to indicate that this is someone who is not only performing well in the present job but may well perform well in higher-level jobs</a:t>
            </a:r>
          </a:p>
        </p:txBody>
      </p:sp>
    </p:spTree>
    <p:extLst>
      <p:ext uri="{BB962C8B-B14F-4D97-AF65-F5344CB8AC3E}">
        <p14:creationId xmlns:p14="http://schemas.microsoft.com/office/powerpoint/2010/main" val="21577323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78A52D-2496-4956-A9A4-EA5C38B2F1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999"/>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a:extLst>
              <a:ext uri="{FF2B5EF4-FFF2-40B4-BE49-F238E27FC236}">
                <a16:creationId xmlns:a16="http://schemas.microsoft.com/office/drawing/2014/main" id="{9809C8E2-EF9B-4E0B-A17E-836DE0508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8533" cy="1886373"/>
          </a:xfrm>
          <a:prstGeom prst="rect">
            <a:avLst/>
          </a:prstGeom>
          <a:no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9B64657C-42E5-4E4E-842E-E2CC697C3E4D}"/>
              </a:ext>
            </a:extLst>
          </p:cNvPr>
          <p:cNvSpPr>
            <a:spLocks noGrp="1"/>
          </p:cNvSpPr>
          <p:nvPr>
            <p:ph type="title"/>
          </p:nvPr>
        </p:nvSpPr>
        <p:spPr>
          <a:xfrm>
            <a:off x="1143000" y="609600"/>
            <a:ext cx="9875520" cy="1356360"/>
          </a:xfrm>
        </p:spPr>
        <p:txBody>
          <a:bodyPr>
            <a:normAutofit/>
          </a:bodyPr>
          <a:lstStyle/>
          <a:p>
            <a:r>
              <a:rPr lang="en-IN">
                <a:solidFill>
                  <a:srgbClr val="FFFFFF"/>
                </a:solidFill>
              </a:rPr>
              <a:t>Career planning</a:t>
            </a:r>
          </a:p>
        </p:txBody>
      </p:sp>
      <p:sp useBgFill="1">
        <p:nvSpPr>
          <p:cNvPr id="12" name="Rectangle 11">
            <a:extLst>
              <a:ext uri="{FF2B5EF4-FFF2-40B4-BE49-F238E27FC236}">
                <a16:creationId xmlns:a16="http://schemas.microsoft.com/office/drawing/2014/main" id="{61EB557E-621E-4254-B750-85274C5F4D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29841"/>
            <a:ext cx="12192000" cy="43281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4E53E43-02C2-43CF-ABC3-E47C0BD3905F}"/>
              </a:ext>
            </a:extLst>
          </p:cNvPr>
          <p:cNvSpPr>
            <a:spLocks noGrp="1"/>
          </p:cNvSpPr>
          <p:nvPr>
            <p:ph idx="1"/>
          </p:nvPr>
        </p:nvSpPr>
        <p:spPr>
          <a:xfrm>
            <a:off x="1143000" y="2852530"/>
            <a:ext cx="9872871" cy="3243469"/>
          </a:xfrm>
        </p:spPr>
        <p:txBody>
          <a:bodyPr>
            <a:normAutofit/>
          </a:bodyPr>
          <a:lstStyle/>
          <a:p>
            <a:r>
              <a:rPr lang="en-IN">
                <a:solidFill>
                  <a:schemeClr val="tx1"/>
                </a:solidFill>
              </a:rPr>
              <a:t>Career planning involves the defi nition of career paths – the routes people can take to advance their careers within an organization. It uses all the information provided by the organization’s assessments of requirements, the assessments of performance and potential and management succession plans, and translates it into the form of individual career development programmes and general arrangements for management development, career counselling and mentoring.</a:t>
            </a:r>
          </a:p>
          <a:p>
            <a:r>
              <a:rPr lang="en-IN">
                <a:solidFill>
                  <a:schemeClr val="tx1"/>
                </a:solidFill>
              </a:rPr>
              <a:t>It is possible to defi ne career progression in terms of what people are required to know and be able to do to carry out work to progress up the ‘career ladder’ (the sequence of jobs at increasing levels of responsibility, which constitute a career).</a:t>
            </a:r>
          </a:p>
        </p:txBody>
      </p:sp>
    </p:spTree>
    <p:extLst>
      <p:ext uri="{BB962C8B-B14F-4D97-AF65-F5344CB8AC3E}">
        <p14:creationId xmlns:p14="http://schemas.microsoft.com/office/powerpoint/2010/main" val="179613893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C419A-FCAB-463B-B2E0-E958BE43E94A}"/>
              </a:ext>
            </a:extLst>
          </p:cNvPr>
          <p:cNvSpPr>
            <a:spLocks noGrp="1"/>
          </p:cNvSpPr>
          <p:nvPr>
            <p:ph type="title"/>
          </p:nvPr>
        </p:nvSpPr>
        <p:spPr/>
        <p:txBody>
          <a:bodyPr/>
          <a:lstStyle/>
          <a:p>
            <a:r>
              <a:rPr lang="en-IN" dirty="0"/>
              <a:t>Competency band career progression system</a:t>
            </a:r>
          </a:p>
        </p:txBody>
      </p:sp>
      <p:pic>
        <p:nvPicPr>
          <p:cNvPr id="5" name="Content Placeholder 4">
            <a:extLst>
              <a:ext uri="{FF2B5EF4-FFF2-40B4-BE49-F238E27FC236}">
                <a16:creationId xmlns:a16="http://schemas.microsoft.com/office/drawing/2014/main" id="{5FAFDBD7-8BE2-44C5-B660-A74D417D607D}"/>
              </a:ext>
            </a:extLst>
          </p:cNvPr>
          <p:cNvPicPr>
            <a:picLocks noGrp="1" noChangeAspect="1"/>
          </p:cNvPicPr>
          <p:nvPr>
            <p:ph idx="1"/>
          </p:nvPr>
        </p:nvPicPr>
        <p:blipFill>
          <a:blip r:embed="rId2"/>
          <a:stretch>
            <a:fillRect/>
          </a:stretch>
        </p:blipFill>
        <p:spPr>
          <a:xfrm>
            <a:off x="1143001" y="1810612"/>
            <a:ext cx="10068950" cy="4437788"/>
          </a:xfrm>
        </p:spPr>
      </p:pic>
    </p:spTree>
    <p:extLst>
      <p:ext uri="{BB962C8B-B14F-4D97-AF65-F5344CB8AC3E}">
        <p14:creationId xmlns:p14="http://schemas.microsoft.com/office/powerpoint/2010/main" val="13834370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B70E4-2FA6-48E6-8CD9-538F5D96321B}"/>
              </a:ext>
            </a:extLst>
          </p:cNvPr>
          <p:cNvSpPr>
            <a:spLocks noGrp="1"/>
          </p:cNvSpPr>
          <p:nvPr>
            <p:ph type="title"/>
          </p:nvPr>
        </p:nvSpPr>
        <p:spPr/>
        <p:txBody>
          <a:bodyPr/>
          <a:lstStyle/>
          <a:p>
            <a:r>
              <a:rPr lang="en-IN" dirty="0"/>
              <a:t>Career paths in a career family structure</a:t>
            </a:r>
          </a:p>
        </p:txBody>
      </p:sp>
      <p:pic>
        <p:nvPicPr>
          <p:cNvPr id="5" name="Content Placeholder 4">
            <a:extLst>
              <a:ext uri="{FF2B5EF4-FFF2-40B4-BE49-F238E27FC236}">
                <a16:creationId xmlns:a16="http://schemas.microsoft.com/office/drawing/2014/main" id="{DDA1F526-57D5-413B-8A02-4D1D97BD866E}"/>
              </a:ext>
            </a:extLst>
          </p:cNvPr>
          <p:cNvPicPr>
            <a:picLocks noGrp="1" noChangeAspect="1"/>
          </p:cNvPicPr>
          <p:nvPr>
            <p:ph idx="1"/>
          </p:nvPr>
        </p:nvPicPr>
        <p:blipFill>
          <a:blip r:embed="rId2"/>
          <a:stretch>
            <a:fillRect/>
          </a:stretch>
        </p:blipFill>
        <p:spPr>
          <a:xfrm>
            <a:off x="1561514" y="1842869"/>
            <a:ext cx="9777046" cy="4405532"/>
          </a:xfrm>
        </p:spPr>
      </p:pic>
    </p:spTree>
    <p:extLst>
      <p:ext uri="{BB962C8B-B14F-4D97-AF65-F5344CB8AC3E}">
        <p14:creationId xmlns:p14="http://schemas.microsoft.com/office/powerpoint/2010/main" val="2328852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C5465-DF60-4FF9-85B7-6B590CBF3941}"/>
              </a:ext>
            </a:extLst>
          </p:cNvPr>
          <p:cNvSpPr>
            <a:spLocks noGrp="1"/>
          </p:cNvSpPr>
          <p:nvPr>
            <p:ph type="title"/>
          </p:nvPr>
        </p:nvSpPr>
        <p:spPr>
          <a:xfrm>
            <a:off x="653145" y="609599"/>
            <a:ext cx="3364378" cy="5606143"/>
          </a:xfrm>
        </p:spPr>
        <p:txBody>
          <a:bodyPr>
            <a:normAutofit/>
          </a:bodyPr>
          <a:lstStyle/>
          <a:p>
            <a:r>
              <a:rPr lang="en-IN" sz="4800" b="1" i="0" u="none" strike="noStrike" baseline="0">
                <a:latin typeface="AkzidenzGroteskBE-Bold"/>
              </a:rPr>
              <a:t>Decreasing Turnover at Cendant</a:t>
            </a:r>
            <a:endParaRPr lang="en-IN" sz="4800"/>
          </a:p>
        </p:txBody>
      </p:sp>
      <p:graphicFrame>
        <p:nvGraphicFramePr>
          <p:cNvPr id="5" name="Content Placeholder 2">
            <a:extLst>
              <a:ext uri="{FF2B5EF4-FFF2-40B4-BE49-F238E27FC236}">
                <a16:creationId xmlns:a16="http://schemas.microsoft.com/office/drawing/2014/main" id="{2BCA5CA7-EA05-BF3E-D40F-56EC6B4CE49F}"/>
              </a:ext>
            </a:extLst>
          </p:cNvPr>
          <p:cNvGraphicFramePr>
            <a:graphicFrameLocks noGrp="1"/>
          </p:cNvGraphicFramePr>
          <p:nvPr>
            <p:ph idx="1"/>
            <p:extLst>
              <p:ext uri="{D42A27DB-BD31-4B8C-83A1-F6EECF244321}">
                <p14:modId xmlns:p14="http://schemas.microsoft.com/office/powerpoint/2010/main" val="3463522173"/>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4460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E0568-0EF2-47B8-894F-02B695D8CA0C}"/>
              </a:ext>
            </a:extLst>
          </p:cNvPr>
          <p:cNvSpPr>
            <a:spLocks noGrp="1"/>
          </p:cNvSpPr>
          <p:nvPr>
            <p:ph type="title"/>
          </p:nvPr>
        </p:nvSpPr>
        <p:spPr>
          <a:xfrm>
            <a:off x="1143000" y="609600"/>
            <a:ext cx="9875520" cy="1356360"/>
          </a:xfrm>
        </p:spPr>
        <p:txBody>
          <a:bodyPr>
            <a:normAutofit/>
          </a:bodyPr>
          <a:lstStyle/>
          <a:p>
            <a:r>
              <a:rPr lang="en-IN" b="1" i="0" u="none" strike="noStrike" baseline="0">
                <a:latin typeface="Trajan-Bold"/>
              </a:rPr>
              <a:t>Why Employees Stay</a:t>
            </a:r>
            <a:endParaRPr lang="en-IN"/>
          </a:p>
        </p:txBody>
      </p:sp>
      <p:graphicFrame>
        <p:nvGraphicFramePr>
          <p:cNvPr id="5" name="Content Placeholder 2">
            <a:extLst>
              <a:ext uri="{FF2B5EF4-FFF2-40B4-BE49-F238E27FC236}">
                <a16:creationId xmlns:a16="http://schemas.microsoft.com/office/drawing/2014/main" id="{A1C7D65E-D04F-F98B-F972-B9ADC0A338D4}"/>
              </a:ext>
            </a:extLst>
          </p:cNvPr>
          <p:cNvGraphicFramePr>
            <a:graphicFrameLocks noGrp="1"/>
          </p:cNvGraphicFramePr>
          <p:nvPr>
            <p:ph idx="1"/>
            <p:extLst>
              <p:ext uri="{D42A27DB-BD31-4B8C-83A1-F6EECF244321}">
                <p14:modId xmlns:p14="http://schemas.microsoft.com/office/powerpoint/2010/main" val="2002672979"/>
              </p:ext>
            </p:extLst>
          </p:nvPr>
        </p:nvGraphicFramePr>
        <p:xfrm>
          <a:off x="1143000" y="2298530"/>
          <a:ext cx="9872663" cy="37974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7346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E0568-0EF2-47B8-894F-02B695D8CA0C}"/>
              </a:ext>
            </a:extLst>
          </p:cNvPr>
          <p:cNvSpPr>
            <a:spLocks noGrp="1"/>
          </p:cNvSpPr>
          <p:nvPr>
            <p:ph type="title"/>
          </p:nvPr>
        </p:nvSpPr>
        <p:spPr>
          <a:xfrm>
            <a:off x="653145" y="609599"/>
            <a:ext cx="3364378" cy="5606143"/>
          </a:xfrm>
        </p:spPr>
        <p:txBody>
          <a:bodyPr>
            <a:normAutofit/>
          </a:bodyPr>
          <a:lstStyle/>
          <a:p>
            <a:r>
              <a:rPr lang="en-IN" sz="4800" b="1" i="0" u="none" strike="noStrike" baseline="0">
                <a:latin typeface="Trajan-Bold"/>
              </a:rPr>
              <a:t>Why Employees Stay</a:t>
            </a:r>
            <a:endParaRPr lang="en-IN" sz="4800"/>
          </a:p>
        </p:txBody>
      </p:sp>
      <p:graphicFrame>
        <p:nvGraphicFramePr>
          <p:cNvPr id="5" name="Content Placeholder 2">
            <a:extLst>
              <a:ext uri="{FF2B5EF4-FFF2-40B4-BE49-F238E27FC236}">
                <a16:creationId xmlns:a16="http://schemas.microsoft.com/office/drawing/2014/main" id="{9FAF0674-B451-1B6B-96A6-7AC0977F1FD0}"/>
              </a:ext>
            </a:extLst>
          </p:cNvPr>
          <p:cNvGraphicFramePr>
            <a:graphicFrameLocks noGrp="1"/>
          </p:cNvGraphicFramePr>
          <p:nvPr>
            <p:ph idx="1"/>
            <p:extLst>
              <p:ext uri="{D42A27DB-BD31-4B8C-83A1-F6EECF244321}">
                <p14:modId xmlns:p14="http://schemas.microsoft.com/office/powerpoint/2010/main" val="819061190"/>
              </p:ext>
            </p:extLst>
          </p:nvPr>
        </p:nvGraphicFramePr>
        <p:xfrm>
          <a:off x="4545013" y="1199858"/>
          <a:ext cx="6451943" cy="4467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6214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5EEDF4-7649-4A31-8EFF-1ACE0F6F16AE}"/>
              </a:ext>
            </a:extLst>
          </p:cNvPr>
          <p:cNvSpPr>
            <a:spLocks noGrp="1"/>
          </p:cNvSpPr>
          <p:nvPr>
            <p:ph type="title"/>
          </p:nvPr>
        </p:nvSpPr>
        <p:spPr/>
        <p:txBody>
          <a:bodyPr/>
          <a:lstStyle/>
          <a:p>
            <a:r>
              <a:rPr lang="en-IN" sz="1800" b="1" i="0" u="none" strike="noStrike" baseline="0" dirty="0">
                <a:latin typeface="Trajan-Bold"/>
              </a:rPr>
              <a:t>How to Develop </a:t>
            </a:r>
            <a:r>
              <a:rPr lang="en-IN" sz="1800" b="1" dirty="0">
                <a:latin typeface="Trajan-Bold"/>
              </a:rPr>
              <a:t>y</a:t>
            </a:r>
            <a:r>
              <a:rPr lang="en-IN" sz="1800" b="1" i="0" u="none" strike="noStrike" baseline="0" dirty="0">
                <a:latin typeface="Trajan-Bold"/>
              </a:rPr>
              <a:t>our Retention Management Plan </a:t>
            </a:r>
            <a:endParaRPr lang="en-IN" dirty="0"/>
          </a:p>
        </p:txBody>
      </p:sp>
      <p:pic>
        <p:nvPicPr>
          <p:cNvPr id="5" name="Content Placeholder 4">
            <a:extLst>
              <a:ext uri="{FF2B5EF4-FFF2-40B4-BE49-F238E27FC236}">
                <a16:creationId xmlns:a16="http://schemas.microsoft.com/office/drawing/2014/main" id="{84493147-408D-4CA3-9DDB-63B9C3B71628}"/>
              </a:ext>
            </a:extLst>
          </p:cNvPr>
          <p:cNvPicPr>
            <a:picLocks noGrp="1" noChangeAspect="1"/>
          </p:cNvPicPr>
          <p:nvPr>
            <p:ph idx="1"/>
          </p:nvPr>
        </p:nvPicPr>
        <p:blipFill>
          <a:blip r:embed="rId2"/>
          <a:stretch>
            <a:fillRect/>
          </a:stretch>
        </p:blipFill>
        <p:spPr>
          <a:xfrm>
            <a:off x="1012874" y="1603717"/>
            <a:ext cx="10156874" cy="4867421"/>
          </a:xfrm>
        </p:spPr>
      </p:pic>
    </p:spTree>
    <p:extLst>
      <p:ext uri="{BB962C8B-B14F-4D97-AF65-F5344CB8AC3E}">
        <p14:creationId xmlns:p14="http://schemas.microsoft.com/office/powerpoint/2010/main" val="1313948178"/>
      </p:ext>
    </p:extLst>
  </p:cSld>
  <p:clrMapOvr>
    <a:masterClrMapping/>
  </p:clrMapOvr>
</p:sld>
</file>

<file path=ppt/theme/theme1.xml><?xml version="1.0" encoding="utf-8"?>
<a:theme xmlns:a="http://schemas.openxmlformats.org/drawingml/2006/main" name="Basis">
  <a:themeElements>
    <a:clrScheme name="Basis">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270</TotalTime>
  <Words>5446</Words>
  <Application>Microsoft Office PowerPoint</Application>
  <PresentationFormat>Widescreen</PresentationFormat>
  <Paragraphs>273</Paragraphs>
  <Slides>57</Slides>
  <Notes>1</Notes>
  <HiddenSlides>0</HiddenSlides>
  <MMClips>0</MMClips>
  <ScaleCrop>false</ScaleCrop>
  <HeadingPairs>
    <vt:vector size="6" baseType="variant">
      <vt:variant>
        <vt:lpstr>Fonts Used</vt:lpstr>
      </vt:variant>
      <vt:variant>
        <vt:i4>18</vt:i4>
      </vt:variant>
      <vt:variant>
        <vt:lpstr>Theme</vt:lpstr>
      </vt:variant>
      <vt:variant>
        <vt:i4>1</vt:i4>
      </vt:variant>
      <vt:variant>
        <vt:lpstr>Slide Titles</vt:lpstr>
      </vt:variant>
      <vt:variant>
        <vt:i4>57</vt:i4>
      </vt:variant>
    </vt:vector>
  </HeadingPairs>
  <TitlesOfParts>
    <vt:vector size="76" baseType="lpstr">
      <vt:lpstr>AkzidenzGroteskBE-Bold</vt:lpstr>
      <vt:lpstr>AkzidenzGroteskBE-It</vt:lpstr>
      <vt:lpstr>AkzidenzGroteskBE-Md</vt:lpstr>
      <vt:lpstr>AkzidenzGroteskBE-Regular</vt:lpstr>
      <vt:lpstr>Calibri</vt:lpstr>
      <vt:lpstr>Corbel</vt:lpstr>
      <vt:lpstr>Galliard-BoldItalic</vt:lpstr>
      <vt:lpstr>Galliard-Italic</vt:lpstr>
      <vt:lpstr>Galliard-Roman</vt:lpstr>
      <vt:lpstr>Gotham Bold</vt:lpstr>
      <vt:lpstr>Times New Roman</vt:lpstr>
      <vt:lpstr>TradeGothic</vt:lpstr>
      <vt:lpstr>TradeGothic-Bold</vt:lpstr>
      <vt:lpstr>TradeGothic-BoldTwo</vt:lpstr>
      <vt:lpstr>TradeGothic-Oblique</vt:lpstr>
      <vt:lpstr>Trajan-Bold</vt:lpstr>
      <vt:lpstr>Trajan-Regular</vt:lpstr>
      <vt:lpstr>Wingdings</vt:lpstr>
      <vt:lpstr>Basis</vt:lpstr>
      <vt:lpstr>Retaining Talent</vt:lpstr>
      <vt:lpstr>Why Employees Leave</vt:lpstr>
      <vt:lpstr>Why Employees Leave</vt:lpstr>
      <vt:lpstr>Turnover Predictor</vt:lpstr>
      <vt:lpstr>Managing Turnover Paths</vt:lpstr>
      <vt:lpstr>Decreasing Turnover at Cendant</vt:lpstr>
      <vt:lpstr>Why Employees Stay</vt:lpstr>
      <vt:lpstr>Why Employees Stay</vt:lpstr>
      <vt:lpstr>How to Develop your Retention Management Plan </vt:lpstr>
      <vt:lpstr>How to Develop your Retention Management Plan </vt:lpstr>
      <vt:lpstr>How to Develop your Retention Management Plan </vt:lpstr>
      <vt:lpstr>Retention Initiative Effectiveness</vt:lpstr>
      <vt:lpstr>How to Develop your Retention Management Plan </vt:lpstr>
      <vt:lpstr>Developing a Retention Management Plan</vt:lpstr>
      <vt:lpstr>Workforce planning </vt:lpstr>
      <vt:lpstr>Workforce planning practice </vt:lpstr>
      <vt:lpstr>Strategic Direction</vt:lpstr>
      <vt:lpstr>Workforce Analysis</vt:lpstr>
      <vt:lpstr>Workforce Analysis</vt:lpstr>
      <vt:lpstr>Workforce Analysis</vt:lpstr>
      <vt:lpstr>Workforce Analysis</vt:lpstr>
      <vt:lpstr>Building Workforce Plans</vt:lpstr>
      <vt:lpstr>Skill Gap Analysis</vt:lpstr>
      <vt:lpstr>Implementing Workforce Plans</vt:lpstr>
      <vt:lpstr>Monitoring, Assessing and Revising</vt:lpstr>
      <vt:lpstr>WORKFORCE AND SUCCESSION PLANNING</vt:lpstr>
      <vt:lpstr>  Succession Planning </vt:lpstr>
      <vt:lpstr>What is succession planning and why is it important </vt:lpstr>
      <vt:lpstr>Data points to consider in your workforce snapshot include </vt:lpstr>
      <vt:lpstr>Steps in succession planning </vt:lpstr>
      <vt:lpstr>1. Identify critical and vulnerable positions </vt:lpstr>
      <vt:lpstr>2. Develop eligibility requirements </vt:lpstr>
      <vt:lpstr>3. Identify a talent pipeline </vt:lpstr>
      <vt:lpstr>4. Nominate successors from the qualified positions </vt:lpstr>
      <vt:lpstr>5. Create an action plan to prepare successor(s) </vt:lpstr>
      <vt:lpstr>6. Evaluate the succession plan </vt:lpstr>
      <vt:lpstr>Developing Leadership Talent </vt:lpstr>
      <vt:lpstr>Business Case for Succession Planning and Leadership Development</vt:lpstr>
      <vt:lpstr>Leadership Planning Process at SmithKline Beecham</vt:lpstr>
      <vt:lpstr>Nine-Box” Succession Planning Grid</vt:lpstr>
      <vt:lpstr>Criteria for Evaluating Leadership Development Initiatives</vt:lpstr>
      <vt:lpstr>Model of Leadership Development</vt:lpstr>
      <vt:lpstr>Developmental Practices</vt:lpstr>
      <vt:lpstr>Developmental Practices</vt:lpstr>
      <vt:lpstr>Developmental Practices</vt:lpstr>
      <vt:lpstr>Reported Benefits of Corporate Universities for SMEs</vt:lpstr>
      <vt:lpstr>Career management</vt:lpstr>
      <vt:lpstr>Career management defined</vt:lpstr>
      <vt:lpstr>Career stages</vt:lpstr>
      <vt:lpstr>Career development strategy</vt:lpstr>
      <vt:lpstr>Career management practices</vt:lpstr>
      <vt:lpstr>The process of career management</vt:lpstr>
      <vt:lpstr>Talent audits</vt:lpstr>
      <vt:lpstr>Performance and potential assessments</vt:lpstr>
      <vt:lpstr>Career planning</vt:lpstr>
      <vt:lpstr>Competency band career progression system</vt:lpstr>
      <vt:lpstr>Career paths in a career family structure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Retaining Talent</dc:title>
  <dc:creator>Abhisek Gupta</dc:creator>
  <cp:lastModifiedBy>Abhisek Gupta</cp:lastModifiedBy>
  <cp:revision>20</cp:revision>
  <dcterms:created xsi:type="dcterms:W3CDTF">2022-04-05T18:02:38Z</dcterms:created>
  <dcterms:modified xsi:type="dcterms:W3CDTF">2022-04-06T07:17:44Z</dcterms:modified>
</cp:coreProperties>
</file>