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6" r:id="rId5"/>
    <p:sldId id="263" r:id="rId6"/>
    <p:sldId id="265" r:id="rId7"/>
    <p:sldId id="264" r:id="rId8"/>
    <p:sldId id="262" r:id="rId9"/>
    <p:sldId id="261" r:id="rId10"/>
    <p:sldId id="268" r:id="rId11"/>
    <p:sldId id="269" r:id="rId12"/>
    <p:sldId id="270" r:id="rId13"/>
    <p:sldId id="257" r:id="rId14"/>
    <p:sldId id="258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lesson 3 board 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510" y="111125"/>
            <a:ext cx="11538585" cy="1325880"/>
          </a:xfrm>
          <a:solidFill>
            <a:schemeClr val="bg1">
              <a:lumMod val="85000"/>
            </a:schemeClr>
          </a:solidFill>
          <a:ln w="19050">
            <a:solidFill>
              <a:srgbClr val="7030A0"/>
            </a:solidFill>
          </a:ln>
        </p:spPr>
        <p:txBody>
          <a:bodyPr>
            <a:noAutofit/>
          </a:bodyPr>
          <a:p>
            <a:pPr algn="ctr"/>
            <a:r>
              <a:rPr lang="en-GB" altLang="en-US">
                <a:ln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Using the board for Classroom management.</a:t>
            </a:r>
            <a:endParaRPr lang="en-GB" altLang="en-US">
              <a:ln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24510" y="1547495"/>
            <a:ext cx="5850255" cy="3550285"/>
          </a:xfrm>
          <a:solidFill>
            <a:schemeClr val="bg1">
              <a:lumMod val="95000"/>
            </a:schemeClr>
          </a:solidFill>
          <a:ln>
            <a:solidFill>
              <a:srgbClr val="7030A0"/>
            </a:solidFill>
          </a:ln>
        </p:spPr>
        <p:txBody>
          <a:bodyPr>
            <a:normAutofit lnSpcReduction="20000"/>
          </a:bodyPr>
          <a:p>
            <a:r>
              <a:rPr lang="en-GB" altLang="en-US"/>
              <a:t>Making use of the board for a visual management system can be helpful for rowdy or energetic students. </a:t>
            </a:r>
            <a:endParaRPr lang="en-GB" altLang="en-US"/>
          </a:p>
          <a:p>
            <a:r>
              <a:rPr lang="en-GB" altLang="en-US"/>
              <a:t>Moreover it can also be an effective way to promote involvement and add a healthy competitive aspect to the class.</a:t>
            </a:r>
            <a:endParaRPr lang="en-GB" altLang="en-US"/>
          </a:p>
          <a:p>
            <a:r>
              <a:rPr lang="en-GB" altLang="en-US"/>
              <a:t>You can make use of these systems for positive reinforcement as well as behavior management.</a:t>
            </a:r>
            <a:endParaRPr lang="en-GB" altLang="en-US"/>
          </a:p>
        </p:txBody>
      </p:sp>
      <p:pic>
        <p:nvPicPr>
          <p:cNvPr id="7" name="Content Placeholder 6" descr="20191226_142347"/>
          <p:cNvPicPr>
            <a:picLocks noChangeAspect="1"/>
          </p:cNvPicPr>
          <p:nvPr>
            <p:ph sz="half" idx="2"/>
          </p:nvPr>
        </p:nvPicPr>
        <p:blipFill>
          <a:blip r:embed="rId2"/>
          <a:srcRect l="11164" t="7019" r="19191" b="26470"/>
          <a:stretch>
            <a:fillRect/>
          </a:stretch>
        </p:blipFill>
        <p:spPr>
          <a:xfrm>
            <a:off x="6598285" y="1548130"/>
            <a:ext cx="3608705" cy="1802130"/>
          </a:xfrm>
          <a:prstGeom prst="rect">
            <a:avLst/>
          </a:prstGeom>
        </p:spPr>
      </p:pic>
      <p:pic>
        <p:nvPicPr>
          <p:cNvPr id="9" name="Picture 8" descr="20200111_161043"/>
          <p:cNvPicPr>
            <a:picLocks noChangeAspect="1"/>
          </p:cNvPicPr>
          <p:nvPr/>
        </p:nvPicPr>
        <p:blipFill>
          <a:blip r:embed="rId3"/>
          <a:srcRect l="9475" r="58085" b="32739"/>
          <a:stretch>
            <a:fillRect/>
          </a:stretch>
        </p:blipFill>
        <p:spPr>
          <a:xfrm>
            <a:off x="10387965" y="1548130"/>
            <a:ext cx="1675130" cy="5233670"/>
          </a:xfrm>
          <a:prstGeom prst="rect">
            <a:avLst/>
          </a:prstGeom>
        </p:spPr>
      </p:pic>
      <p:pic>
        <p:nvPicPr>
          <p:cNvPr id="14" name="Picture 13" descr="IMG_20181127_210026"/>
          <p:cNvPicPr>
            <a:picLocks noChangeAspect="1"/>
          </p:cNvPicPr>
          <p:nvPr/>
        </p:nvPicPr>
        <p:blipFill>
          <a:blip r:embed="rId4"/>
          <a:srcRect l="35701" t="16389" r="8876" b="60909"/>
          <a:stretch>
            <a:fillRect/>
          </a:stretch>
        </p:blipFill>
        <p:spPr>
          <a:xfrm>
            <a:off x="524510" y="5171440"/>
            <a:ext cx="5850890" cy="16109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285" y="5683250"/>
            <a:ext cx="3609340" cy="1099185"/>
          </a:xfrm>
          <a:prstGeom prst="rect">
            <a:avLst/>
          </a:prstGeom>
        </p:spPr>
      </p:pic>
      <p:pic>
        <p:nvPicPr>
          <p:cNvPr id="16" name="Picture 15" descr="20200107_192341"/>
          <p:cNvPicPr>
            <a:picLocks noChangeAspect="1"/>
          </p:cNvPicPr>
          <p:nvPr/>
        </p:nvPicPr>
        <p:blipFill>
          <a:blip r:embed="rId6"/>
          <a:srcRect l="27633" t="7031" r="25518" b="27285"/>
          <a:stretch>
            <a:fillRect/>
          </a:stretch>
        </p:blipFill>
        <p:spPr>
          <a:xfrm>
            <a:off x="6598285" y="3441065"/>
            <a:ext cx="3608705" cy="204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510" y="111125"/>
            <a:ext cx="11296015" cy="1325880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p>
            <a:pPr algn="ctr"/>
            <a:r>
              <a:rPr lang="en-GB" altLang="en-US">
                <a:ln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Personal Board set-up examples</a:t>
            </a:r>
            <a:endParaRPr lang="en-GB" altLang="en-US">
              <a:ln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pic>
        <p:nvPicPr>
          <p:cNvPr id="11" name="Picture 10" descr="IMG_20190129_192920"/>
          <p:cNvPicPr>
            <a:picLocks noChangeAspect="1"/>
          </p:cNvPicPr>
          <p:nvPr/>
        </p:nvPicPr>
        <p:blipFill>
          <a:blip r:embed="rId2"/>
          <a:srcRect l="457" b="1687"/>
          <a:stretch>
            <a:fillRect/>
          </a:stretch>
        </p:blipFill>
        <p:spPr>
          <a:xfrm>
            <a:off x="524510" y="1537335"/>
            <a:ext cx="11296015" cy="5060315"/>
          </a:xfrm>
          <a:prstGeom prst="rect">
            <a:avLst/>
          </a:prstGeom>
        </p:spPr>
      </p:pic>
      <p:pic>
        <p:nvPicPr>
          <p:cNvPr id="12" name="Picture 11" descr="IMG_20181127_210044"/>
          <p:cNvPicPr>
            <a:picLocks noChangeAspect="1"/>
          </p:cNvPicPr>
          <p:nvPr/>
        </p:nvPicPr>
        <p:blipFill>
          <a:blip r:embed="rId3"/>
          <a:srcRect l="5584" t="6079" r="7718" b="5647"/>
          <a:stretch>
            <a:fillRect/>
          </a:stretch>
        </p:blipFill>
        <p:spPr>
          <a:xfrm>
            <a:off x="523875" y="1536700"/>
            <a:ext cx="11296650" cy="5213350"/>
          </a:xfrm>
          <a:prstGeom prst="rect">
            <a:avLst/>
          </a:prstGeom>
        </p:spPr>
      </p:pic>
      <p:pic>
        <p:nvPicPr>
          <p:cNvPr id="8" name="Picture 7" descr="20200109_145354"/>
          <p:cNvPicPr>
            <a:picLocks noChangeAspect="1"/>
          </p:cNvPicPr>
          <p:nvPr/>
        </p:nvPicPr>
        <p:blipFill>
          <a:blip r:embed="rId4"/>
          <a:srcRect l="14816" r="35971" b="4263"/>
          <a:stretch>
            <a:fillRect/>
          </a:stretch>
        </p:blipFill>
        <p:spPr>
          <a:xfrm>
            <a:off x="523240" y="1537335"/>
            <a:ext cx="11297285" cy="521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0"/>
            <a:ext cx="10516235" cy="1478280"/>
          </a:xfrm>
          <a:solidFill>
            <a:schemeClr val="accent5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0000"/>
          </a:bodyPr>
          <a:p>
            <a:pPr algn="ctr"/>
            <a:r>
              <a:rPr lang="en-GB" altLang="en-US" sz="540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wlby One SC" panose="02000505060000020004" charset="0"/>
                <a:cs typeface="Bowlby One SC" panose="02000505060000020004" charset="0"/>
              </a:rPr>
              <a:t>Boardwork: </a:t>
            </a:r>
            <a:br>
              <a:rPr lang="en-GB" altLang="en-US" sz="540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wlby One SC" panose="02000505060000020004" charset="0"/>
                <a:cs typeface="Bowlby One SC" panose="02000505060000020004" charset="0"/>
              </a:rPr>
            </a:br>
            <a:r>
              <a:rPr lang="en-GB" altLang="en-US" sz="540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wlby One SC" panose="02000505060000020004" charset="0"/>
                <a:cs typeface="Bowlby One SC" panose="02000505060000020004" charset="0"/>
              </a:rPr>
              <a:t>Good and Bad examples</a:t>
            </a:r>
            <a:endParaRPr lang="en-GB" altLang="en-US" sz="5400">
              <a:ln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p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TASK</a:t>
            </a:r>
            <a:r>
              <a:rPr lang="en-GB" altLang="en-US">
                <a:solidFill>
                  <a:schemeClr val="bg1"/>
                </a:solidFill>
              </a:rPr>
              <a:t>: I am going to show you two pictures. Before I reveal my comments and analysis on each I want you to decide:</a:t>
            </a:r>
            <a:endParaRPr lang="en-GB" altLang="en-US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en-GB" altLang="en-US">
                <a:solidFill>
                  <a:schemeClr val="bg1"/>
                </a:solidFill>
              </a:rPr>
              <a:t>Whether it is a positive or negative example of board work.</a:t>
            </a:r>
            <a:endParaRPr lang="en-GB" altLang="en-US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en-GB" altLang="en-US">
                <a:solidFill>
                  <a:schemeClr val="bg1"/>
                </a:solidFill>
              </a:rPr>
              <a:t>What aspects could be considered negative or seen as detrimental?</a:t>
            </a:r>
            <a:endParaRPr lang="en-GB" altLang="en-US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en-GB" altLang="en-US">
                <a:solidFill>
                  <a:schemeClr val="bg1"/>
                </a:solidFill>
              </a:rPr>
              <a:t>What aspects are positive and could be seen as useful?</a:t>
            </a:r>
            <a:endParaRPr lang="en-GB" altLang="en-US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altLang="en-US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altLang="en-US">
                <a:solidFill>
                  <a:schemeClr val="bg1"/>
                </a:solidFill>
              </a:rPr>
              <a:t>You need to place yourself in the shoes of the students and try to imagine how they would react or feel if they saw their teacher acting this way.</a:t>
            </a:r>
            <a:endParaRPr lang="en-GB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80975" y="190500"/>
            <a:ext cx="5918200" cy="1325880"/>
          </a:xfrm>
          <a:solidFill>
            <a:schemeClr val="bg1">
              <a:lumMod val="85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/>
          </a:bodyPr>
          <a:p>
            <a:r>
              <a:rPr lang="en-GB" altLang="en-US" b="1"/>
              <a:t>Picture 1: </a:t>
            </a:r>
            <a:r>
              <a:rPr lang="en-GB" altLang="en-US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Bad example.</a:t>
            </a:r>
            <a:endParaRPr lang="en-GB" altLang="en-US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Content Placeholder 6" descr="fhmg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90500"/>
            <a:ext cx="5821045" cy="6029960"/>
          </a:xfrm>
          <a:prstGeom prst="rect">
            <a:avLst/>
          </a:prstGeom>
        </p:spPr>
      </p:pic>
      <p:pic>
        <p:nvPicPr>
          <p:cNvPr id="13" name="Content Placeholder 12" descr="boardbad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325235" y="698500"/>
            <a:ext cx="5283200" cy="2080260"/>
          </a:xfrm>
          <a:prstGeom prst="rect">
            <a:avLst/>
          </a:prstGeom>
        </p:spPr>
      </p:pic>
      <p:pic>
        <p:nvPicPr>
          <p:cNvPr id="14" name="Picture 13" descr="klipartz.co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235" y="443865"/>
            <a:ext cx="5282565" cy="6414135"/>
          </a:xfrm>
          <a:prstGeom prst="rect">
            <a:avLst/>
          </a:prstGeom>
        </p:spPr>
      </p:pic>
      <p:sp>
        <p:nvSpPr>
          <p:cNvPr id="15" name="Text Box 14"/>
          <p:cNvSpPr txBox="1"/>
          <p:nvPr/>
        </p:nvSpPr>
        <p:spPr>
          <a:xfrm>
            <a:off x="214630" y="1633220"/>
            <a:ext cx="5883910" cy="516953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en-GB" altLang="en-US" sz="3300"/>
              <a:t>This is presenting a poor image to the class.</a:t>
            </a:r>
            <a:endParaRPr lang="en-GB" altLang="en-US" sz="33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GB" altLang="en-US" sz="3300"/>
              <a:t>Hand in is his pocket.</a:t>
            </a:r>
            <a:endParaRPr lang="en-GB" altLang="en-US" sz="33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GB" altLang="en-US" sz="3300"/>
              <a:t>Back to the Class.</a:t>
            </a:r>
            <a:endParaRPr lang="en-GB" altLang="en-US" sz="33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GB" altLang="en-US" sz="3300"/>
              <a:t>Writing is messy and unintelligible.</a:t>
            </a:r>
            <a:endParaRPr lang="en-GB" altLang="en-US" sz="33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GB" altLang="en-US" sz="3300"/>
              <a:t>He is blocking what he is writing and blocking the view of the board.</a:t>
            </a:r>
            <a:endParaRPr lang="en-GB" altLang="en-US" sz="3300"/>
          </a:p>
          <a:p>
            <a:endParaRPr lang="en-GB" altLang="en-US" sz="3300"/>
          </a:p>
        </p:txBody>
      </p:sp>
      <p:sp>
        <p:nvSpPr>
          <p:cNvPr id="16" name="Right Arrow 15"/>
          <p:cNvSpPr/>
          <p:nvPr/>
        </p:nvSpPr>
        <p:spPr>
          <a:xfrm rot="480000">
            <a:off x="7456805" y="3284855"/>
            <a:ext cx="933450" cy="425450"/>
          </a:xfrm>
          <a:prstGeom prst="rightArrow">
            <a:avLst>
              <a:gd name="adj1" fmla="val 3301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19200000">
            <a:off x="6845935" y="349885"/>
            <a:ext cx="659130" cy="1006475"/>
          </a:xfrm>
          <a:prstGeom prst="downArrow">
            <a:avLst>
              <a:gd name="adj1" fmla="val 31848"/>
              <a:gd name="adj2" fmla="val 585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0" name="Left Arrow 19"/>
          <p:cNvSpPr/>
          <p:nvPr/>
        </p:nvSpPr>
        <p:spPr>
          <a:xfrm rot="20460000">
            <a:off x="9655175" y="1105535"/>
            <a:ext cx="97917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7728585" y="2464435"/>
            <a:ext cx="912495" cy="476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1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58115" y="375285"/>
            <a:ext cx="5477510" cy="1325880"/>
          </a:xfrm>
          <a:solidFill>
            <a:schemeClr val="bg1">
              <a:lumMod val="85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p>
            <a:r>
              <a:rPr lang="en-GB" altLang="en-US" b="1"/>
              <a:t>Picture 2: </a:t>
            </a:r>
            <a:r>
              <a:rPr lang="en-GB" altLang="en-US" b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Good Example.</a:t>
            </a:r>
            <a:endParaRPr lang="en-GB" altLang="en-US" b="1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Content Placeholder 6" descr="fhmg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5080" y="375285"/>
            <a:ext cx="5718810" cy="5560060"/>
          </a:xfrm>
          <a:prstGeom prst="rect">
            <a:avLst/>
          </a:prstGeom>
        </p:spPr>
      </p:pic>
      <p:pic>
        <p:nvPicPr>
          <p:cNvPr id="8" name="Content Placeholder 7" descr="bbcvxc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634990" y="1113790"/>
            <a:ext cx="1818640" cy="547687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7239635" y="1815465"/>
            <a:ext cx="39497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sz="2800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What do you like to eat?</a:t>
            </a:r>
            <a:endParaRPr lang="en-GB" altLang="en-US" sz="2800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800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I like to eat..... fish.</a:t>
            </a:r>
            <a:endParaRPr lang="en-GB" altLang="en-US" sz="2800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800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                        apples.</a:t>
            </a:r>
            <a:endParaRPr lang="en-GB" altLang="en-US" sz="2800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800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                        candy.</a:t>
            </a:r>
            <a:endParaRPr lang="en-GB" altLang="en-US" sz="2800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800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                        ice-cream.</a:t>
            </a:r>
            <a:endParaRPr lang="en-GB" altLang="en-US" sz="2800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158115" y="1835785"/>
            <a:ext cx="5476875" cy="470789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Good positioning.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Speaking while writing or presenting.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Can see class.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Class can see teachers face/eyes.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Writing is clear.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Writing is centered and prominent.</a:t>
            </a:r>
            <a:endParaRPr lang="en-GB" altLang="en-US" sz="3000" b="1"/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GB" altLang="en-US" sz="3000" b="1"/>
              <a:t>Professional image.</a:t>
            </a:r>
            <a:endParaRPr lang="en-GB" altLang="en-US" sz="3000" b="1"/>
          </a:p>
        </p:txBody>
      </p:sp>
      <p:sp>
        <p:nvSpPr>
          <p:cNvPr id="14" name="Down Arrow 13"/>
          <p:cNvSpPr/>
          <p:nvPr/>
        </p:nvSpPr>
        <p:spPr>
          <a:xfrm rot="19740000">
            <a:off x="5651500" y="283845"/>
            <a:ext cx="485775" cy="97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ounded Rectangular Callout 14"/>
          <p:cNvSpPr/>
          <p:nvPr/>
        </p:nvSpPr>
        <p:spPr>
          <a:xfrm>
            <a:off x="6835775" y="598805"/>
            <a:ext cx="2566670" cy="611505"/>
          </a:xfrm>
          <a:prstGeom prst="wedgeRoundRectCallout">
            <a:avLst>
              <a:gd name="adj1" fmla="val -52760"/>
              <a:gd name="adj2" fmla="val 88940"/>
              <a:gd name="adj3" fmla="val 16667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Text Box 15"/>
          <p:cNvSpPr txBox="1"/>
          <p:nvPr/>
        </p:nvSpPr>
        <p:spPr>
          <a:xfrm>
            <a:off x="6775450" y="720090"/>
            <a:ext cx="262763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GB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charset="0"/>
                <a:cs typeface="Bahnschrift" panose="020B0502040204020203" charset="0"/>
              </a:rPr>
              <a:t>What do you like to eat?</a:t>
            </a:r>
            <a:endParaRPr lang="en-GB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" panose="020B0502040204020203" charset="0"/>
              <a:cs typeface="Bahnschrift" panose="020B0502040204020203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2820000">
            <a:off x="9605010" y="-40640"/>
            <a:ext cx="485775" cy="97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 rot="19920000">
            <a:off x="6552565" y="2353310"/>
            <a:ext cx="485775" cy="9791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 rot="1020000">
            <a:off x="8265160" y="2727960"/>
            <a:ext cx="485775" cy="9791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1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51765"/>
            <a:ext cx="10515600" cy="1123950"/>
          </a:xfrm>
          <a:ln w="19050"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p>
            <a:pPr algn="ctr"/>
            <a:r>
              <a:rPr lang="en-GB" altLang="en-US" sz="5400" b="1" u="sng">
                <a:ln w="1905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wlby One SC" panose="02000505060000020004" charset="0"/>
                <a:cs typeface="Bowlby One SC" panose="02000505060000020004" charset="0"/>
              </a:rPr>
              <a:t>Basic Board Rules</a:t>
            </a:r>
            <a:endParaRPr lang="en-GB" altLang="en-US" sz="5400" b="1" u="sng">
              <a:ln w="1905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wlby One SC" panose="02000505060000020004" charset="0"/>
              <a:cs typeface="Bowlby One SC" panose="02000505060000020004" charset="0"/>
            </a:endParaRPr>
          </a:p>
        </p:txBody>
      </p:sp>
      <p:pic>
        <p:nvPicPr>
          <p:cNvPr id="5" name="Content Placeholder 4" descr="fhmg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275" y="1470660"/>
            <a:ext cx="11094085" cy="538734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298575" y="1896745"/>
            <a:ext cx="491807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AutoNum type="arabicPeriod"/>
            </a:pPr>
            <a:r>
              <a:rPr lang="en-GB" altLang="en-US" sz="34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Write neatly and clearly and straight!</a:t>
            </a:r>
            <a:endParaRPr lang="en-GB" altLang="en-US" sz="34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pPr marL="342900" indent="-342900">
              <a:buAutoNum type="arabicPeriod"/>
            </a:pPr>
            <a:r>
              <a:rPr lang="en-GB" altLang="en-US" sz="34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 Maintain good posture and professional demeanour.</a:t>
            </a:r>
            <a:endParaRPr lang="en-GB" altLang="en-US" sz="34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pPr marL="342900" indent="-342900">
              <a:buAutoNum type="arabicPeriod"/>
            </a:pPr>
            <a:r>
              <a:rPr lang="en-GB" altLang="en-US" sz="34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 Stand to the side, don’t block the view.</a:t>
            </a:r>
            <a:endParaRPr lang="en-GB" altLang="en-US" sz="34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pPr indent="0">
              <a:buNone/>
            </a:pPr>
            <a:endParaRPr lang="en-GB" altLang="en-US" sz="34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6471285" y="1896745"/>
            <a:ext cx="4380230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GB" altLang="en-US" sz="36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  <a:sym typeface="+mn-ea"/>
              </a:rPr>
              <a:t>4. Keep eye contact with class at all times.</a:t>
            </a:r>
            <a:endParaRPr lang="en-GB" altLang="en-US" sz="36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  <a:sym typeface="+mn-ea"/>
            </a:endParaRPr>
          </a:p>
          <a:p>
            <a:pPr indent="0">
              <a:buNone/>
            </a:pPr>
            <a:r>
              <a:rPr lang="en-GB" altLang="en-US" sz="36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5. Speak while writing.</a:t>
            </a:r>
            <a:endParaRPr lang="en-GB" altLang="en-US" sz="36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pPr indent="0">
              <a:buNone/>
            </a:pPr>
            <a:r>
              <a:rPr lang="en-GB" altLang="en-US" sz="36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6.Make it interesting and </a:t>
            </a:r>
            <a:r>
              <a:rPr lang="en-GB" altLang="en-US" sz="4000" b="1">
                <a:solidFill>
                  <a:srgbClr val="00B0F0"/>
                </a:solidFill>
                <a:latin typeface="Ink Free" panose="03080402000500000000" charset="0"/>
                <a:cs typeface="Ink Free" panose="03080402000500000000" charset="0"/>
              </a:rPr>
              <a:t>v</a:t>
            </a:r>
            <a:r>
              <a:rPr lang="en-GB" altLang="en-US" sz="4000" b="1">
                <a:solidFill>
                  <a:srgbClr val="FFFF00"/>
                </a:solidFill>
                <a:latin typeface="Ink Free" panose="03080402000500000000" charset="0"/>
                <a:cs typeface="Ink Free" panose="03080402000500000000" charset="0"/>
              </a:rPr>
              <a:t>i</a:t>
            </a:r>
            <a:r>
              <a:rPr lang="en-GB" altLang="en-US" sz="40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s</a:t>
            </a:r>
            <a:r>
              <a:rPr lang="en-GB" altLang="en-US" sz="4000" b="1">
                <a:solidFill>
                  <a:srgbClr val="00B050"/>
                </a:solidFill>
                <a:latin typeface="Ink Free" panose="03080402000500000000" charset="0"/>
                <a:cs typeface="Ink Free" panose="03080402000500000000" charset="0"/>
              </a:rPr>
              <a:t>u</a:t>
            </a:r>
            <a:r>
              <a:rPr lang="en-GB" altLang="en-US" sz="4000" b="1">
                <a:solidFill>
                  <a:schemeClr val="accent4"/>
                </a:solidFill>
                <a:latin typeface="Ink Free" panose="03080402000500000000" charset="0"/>
                <a:cs typeface="Ink Free" panose="03080402000500000000" charset="0"/>
              </a:rPr>
              <a:t>a</a:t>
            </a:r>
            <a:r>
              <a:rPr lang="en-GB" altLang="en-US" sz="4000" b="1">
                <a:solidFill>
                  <a:schemeClr val="bg1">
                    <a:lumMod val="85000"/>
                  </a:schemeClr>
                </a:solidFill>
                <a:latin typeface="Ink Free" panose="03080402000500000000" charset="0"/>
                <a:cs typeface="Ink Free" panose="03080402000500000000" charset="0"/>
              </a:rPr>
              <a:t>l</a:t>
            </a:r>
            <a:r>
              <a:rPr lang="en-GB" altLang="en-US" sz="4000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.</a:t>
            </a:r>
            <a:endParaRPr lang="en-GB" altLang="en-US" sz="36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pPr indent="0">
              <a:buNone/>
            </a:pPr>
            <a:endParaRPr lang="en-GB" altLang="en-US" sz="3600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062355"/>
          </a:xfr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/>
          <a:p>
            <a:pPr algn="ctr"/>
            <a:r>
              <a:rPr lang="en-GB" altLang="en-US">
                <a:ln w="19050"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Organising Your Board</a:t>
            </a:r>
            <a:endParaRPr lang="en-GB" altLang="en-US">
              <a:ln w="19050"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427480"/>
            <a:ext cx="4421505" cy="5146675"/>
          </a:xfrm>
          <a:solidFill>
            <a:schemeClr val="bg1">
              <a:lumMod val="85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 lnSpcReduction="10000"/>
          </a:bodyPr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Make sure to organise clearly.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Make a margin for extra vocabulary.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Grammar structures in  middle.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Create a title at top to show topic.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Try to make it interesting by using colours or bullets points etc.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Don’t overcrowd it.</a:t>
            </a:r>
            <a:endParaRPr lang="en-GB" altLang="en-US" sz="3200"/>
          </a:p>
        </p:txBody>
      </p:sp>
      <p:pic>
        <p:nvPicPr>
          <p:cNvPr id="7" name="Content Placeholder 6" descr="fhmg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01310" y="1427480"/>
            <a:ext cx="6722745" cy="514731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998335" y="2748915"/>
            <a:ext cx="40354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sz="2400" b="1" u="sng">
                <a:solidFill>
                  <a:schemeClr val="accent1"/>
                </a:solidFill>
                <a:latin typeface="Bradley Hand ITC" panose="03070402050302030203" charset="0"/>
                <a:cs typeface="Bradley Hand ITC" panose="03070402050302030203" charset="0"/>
              </a:rPr>
              <a:t>(Who)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 is /are</a:t>
            </a:r>
            <a:r>
              <a:rPr lang="en-GB" altLang="en-US" sz="2400" b="1">
                <a:solidFill>
                  <a:srgbClr val="FF0000"/>
                </a:solidFill>
                <a:latin typeface="Bradley Hand ITC" panose="03070402050302030203" charset="0"/>
                <a:cs typeface="Bradley Hand ITC" panose="03070402050302030203" charset="0"/>
              </a:rPr>
              <a:t> </a:t>
            </a:r>
            <a:r>
              <a:rPr lang="en-GB" altLang="en-US" sz="2400" b="1" u="sng">
                <a:solidFill>
                  <a:srgbClr val="FF0000"/>
                </a:solidFill>
                <a:latin typeface="Bradley Hand ITC" panose="03070402050302030203" charset="0"/>
                <a:cs typeface="Bradley Hand ITC" panose="03070402050302030203" charset="0"/>
              </a:rPr>
              <a:t> (Verb+ing)</a:t>
            </a:r>
            <a:endParaRPr lang="en-GB" altLang="en-US" sz="2400" b="1">
              <a:solidFill>
                <a:schemeClr val="bg1">
                  <a:lumMod val="85000"/>
                </a:schemeClr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in the  </a:t>
            </a:r>
            <a:r>
              <a:rPr lang="en-GB" altLang="en-US" sz="2400" b="1" u="sng">
                <a:solidFill>
                  <a:srgbClr val="00B050"/>
                </a:solidFill>
                <a:latin typeface="Bradley Hand ITC" panose="03070402050302030203" charset="0"/>
                <a:cs typeface="Bradley Hand ITC" panose="03070402050302030203" charset="0"/>
              </a:rPr>
              <a:t>(Where)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.</a:t>
            </a:r>
            <a:endParaRPr lang="en-GB" altLang="en-US" sz="2400" b="1">
              <a:solidFill>
                <a:schemeClr val="bg1">
                  <a:lumMod val="85000"/>
                </a:schemeClr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E.g: </a:t>
            </a:r>
            <a:endParaRPr lang="en-GB" altLang="en-US" sz="2400" b="1">
              <a:solidFill>
                <a:schemeClr val="bg1">
                  <a:lumMod val="85000"/>
                </a:schemeClr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400" b="1">
                <a:solidFill>
                  <a:schemeClr val="accent1"/>
                </a:solidFill>
                <a:latin typeface="Bradley Hand ITC" panose="03070402050302030203" charset="0"/>
                <a:cs typeface="Bradley Hand ITC" panose="03070402050302030203" charset="0"/>
              </a:rPr>
              <a:t>My dog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 is </a:t>
            </a:r>
            <a:r>
              <a:rPr lang="en-GB" altLang="en-US" sz="2400" b="1">
                <a:solidFill>
                  <a:srgbClr val="FF0000"/>
                </a:solidFill>
                <a:latin typeface="Bradley Hand ITC" panose="03070402050302030203" charset="0"/>
                <a:cs typeface="Bradley Hand ITC" panose="03070402050302030203" charset="0"/>
              </a:rPr>
              <a:t>playing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 in the </a:t>
            </a:r>
            <a:r>
              <a:rPr lang="en-GB" altLang="en-US" sz="2400" b="1">
                <a:solidFill>
                  <a:srgbClr val="00B050"/>
                </a:solidFill>
                <a:latin typeface="Bradley Hand ITC" panose="03070402050302030203" charset="0"/>
                <a:cs typeface="Bradley Hand ITC" panose="03070402050302030203" charset="0"/>
              </a:rPr>
              <a:t>park.</a:t>
            </a:r>
            <a:endParaRPr lang="en-GB" altLang="en-US" sz="2400" b="1">
              <a:solidFill>
                <a:schemeClr val="bg1">
                  <a:lumMod val="85000"/>
                </a:schemeClr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sz="2400" b="1">
                <a:solidFill>
                  <a:srgbClr val="00B0F0"/>
                </a:solidFill>
                <a:latin typeface="Bradley Hand ITC" panose="03070402050302030203" charset="0"/>
                <a:cs typeface="Bradley Hand ITC" panose="03070402050302030203" charset="0"/>
              </a:rPr>
              <a:t>She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 is </a:t>
            </a:r>
            <a:r>
              <a:rPr lang="en-GB" altLang="en-US" sz="2400" b="1">
                <a:solidFill>
                  <a:srgbClr val="FF0000"/>
                </a:solidFill>
                <a:latin typeface="Bradley Hand ITC" panose="03070402050302030203" charset="0"/>
                <a:cs typeface="Bradley Hand ITC" panose="03070402050302030203" charset="0"/>
              </a:rPr>
              <a:t>eating</a:t>
            </a:r>
            <a:r>
              <a:rPr lang="en-GB" altLang="en-US" sz="2400" b="1">
                <a:solidFill>
                  <a:schemeClr val="bg1">
                    <a:lumMod val="85000"/>
                  </a:schemeClr>
                </a:solidFill>
                <a:latin typeface="Bradley Hand ITC" panose="03070402050302030203" charset="0"/>
                <a:cs typeface="Bradley Hand ITC" panose="03070402050302030203" charset="0"/>
              </a:rPr>
              <a:t> in the </a:t>
            </a:r>
            <a:r>
              <a:rPr lang="en-GB" altLang="en-US" sz="2400" b="1">
                <a:solidFill>
                  <a:srgbClr val="00B050"/>
                </a:solidFill>
                <a:latin typeface="Bradley Hand ITC" panose="03070402050302030203" charset="0"/>
                <a:cs typeface="Bradley Hand ITC" panose="03070402050302030203" charset="0"/>
              </a:rPr>
              <a:t>living room.</a:t>
            </a:r>
            <a:endParaRPr lang="en-GB" altLang="en-US" sz="2400" b="1">
              <a:solidFill>
                <a:srgbClr val="00B050"/>
              </a:solidFill>
              <a:latin typeface="Bradley Hand ITC" panose="03070402050302030203" charset="0"/>
              <a:cs typeface="Bradley Hand ITC" panose="03070402050302030203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933430" y="1693545"/>
            <a:ext cx="10160" cy="1075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10335260" y="1957705"/>
            <a:ext cx="1207135" cy="101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 Box 10"/>
          <p:cNvSpPr txBox="1"/>
          <p:nvPr/>
        </p:nvSpPr>
        <p:spPr>
          <a:xfrm>
            <a:off x="10518140" y="1588770"/>
            <a:ext cx="42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sz="2400">
                <a:solidFill>
                  <a:schemeClr val="bg1"/>
                </a:solidFill>
              </a:rPr>
              <a:t>is</a:t>
            </a:r>
            <a:endParaRPr lang="en-GB" altLang="en-US" sz="2400">
              <a:solidFill>
                <a:schemeClr val="bg1"/>
              </a:solidFill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10943590" y="1619885"/>
            <a:ext cx="617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sz="2000" b="1">
                <a:solidFill>
                  <a:schemeClr val="bg1"/>
                </a:solidFill>
              </a:rPr>
              <a:t>are</a:t>
            </a:r>
            <a:endParaRPr lang="en-GB" altLang="en-US" sz="2000" b="1">
              <a:solidFill>
                <a:schemeClr val="bg1"/>
              </a:solidFill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10447020" y="1957705"/>
            <a:ext cx="668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He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She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It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10943590" y="1967865"/>
            <a:ext cx="730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We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They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Ink Free" panose="03080402000500000000" charset="0"/>
                <a:cs typeface="Ink Free" panose="03080402000500000000" charset="0"/>
              </a:rPr>
              <a:t>You</a:t>
            </a:r>
            <a:endParaRPr lang="en-GB" altLang="en-US" b="1">
              <a:solidFill>
                <a:schemeClr val="bg1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5842635" y="2656205"/>
            <a:ext cx="7905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b="1" u="sng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Verbs.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run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jump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play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sing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hop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eat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sleep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kick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  <a:p>
            <a:r>
              <a:rPr lang="en-GB" altLang="en-US" b="1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fly</a:t>
            </a:r>
            <a:endParaRPr lang="en-GB" altLang="en-US" b="1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6602730" y="1683385"/>
            <a:ext cx="30480" cy="45542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17"/>
          <p:cNvSpPr txBox="1"/>
          <p:nvPr/>
        </p:nvSpPr>
        <p:spPr>
          <a:xfrm>
            <a:off x="6805295" y="2157730"/>
            <a:ext cx="3529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altLang="en-US" sz="2800" b="1" u="sng">
                <a:solidFill>
                  <a:schemeClr val="bg1"/>
                </a:solidFill>
                <a:latin typeface="Bradley Hand ITC" panose="03070402050302030203" charset="0"/>
                <a:cs typeface="Bradley Hand ITC" panose="03070402050302030203" charset="0"/>
              </a:rPr>
              <a:t>Present continuous</a:t>
            </a:r>
            <a:endParaRPr lang="en-GB" altLang="en-US" sz="2800" b="1" u="sng">
              <a:solidFill>
                <a:schemeClr val="bg1"/>
              </a:solidFill>
              <a:latin typeface="Bradley Hand ITC" panose="03070402050302030203" charset="0"/>
              <a:cs typeface="Bradley Hand ITC" panose="03070402050302030203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933440" y="1069975"/>
            <a:ext cx="485775" cy="97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0" name="Up Arrow 19"/>
          <p:cNvSpPr/>
          <p:nvPr/>
        </p:nvSpPr>
        <p:spPr>
          <a:xfrm rot="20220000">
            <a:off x="9270365" y="5010785"/>
            <a:ext cx="485775" cy="9791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2" name="Up Arrow 21"/>
          <p:cNvSpPr/>
          <p:nvPr/>
        </p:nvSpPr>
        <p:spPr>
          <a:xfrm rot="11880000">
            <a:off x="9158605" y="1295400"/>
            <a:ext cx="485775" cy="9791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3" name="Content Placeholder 4"/>
          <p:cNvSpPr>
            <a:spLocks noGrp="1"/>
          </p:cNvSpPr>
          <p:nvPr/>
        </p:nvSpPr>
        <p:spPr>
          <a:xfrm>
            <a:off x="848360" y="1417955"/>
            <a:ext cx="4421505" cy="51466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90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Make sure to organise clearly.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Make a margin for extra vocabulary.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Grammar structures in  middle.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Create a title at top to show topic.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Try to make it interesting by using colours or bullets points etc.</a:t>
            </a:r>
            <a:endParaRPr lang="en-GB" altLang="en-US" sz="3200"/>
          </a:p>
          <a:p>
            <a:pPr>
              <a:buFont typeface="Wingdings" panose="05000000000000000000" charset="0"/>
              <a:buChar char="o"/>
            </a:pPr>
            <a:r>
              <a:rPr lang="en-GB" altLang="en-US" sz="3200"/>
              <a:t>Don’t overcrowd it.</a:t>
            </a:r>
            <a:endParaRPr lang="en-GB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0990" y="91440"/>
            <a:ext cx="11607800" cy="1325880"/>
          </a:xfrm>
          <a:solidFill>
            <a:schemeClr val="bg1">
              <a:lumMod val="85000"/>
            </a:schemeClr>
          </a:solidFill>
          <a:ln w="19050">
            <a:solidFill>
              <a:srgbClr val="7030A0"/>
            </a:solidFill>
          </a:ln>
        </p:spPr>
        <p:txBody>
          <a:bodyPr>
            <a:normAutofit fontScale="90000"/>
          </a:bodyPr>
          <a:p>
            <a:pPr algn="ctr"/>
            <a:r>
              <a:rPr lang="en-GB" altLang="en-US" sz="4000">
                <a:ln w="28575"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Using the Board to present information</a:t>
            </a:r>
            <a:r>
              <a:rPr lang="en-GB" altLang="en-US">
                <a:ln w="28575"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.</a:t>
            </a:r>
            <a:endParaRPr lang="en-GB" altLang="en-US">
              <a:ln w="28575"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0990" y="1826260"/>
            <a:ext cx="5718175" cy="4788535"/>
          </a:xfrm>
          <a:solidFill>
            <a:schemeClr val="accent1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20000"/>
          </a:bodyPr>
          <a:p>
            <a:pPr marL="0" indent="0" algn="l">
              <a:buNone/>
            </a:pPr>
            <a:r>
              <a:rPr lang="en-GB" altLang="en-US" sz="1600" b="1"/>
              <a:t>We need to make use of the board in a variety of ways to help present our information clearly and make sure it is visible and engaging.</a:t>
            </a:r>
            <a:endParaRPr lang="en-GB" altLang="en-US" sz="1600" b="1"/>
          </a:p>
          <a:p>
            <a:pPr marL="0" indent="0">
              <a:buNone/>
            </a:pPr>
            <a:r>
              <a:rPr lang="en-GB" altLang="en-US" b="1" u="sng"/>
              <a:t>These methods include:</a:t>
            </a:r>
            <a:endParaRPr lang="en-GB" altLang="en-US" b="1" u="sng"/>
          </a:p>
          <a:p>
            <a:r>
              <a:rPr lang="en-GB" altLang="en-US" sz="3400" b="1">
                <a:solidFill>
                  <a:srgbClr val="FF0000"/>
                </a:solidFill>
              </a:rPr>
              <a:t>Underlining words.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Colour coding.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Circling or shaping.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Asterix.*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Arrowing.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Bullet points.</a:t>
            </a:r>
            <a:endParaRPr lang="en-GB" altLang="en-US" sz="3400" b="1">
              <a:solidFill>
                <a:srgbClr val="FF0000"/>
              </a:solidFill>
            </a:endParaRPr>
          </a:p>
          <a:p>
            <a:r>
              <a:rPr lang="en-GB" altLang="en-US" sz="3400" b="1">
                <a:solidFill>
                  <a:srgbClr val="FF0000"/>
                </a:solidFill>
              </a:rPr>
              <a:t>Numbering.</a:t>
            </a:r>
            <a:endParaRPr lang="en-GB" altLang="en-US" sz="3400" b="1">
              <a:solidFill>
                <a:srgbClr val="FF0000"/>
              </a:solidFill>
            </a:endParaRPr>
          </a:p>
        </p:txBody>
      </p:sp>
      <p:pic>
        <p:nvPicPr>
          <p:cNvPr id="7" name="Content Placeholder 6" descr="fhmg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23000" y="1824990"/>
            <a:ext cx="5809615" cy="478917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703695" y="2231390"/>
            <a:ext cx="50215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 sz="2400">
                <a:solidFill>
                  <a:schemeClr val="bg1"/>
                </a:solidFill>
                <a:sym typeface="+mn-ea"/>
              </a:rPr>
              <a:t>Examples:</a:t>
            </a:r>
            <a:endParaRPr lang="en-GB" altLang="en-US" sz="2400">
              <a:solidFill>
                <a:schemeClr val="bg1"/>
              </a:solidFill>
            </a:endParaRPr>
          </a:p>
          <a:p>
            <a:r>
              <a:rPr lang="en-GB" altLang="en-US" sz="2400">
                <a:solidFill>
                  <a:schemeClr val="bg1"/>
                </a:solidFill>
                <a:sym typeface="+mn-ea"/>
              </a:rPr>
              <a:t>1) a book , a table, an egg, a dog.</a:t>
            </a:r>
            <a:endParaRPr lang="en-GB" altLang="en-US" sz="2400">
              <a:solidFill>
                <a:schemeClr val="bg1"/>
              </a:solidFill>
            </a:endParaRPr>
          </a:p>
          <a:p>
            <a:r>
              <a:rPr lang="en-GB" altLang="en-US" sz="2400">
                <a:solidFill>
                  <a:schemeClr val="bg1"/>
                </a:solidFill>
              </a:rPr>
              <a:t>2) Shelf</a:t>
            </a:r>
            <a:r>
              <a:rPr lang="en-GB" altLang="en-US" sz="2400">
                <a:solidFill>
                  <a:srgbClr val="FF0000"/>
                </a:solidFill>
              </a:rPr>
              <a:t>---&gt;</a:t>
            </a:r>
            <a:r>
              <a:rPr lang="en-GB" altLang="en-US" sz="2400">
                <a:solidFill>
                  <a:schemeClr val="bg1"/>
                </a:solidFill>
              </a:rPr>
              <a:t>Shelves   Wolf</a:t>
            </a:r>
            <a:r>
              <a:rPr lang="en-GB" altLang="en-US" sz="2400">
                <a:solidFill>
                  <a:srgbClr val="FF0000"/>
                </a:solidFill>
              </a:rPr>
              <a:t>---&gt;</a:t>
            </a:r>
            <a:r>
              <a:rPr lang="en-GB" altLang="en-US" sz="2400">
                <a:solidFill>
                  <a:schemeClr val="bg1"/>
                </a:solidFill>
              </a:rPr>
              <a:t>Wolves   </a:t>
            </a:r>
            <a:endParaRPr lang="en-GB" altLang="en-US" sz="2400">
              <a:solidFill>
                <a:schemeClr val="bg1"/>
              </a:solidFill>
            </a:endParaRPr>
          </a:p>
          <a:p>
            <a:r>
              <a:rPr lang="en-GB" altLang="en-US" sz="2400">
                <a:solidFill>
                  <a:schemeClr val="bg1"/>
                </a:solidFill>
              </a:rPr>
              <a:t>Wife</a:t>
            </a:r>
            <a:r>
              <a:rPr lang="en-GB" altLang="en-US" sz="2400">
                <a:solidFill>
                  <a:srgbClr val="FF0000"/>
                </a:solidFill>
              </a:rPr>
              <a:t>---&gt;</a:t>
            </a:r>
            <a:r>
              <a:rPr lang="en-GB" altLang="en-US" sz="2400">
                <a:solidFill>
                  <a:schemeClr val="bg1"/>
                </a:solidFill>
              </a:rPr>
              <a:t>Wives</a:t>
            </a:r>
            <a:endParaRPr lang="en-GB" altLang="en-US" sz="2400">
              <a:solidFill>
                <a:schemeClr val="bg1"/>
              </a:solidFill>
            </a:endParaRPr>
          </a:p>
          <a:p>
            <a:r>
              <a:rPr lang="en-GB" altLang="en-US" sz="2400">
                <a:solidFill>
                  <a:schemeClr val="bg1"/>
                </a:solidFill>
              </a:rPr>
              <a:t>3)I haven’t seen her for a week.</a:t>
            </a:r>
            <a:endParaRPr lang="en-GB" altLang="en-US" sz="2400">
              <a:solidFill>
                <a:schemeClr val="bg1"/>
              </a:solidFill>
            </a:endParaRPr>
          </a:p>
          <a:p>
            <a:r>
              <a:rPr lang="en-GB" altLang="en-US" sz="2400">
                <a:solidFill>
                  <a:schemeClr val="bg1"/>
                </a:solidFill>
              </a:rPr>
              <a:t>   I haven’t seen her since saturday.</a:t>
            </a:r>
            <a:endParaRPr lang="en-GB" altLang="en-US" sz="2400">
              <a:solidFill>
                <a:schemeClr val="bg1"/>
              </a:solidFill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GB" altLang="en-US" sz="2400">
                <a:solidFill>
                  <a:schemeClr val="bg1"/>
                </a:solidFill>
              </a:rPr>
              <a:t>4) The pencil is  _____ the table.</a:t>
            </a:r>
            <a:endParaRPr lang="en-GB" altLang="en-US" sz="24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sz="2400">
                <a:solidFill>
                  <a:schemeClr val="bg1"/>
                </a:solidFill>
              </a:rPr>
              <a:t>on</a:t>
            </a:r>
            <a:endParaRPr lang="en-GB" altLang="en-US" sz="24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sz="2400">
                <a:solidFill>
                  <a:schemeClr val="bg1"/>
                </a:solidFill>
              </a:rPr>
              <a:t>under</a:t>
            </a:r>
            <a:endParaRPr lang="en-GB" altLang="en-US" sz="24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sz="2400">
                <a:solidFill>
                  <a:schemeClr val="bg1"/>
                </a:solidFill>
              </a:rPr>
              <a:t>next to</a:t>
            </a:r>
            <a:endParaRPr lang="en-GB" altLang="en-US" sz="24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sz="2400">
                <a:solidFill>
                  <a:schemeClr val="bg1"/>
                </a:solidFill>
              </a:rPr>
              <a:t>behind  </a:t>
            </a:r>
            <a:r>
              <a:rPr lang="en-GB" altLang="en-US" sz="2400"/>
              <a:t> </a:t>
            </a:r>
            <a:r>
              <a:rPr lang="en-GB" altLang="en-US"/>
              <a:t>  </a:t>
            </a:r>
            <a:endParaRPr lang="en-GB" alt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097020" y="3174365"/>
            <a:ext cx="2606675" cy="760730"/>
          </a:xfrm>
          <a:prstGeom prst="straightConnector1">
            <a:avLst/>
          </a:prstGeom>
          <a:ln>
            <a:solidFill>
              <a:srgbClr val="FFFF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280525" y="4087495"/>
            <a:ext cx="39560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280525" y="4432300"/>
            <a:ext cx="5778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005580" y="2900680"/>
            <a:ext cx="2769235" cy="11969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8082915" y="2687955"/>
            <a:ext cx="233680" cy="375285"/>
          </a:xfrm>
          <a:prstGeom prst="ellipse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123045" y="2667635"/>
            <a:ext cx="314960" cy="375285"/>
          </a:xfrm>
          <a:prstGeom prst="ellipse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048500" y="2667635"/>
            <a:ext cx="233680" cy="375285"/>
          </a:xfrm>
          <a:prstGeom prst="ellipse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45700" y="2687955"/>
            <a:ext cx="233680" cy="375285"/>
          </a:xfrm>
          <a:prstGeom prst="ellipse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2413635" y="3332480"/>
            <a:ext cx="4351020" cy="17748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Right Bracket 20"/>
          <p:cNvSpPr/>
          <p:nvPr/>
        </p:nvSpPr>
        <p:spPr>
          <a:xfrm>
            <a:off x="3108960" y="5547995"/>
            <a:ext cx="75565" cy="608965"/>
          </a:xfrm>
          <a:prstGeom prst="rightBracket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21" idx="2"/>
          </p:cNvCxnSpPr>
          <p:nvPr/>
        </p:nvCxnSpPr>
        <p:spPr>
          <a:xfrm flipV="1">
            <a:off x="3184525" y="4705985"/>
            <a:ext cx="3580130" cy="114681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6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0990" y="365125"/>
            <a:ext cx="11581130" cy="1325880"/>
          </a:xfrm>
          <a:solidFill>
            <a:schemeClr val="bg1">
              <a:lumMod val="85000"/>
            </a:schemeClr>
          </a:solidFill>
          <a:ln w="19050">
            <a:solidFill>
              <a:srgbClr val="7030A0"/>
            </a:solidFill>
          </a:ln>
        </p:spPr>
        <p:txBody>
          <a:bodyPr/>
          <a:p>
            <a:pPr algn="ctr"/>
            <a:r>
              <a:rPr lang="en-GB" altLang="en-US" sz="6000">
                <a:ln w="28575"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Structure tables</a:t>
            </a:r>
            <a:endParaRPr lang="en-GB" altLang="en-US" sz="6000">
              <a:ln w="28575"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0990" y="1824990"/>
            <a:ext cx="5181600" cy="4989830"/>
          </a:xfrm>
          <a:pattFill prst="pct5">
            <a:fgClr>
              <a:srgbClr val="5B9BD5"/>
            </a:fgClr>
            <a:bgClr>
              <a:srgbClr val="FFFFFF"/>
            </a:bgClr>
          </a:patt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p>
            <a:r>
              <a:rPr lang="en-GB" altLang="en-US"/>
              <a:t>Structure tables are a very effective and visually appealing method of displaying structures and ‘chunk sentences’ for a class to see. </a:t>
            </a:r>
            <a:endParaRPr lang="en-GB" altLang="en-US"/>
          </a:p>
          <a:p>
            <a:r>
              <a:rPr lang="en-GB" altLang="en-US"/>
              <a:t>They are especially effective if you involve the class while creating them e.g let them fill in or suggest information to display.</a:t>
            </a:r>
            <a:endParaRPr lang="en-GB" altLang="en-US"/>
          </a:p>
          <a:p>
            <a:r>
              <a:rPr lang="en-GB" altLang="en-US"/>
              <a:t> Giving them responsibility to create it and be creative makes them more involved and more invested in the outcome or activity, and moreover, it helps them retain the information!</a:t>
            </a:r>
            <a:endParaRPr lang="en-GB" altLang="en-US"/>
          </a:p>
        </p:txBody>
      </p:sp>
      <p:graphicFrame>
        <p:nvGraphicFramePr>
          <p:cNvPr id="6" name="Table 5"/>
          <p:cNvGraphicFramePr/>
          <p:nvPr/>
        </p:nvGraphicFramePr>
        <p:xfrm>
          <a:off x="5640705" y="1871980"/>
          <a:ext cx="6262370" cy="199771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srgbClr val="7030A0">
                      <a:alpha val="40000"/>
                    </a:srgbClr>
                  </a:outerShdw>
                </a:effectLst>
                <a:tableStyleId>{5C22544A-7EE6-4342-B048-85BDC9FD1C3A}</a:tableStyleId>
              </a:tblPr>
              <a:tblGrid>
                <a:gridCol w="1238250"/>
                <a:gridCol w="1762125"/>
                <a:gridCol w="1934845"/>
                <a:gridCol w="1326887"/>
              </a:tblGrid>
              <a:tr h="5467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GB" altLang="en-US" sz="2400">
                          <a:ln w="127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</a:rPr>
                        <a:t>Who</a:t>
                      </a:r>
                      <a:endParaRPr lang="en-GB" altLang="en-US" sz="2400">
                        <a:ln w="127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GB" altLang="en-US" sz="2400">
                          <a:ln w="127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</a:rPr>
                        <a:t>What </a:t>
                      </a:r>
                      <a:endParaRPr lang="en-GB" altLang="en-US" sz="2400">
                        <a:ln w="127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GB" altLang="en-US" sz="2400">
                          <a:ln w="127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</a:rPr>
                        <a:t>When</a:t>
                      </a:r>
                      <a:endParaRPr lang="en-GB" altLang="en-US" sz="2400">
                        <a:ln w="127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GB" altLang="en-US" sz="2400">
                          <a:ln w="127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</a:rPr>
                        <a:t>Where</a:t>
                      </a:r>
                      <a:endParaRPr lang="en-GB" altLang="en-US" sz="2400">
                        <a:ln w="127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4509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GB" altLang="en-US" sz="2000"/>
                        <a:t>The boy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Mum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The dog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My friend</a:t>
                      </a:r>
                      <a:endParaRPr lang="en-GB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GB" altLang="en-US" sz="2000"/>
                        <a:t>eating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reading a book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playing fetch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singing a song</a:t>
                      </a:r>
                      <a:endParaRPr lang="en-GB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GB" altLang="en-US" sz="2000"/>
                        <a:t>breakfast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evening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afternoon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2:00pm</a:t>
                      </a:r>
                      <a:endParaRPr lang="en-GB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GB" altLang="en-US" sz="2000"/>
                        <a:t>kitchen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park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garden</a:t>
                      </a:r>
                      <a:endParaRPr lang="en-GB" altLang="en-US" sz="2000"/>
                    </a:p>
                    <a:p>
                      <a:pPr>
                        <a:buNone/>
                      </a:pPr>
                      <a:r>
                        <a:rPr lang="en-GB" altLang="en-US" sz="2000"/>
                        <a:t>school</a:t>
                      </a:r>
                      <a:endParaRPr lang="en-GB" altLang="en-US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 Box 7"/>
          <p:cNvSpPr txBox="1"/>
          <p:nvPr/>
        </p:nvSpPr>
        <p:spPr>
          <a:xfrm>
            <a:off x="5640705" y="3954145"/>
            <a:ext cx="2970530" cy="28613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p>
            <a:pPr algn="ctr"/>
            <a:r>
              <a:rPr lang="en-GB" altLang="en-US" b="1" u="sng"/>
              <a:t>Think about:</a:t>
            </a:r>
            <a:endParaRPr lang="en-GB" altLang="en-US" b="1" u="sng"/>
          </a:p>
          <a:p>
            <a:r>
              <a:rPr lang="en-GB" altLang="en-US"/>
              <a:t>How can we implement this?</a:t>
            </a:r>
            <a:endParaRPr lang="en-GB" altLang="en-US"/>
          </a:p>
          <a:p>
            <a:r>
              <a:rPr lang="en-GB" altLang="en-US"/>
              <a:t>How can we create this?</a:t>
            </a:r>
            <a:endParaRPr lang="en-GB" altLang="en-US"/>
          </a:p>
          <a:p>
            <a:r>
              <a:rPr lang="en-GB" altLang="en-US"/>
              <a:t>How can we make it interesting?</a:t>
            </a:r>
            <a:endParaRPr lang="en-GB" altLang="en-US"/>
          </a:p>
          <a:p>
            <a:r>
              <a:rPr lang="en-GB" altLang="en-US"/>
              <a:t>How can we involve the class?</a:t>
            </a:r>
            <a:endParaRPr lang="en-GB" altLang="en-US"/>
          </a:p>
          <a:p>
            <a:r>
              <a:rPr lang="en-GB" altLang="en-US"/>
              <a:t>How much time will it take to set up?</a:t>
            </a:r>
            <a:endParaRPr lang="en-GB" altLang="en-US"/>
          </a:p>
          <a:p>
            <a:r>
              <a:rPr lang="en-GB" altLang="en-US"/>
              <a:t>How can we use it to practice the structures?</a:t>
            </a:r>
            <a:endParaRPr lang="en-GB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3"/>
          <a:srcRect l="5502" r="24540"/>
          <a:stretch>
            <a:fillRect/>
          </a:stretch>
        </p:blipFill>
        <p:spPr>
          <a:xfrm>
            <a:off x="8703310" y="3954145"/>
            <a:ext cx="3178810" cy="2860675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71120"/>
            <a:ext cx="10960735" cy="1325880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/>
          <a:p>
            <a:pPr algn="ctr"/>
            <a:r>
              <a:rPr lang="en-GB" altLang="en-US">
                <a:ln w="19050">
                  <a:solidFill>
                    <a:schemeClr val="bg1"/>
                  </a:solidFill>
                </a:ln>
                <a:latin typeface="Bowlby One SC" panose="02000505060000020004" charset="0"/>
                <a:cs typeface="Bowlby One SC" panose="02000505060000020004" charset="0"/>
              </a:rPr>
              <a:t>Using drawings on the board</a:t>
            </a:r>
            <a:endParaRPr lang="en-GB" altLang="en-US">
              <a:ln w="19050">
                <a:solidFill>
                  <a:schemeClr val="bg1"/>
                </a:solidFill>
              </a:ln>
              <a:latin typeface="Bowlby One SC" panose="02000505060000020004" charset="0"/>
              <a:cs typeface="Bowlby One SC" panose="0200050506000002000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551940"/>
            <a:ext cx="5181600" cy="5168265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 lnSpcReduction="20000"/>
          </a:bodyPr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Making use of drawings on the board can be helpful for young learners especially!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Retention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Explanation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Short hand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Emphasizing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GB" altLang="en-US" sz="3200" b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Promoting speech (E.G draw a single picture and have others tell a story or give a basic sentence, depending on level.)</a:t>
            </a:r>
            <a:endParaRPr lang="en-GB" altLang="en-US" sz="3200" b="1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Content Placeholder 6" descr="lecture-5423877_128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2360" y="1551940"/>
            <a:ext cx="5617210" cy="5168265"/>
          </a:xfrm>
          <a:prstGeom prst="rect">
            <a:avLst/>
          </a:prstGeom>
          <a:ln w="19050"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3900</Words>
  <Application>WPS Presentation</Application>
  <PresentationFormat>Widescreen</PresentationFormat>
  <Paragraphs>178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SimSun</vt:lpstr>
      <vt:lpstr>Wingdings</vt:lpstr>
      <vt:lpstr>Bowlby One SC</vt:lpstr>
      <vt:lpstr>Wingdings</vt:lpstr>
      <vt:lpstr>Bradley Hand ITC</vt:lpstr>
      <vt:lpstr>Bahnschrift</vt:lpstr>
      <vt:lpstr>Ink Free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Boardwork:  Good and Bad examples</vt:lpstr>
      <vt:lpstr>Picture 1: Bad example.</vt:lpstr>
      <vt:lpstr>Picture 2: Good Example.</vt:lpstr>
      <vt:lpstr>Basic Board Rules</vt:lpstr>
      <vt:lpstr>Organising Your Board</vt:lpstr>
      <vt:lpstr>Using the Board to present information.</vt:lpstr>
      <vt:lpstr>Structure tables</vt:lpstr>
      <vt:lpstr>Using drawings on the board</vt:lpstr>
      <vt:lpstr>Using the board for Classroom management.</vt:lpstr>
      <vt:lpstr>Personal Board set-up examples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nik cakebread</cp:lastModifiedBy>
  <cp:revision>43</cp:revision>
  <dcterms:created xsi:type="dcterms:W3CDTF">2021-04-22T16:07:00Z</dcterms:created>
  <dcterms:modified xsi:type="dcterms:W3CDTF">2021-04-28T18:04:01Z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1033-11.2.0.10114</vt:lpwstr>
  </property>
</Properties>
</file>