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"/>
            <a:ext cx="12206817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itle lesson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1450" y="124460"/>
            <a:ext cx="10750550" cy="582930"/>
          </a:xfrm>
        </p:spPr>
        <p:txBody>
          <a:bodyPr/>
          <a:p>
            <a:pPr algn="ctr"/>
            <a:r>
              <a:rPr lang="en-GB" altLang="en-US" sz="44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Setting up Pair or group work activities.</a:t>
            </a:r>
            <a:endParaRPr lang="en-GB" altLang="en-US" sz="44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pic>
        <p:nvPicPr>
          <p:cNvPr id="4" name="Content Placeholder 3" descr="qualities-of-a-teacher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93155" y="1165225"/>
            <a:ext cx="5998845" cy="56927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 Box 4"/>
          <p:cNvSpPr txBox="1"/>
          <p:nvPr/>
        </p:nvSpPr>
        <p:spPr>
          <a:xfrm>
            <a:off x="0" y="1165225"/>
            <a:ext cx="6051550" cy="5692775"/>
          </a:xfrm>
          <a:prstGeom prst="rect">
            <a:avLst/>
          </a:prstGeom>
          <a:pattFill prst="pct5">
            <a:fgClr>
              <a:srgbClr val="2DA2BF"/>
            </a:fgClr>
            <a:bgClr>
              <a:srgbClr val="FFFFFF"/>
            </a:bgClr>
          </a:patt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1) Introduce the activity and topic.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2) Explain what you expect or need from them-keep this short and concise.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3) Do part of the activity as a whole class first to get the ideas going and give everyone an example of what you are looking for.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4) Divide into groups or pairs.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5) Give a time limit and clear goals/aims.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6) You can assign roles.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7) Monitor them as it happens.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GB" altLang="en-US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8) When it’s over get them to present to the class as a whole.</a:t>
            </a:r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GB" altLang="en-US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335" y="220980"/>
            <a:ext cx="11520170" cy="58293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en-GB" altLang="en-US" sz="440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Activities for Pair work and Group work.</a:t>
            </a:r>
            <a:endParaRPr lang="en-GB" altLang="en-US" sz="440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Content Placeholder 3" descr="back-to-school-2629361_192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24270" y="1277620"/>
            <a:ext cx="5563235" cy="535495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6" name="Text Box 5"/>
          <p:cNvSpPr txBox="1"/>
          <p:nvPr/>
        </p:nvSpPr>
        <p:spPr>
          <a:xfrm>
            <a:off x="486410" y="1277620"/>
            <a:ext cx="5446395" cy="5354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p>
            <a:r>
              <a:rPr lang="en-GB" altLang="en-US" b="1" u="sng">
                <a:solidFill>
                  <a:srgbClr val="FF0000"/>
                </a:solidFill>
              </a:rPr>
              <a:t>1: Pattern Practice Activities</a:t>
            </a:r>
            <a:endParaRPr lang="en-GB" altLang="en-US" b="1" u="sng">
              <a:solidFill>
                <a:srgbClr val="FF0000"/>
              </a:solidFill>
            </a:endParaRPr>
          </a:p>
          <a:p>
            <a:endParaRPr lang="en-GB" altLang="en-US"/>
          </a:p>
          <a:p>
            <a:r>
              <a:rPr lang="en-GB" altLang="en-US"/>
              <a:t>Using the chunk sentence system this is a great way to practice sentence structures and using them with interesting or new vocabulary such as adjectives or verbs. Each time the student creates a slightly different setence with the same basic pattern.</a:t>
            </a:r>
            <a:endParaRPr lang="en-GB" altLang="en-US"/>
          </a:p>
          <a:p>
            <a:endParaRPr lang="en-GB" altLang="en-US"/>
          </a:p>
          <a:p>
            <a:r>
              <a:rPr lang="en-GB" altLang="en-US" b="1" u="sng">
                <a:solidFill>
                  <a:srgbClr val="0070C0"/>
                </a:solidFill>
              </a:rPr>
              <a:t>Student 1 asks:</a:t>
            </a:r>
            <a:endParaRPr lang="en-GB" altLang="en-US" b="1" u="sng">
              <a:solidFill>
                <a:srgbClr val="0070C0"/>
              </a:solidFill>
            </a:endParaRPr>
          </a:p>
          <a:p>
            <a:r>
              <a:rPr lang="en-GB" altLang="en-US"/>
              <a:t>What happens if you....eat too much ?</a:t>
            </a:r>
            <a:endParaRPr lang="en-GB" altLang="en-US"/>
          </a:p>
          <a:p>
            <a:r>
              <a:rPr lang="en-GB" altLang="en-US"/>
              <a:t>                                     ....stay up too late?</a:t>
            </a:r>
            <a:endParaRPr lang="en-GB" altLang="en-US"/>
          </a:p>
          <a:p>
            <a:r>
              <a:rPr lang="en-GB" altLang="en-US"/>
              <a:t>                                     .. don’t exercise?</a:t>
            </a:r>
            <a:endParaRPr lang="en-GB" altLang="en-US"/>
          </a:p>
          <a:p>
            <a:r>
              <a:rPr lang="en-GB" altLang="en-US"/>
              <a:t>                                     ...eat  rotten meat?</a:t>
            </a:r>
            <a:endParaRPr lang="en-GB" altLang="en-US"/>
          </a:p>
          <a:p>
            <a:endParaRPr lang="en-GB" altLang="en-US"/>
          </a:p>
          <a:p>
            <a:r>
              <a:rPr lang="en-GB" altLang="en-US" b="1" u="sng">
                <a:solidFill>
                  <a:srgbClr val="0070C0"/>
                </a:solidFill>
              </a:rPr>
              <a:t>Student 2 answers:</a:t>
            </a:r>
            <a:endParaRPr lang="en-GB" altLang="en-US" b="1" u="sng">
              <a:solidFill>
                <a:srgbClr val="0070C0"/>
              </a:solidFill>
            </a:endParaRPr>
          </a:p>
          <a:p>
            <a:r>
              <a:rPr lang="en-GB" altLang="en-US"/>
              <a:t>You will get fat and unhealthy if you eat too much.</a:t>
            </a:r>
            <a:endParaRPr lang="en-GB" altLang="en-US"/>
          </a:p>
          <a:p>
            <a:r>
              <a:rPr lang="en-GB" altLang="en-US"/>
              <a:t>You will be tired for school if you stay up too late.</a:t>
            </a:r>
            <a:endParaRPr lang="en-GB" altLang="en-US"/>
          </a:p>
          <a:p>
            <a:r>
              <a:rPr lang="en-GB" altLang="en-US"/>
              <a:t>You will..... etc etc.</a:t>
            </a:r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980" y="190500"/>
            <a:ext cx="10797540" cy="582930"/>
          </a:xfrm>
        </p:spPr>
        <p:txBody>
          <a:bodyPr/>
          <a:p>
            <a:br>
              <a:rPr lang="en-GB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r>
              <a:rPr lang="en-GB" altLang="en-US" sz="440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Activities for Pair work and Group work.</a:t>
            </a:r>
            <a:br>
              <a:rPr lang="en-GB" altLang="en-US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en-GB" altLang="en-US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Content Placeholder 4" descr="pexels-max-fischer-521234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2745" y="1174750"/>
            <a:ext cx="5775960" cy="553974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4" name="Flowchart: Process 3"/>
          <p:cNvSpPr/>
          <p:nvPr/>
        </p:nvSpPr>
        <p:spPr>
          <a:xfrm>
            <a:off x="709295" y="3732530"/>
            <a:ext cx="75565" cy="75565"/>
          </a:xfrm>
          <a:prstGeom prst="flowChartProcess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6409690" y="1174750"/>
            <a:ext cx="5396230" cy="553910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p>
            <a:r>
              <a:rPr lang="en-GB" altLang="en-US" sz="2400" b="1" u="sng">
                <a:solidFill>
                  <a:srgbClr val="FF0000"/>
                </a:solidFill>
              </a:rPr>
              <a:t>2)Comprehension Activities.</a:t>
            </a:r>
            <a:endParaRPr lang="en-GB" altLang="en-US" sz="2400" b="1" u="sng">
              <a:solidFill>
                <a:srgbClr val="FF0000"/>
              </a:solidFill>
            </a:endParaRPr>
          </a:p>
          <a:p>
            <a:endParaRPr lang="en-GB" altLang="en-US"/>
          </a:p>
          <a:p>
            <a:r>
              <a:rPr lang="en-GB" altLang="en-US"/>
              <a:t>-</a:t>
            </a:r>
            <a:r>
              <a:rPr lang="en-GB" altLang="en-US" sz="2400"/>
              <a:t>Read an appropriate passage.</a:t>
            </a:r>
            <a:endParaRPr lang="en-GB" altLang="en-US" sz="2400"/>
          </a:p>
          <a:p>
            <a:r>
              <a:rPr lang="en-GB" altLang="en-US" sz="2400"/>
              <a:t>-Work in pairs and groups.</a:t>
            </a:r>
            <a:endParaRPr lang="en-GB" altLang="en-US" sz="2400"/>
          </a:p>
          <a:p>
            <a:r>
              <a:rPr lang="en-GB" altLang="en-US" sz="2400"/>
              <a:t>-Use CCQs to talk and discuss what was read.</a:t>
            </a:r>
            <a:endParaRPr lang="en-GB" altLang="en-US" sz="2400"/>
          </a:p>
          <a:p>
            <a:r>
              <a:rPr lang="en-GB" altLang="en-US" sz="2400"/>
              <a:t>-Can make use of and develop specific reading skills here such as , note taking, skim reading skills, abbreviations, summarising in own words etc.</a:t>
            </a:r>
            <a:endParaRPr lang="en-GB" altLang="en-US" sz="2400"/>
          </a:p>
          <a:p>
            <a:r>
              <a:rPr lang="en-GB" altLang="en-US" sz="2400"/>
              <a:t>-Give task while doing (Verbs , mi, themes etc)</a:t>
            </a:r>
            <a:endParaRPr lang="en-GB" altLang="en-US" sz="2400"/>
          </a:p>
          <a:p>
            <a:r>
              <a:rPr lang="en-GB" altLang="en-US" sz="2400"/>
              <a:t>-Present summary to class and allow for questions.</a:t>
            </a:r>
            <a:endParaRPr lang="en-GB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680" y="190500"/>
            <a:ext cx="10972800" cy="582613"/>
          </a:xfrm>
        </p:spPr>
        <p:txBody>
          <a:bodyPr/>
          <a:p>
            <a:r>
              <a:rPr lang="en-GB" altLang="en-US" sz="440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Activities for Pair work and Group work.</a:t>
            </a:r>
            <a:endParaRPr lang="en-GB" altLang="en-US" sz="440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pic>
        <p:nvPicPr>
          <p:cNvPr id="4" name="Content Placeholder 3" descr="english-2724442_192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50560" y="1125855"/>
            <a:ext cx="6054090" cy="563054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303530" y="1125855"/>
            <a:ext cx="5243830" cy="563118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p>
            <a:r>
              <a:rPr lang="en-GB" altLang="en-US" b="1" u="sng">
                <a:solidFill>
                  <a:srgbClr val="FF0000"/>
                </a:solidFill>
              </a:rPr>
              <a:t>3) Debate and Discussion.</a:t>
            </a:r>
            <a:endParaRPr lang="en-GB" altLang="en-US" b="1" u="sng">
              <a:solidFill>
                <a:srgbClr val="FF0000"/>
              </a:solidFill>
            </a:endParaRPr>
          </a:p>
          <a:p>
            <a:endParaRPr lang="en-GB" altLang="en-US"/>
          </a:p>
          <a:p>
            <a:r>
              <a:rPr lang="en-GB" altLang="en-US"/>
              <a:t>-Set goals or aims. E.g: discuss the pros and cons homework, whale hunting, which job is the best etc</a:t>
            </a:r>
            <a:endParaRPr lang="en-GB" altLang="en-US"/>
          </a:p>
          <a:p>
            <a:r>
              <a:rPr lang="en-GB" altLang="en-US"/>
              <a:t>-Teacher can present a list of items for them to discuss e.g: a list of jobs, sports, animals.</a:t>
            </a:r>
            <a:endParaRPr lang="en-GB" altLang="en-US"/>
          </a:p>
          <a:p>
            <a:r>
              <a:rPr lang="en-GB" altLang="en-US"/>
              <a:t>-The students can have the goal of deciding which are most important, best, worst, best paying, most admirable, etc.</a:t>
            </a:r>
            <a:endParaRPr lang="en-GB" altLang="en-US"/>
          </a:p>
          <a:p>
            <a:r>
              <a:rPr lang="en-GB" altLang="en-US"/>
              <a:t>-They can write it down or take note and then can argue for and against with the other groups at the end.</a:t>
            </a:r>
            <a:endParaRPr lang="en-GB" altLang="en-US"/>
          </a:p>
          <a:p>
            <a:r>
              <a:rPr lang="en-GB" altLang="en-US"/>
              <a:t>-This promotes discussions and debating.</a:t>
            </a:r>
            <a:endParaRPr lang="en-GB" altLang="en-US"/>
          </a:p>
          <a:p>
            <a:r>
              <a:rPr lang="en-GB" altLang="en-US"/>
              <a:t>-Student will have opinions and if stimulated, will want to express their views. </a:t>
            </a:r>
            <a:endParaRPr lang="en-GB" altLang="en-US"/>
          </a:p>
          <a:p>
            <a:r>
              <a:rPr lang="en-GB" altLang="en-US"/>
              <a:t>-Teacher can cultivate this atmosphere and give leading phrases and connecting sentences.’Thats a great point, however....’ ‘I totally disagree because..’ ‘that’s very interesting , but I think...’</a:t>
            </a:r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GB" altLang="en-US" sz="4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Advantages and Disadvantages</a:t>
            </a:r>
            <a:endParaRPr lang="en-GB" altLang="en-US" sz="4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4750"/>
            <a:ext cx="4977765" cy="4892040"/>
          </a:xfrm>
          <a:ln>
            <a:solidFill>
              <a:srgbClr val="00B0F0"/>
            </a:solidFill>
          </a:ln>
        </p:spPr>
        <p:txBody>
          <a:bodyPr/>
          <a:p>
            <a:pPr marL="0" indent="0" algn="ctr">
              <a:buNone/>
            </a:pPr>
            <a:r>
              <a:rPr lang="en-GB" altLang="en-US" b="1" u="sng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wlby One SC" panose="02000505060000020004" charset="0"/>
                <a:cs typeface="Bowlby One SC" panose="02000505060000020004" charset="0"/>
              </a:rPr>
              <a:t>Advantages</a:t>
            </a:r>
            <a:endParaRPr lang="en-GB" altLang="en-US" b="1" u="sng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wlby One SC" panose="02000505060000020004" charset="0"/>
              <a:cs typeface="Bowlby One SC" panose="02000505060000020004" charset="0"/>
            </a:endParaRPr>
          </a:p>
          <a:p>
            <a:pPr algn="l"/>
            <a:r>
              <a:rPr lang="en-GB" altLang="en-US" sz="24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Students are more involved with class and each other.</a:t>
            </a:r>
            <a:endParaRPr lang="en-GB" altLang="en-US" sz="24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algn="l"/>
            <a:r>
              <a:rPr lang="en-GB" altLang="en-US" sz="24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Students feel secure and comfortable.</a:t>
            </a:r>
            <a:endParaRPr lang="en-GB" altLang="en-US" sz="24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algn="l"/>
            <a:r>
              <a:rPr lang="en-GB" altLang="en-US" sz="24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Students help each other!(peer-peer learning)</a:t>
            </a:r>
            <a:endParaRPr lang="en-GB" altLang="en-US" sz="24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algn="l"/>
            <a:r>
              <a:rPr lang="en-GB" altLang="en-US" sz="24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Students less worried about making mistakes.</a:t>
            </a:r>
            <a:endParaRPr lang="en-GB" altLang="en-US" sz="24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algn="l"/>
            <a:r>
              <a:rPr lang="en-GB" altLang="en-US" sz="24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Makes a nice change to usual class formats.</a:t>
            </a:r>
            <a:endParaRPr lang="en-GB" altLang="en-US" sz="24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5902960" y="1174750"/>
            <a:ext cx="5406390" cy="489267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p>
            <a:pPr algn="ctr"/>
            <a:r>
              <a:rPr lang="en-GB" altLang="en-US" sz="3200" b="1" u="sng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wlby One SC" panose="02000505060000020004" charset="0"/>
                <a:cs typeface="Bowlby One SC" panose="02000505060000020004" charset="0"/>
              </a:rPr>
              <a:t>Disadvantages</a:t>
            </a:r>
            <a:endParaRPr lang="en-GB" altLang="en-US" sz="3200" b="1" u="sng">
              <a:solidFill>
                <a:srgbClr val="FF0000"/>
              </a:solidFill>
              <a:latin typeface="Bowlby One SC" panose="02000505060000020004" charset="0"/>
              <a:cs typeface="Bowlby One SC" panose="0200050506000002000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altLang="en-US" sz="28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Can be noisy and out of control.</a:t>
            </a:r>
            <a:endParaRPr lang="en-GB" altLang="en-US" sz="28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altLang="en-US" sz="28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Mistakes will be common place.</a:t>
            </a:r>
            <a:endParaRPr lang="en-GB" altLang="en-US" sz="28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altLang="en-US" sz="28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Lack of control.</a:t>
            </a:r>
            <a:endParaRPr lang="en-GB" altLang="en-US" sz="28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altLang="en-US" sz="28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Joking and laziness.</a:t>
            </a:r>
            <a:endParaRPr lang="en-GB" altLang="en-US" sz="28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altLang="en-US" sz="28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Confused and shy students won’t do as well.</a:t>
            </a:r>
            <a:endParaRPr lang="en-GB" altLang="en-US" sz="28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altLang="en-US" sz="2800">
                <a:solidFill>
                  <a:schemeClr val="tx1"/>
                </a:solidFill>
                <a:latin typeface="Bahnschrift Light" panose="020B0502040204020203" charset="0"/>
                <a:cs typeface="Bahnschrift Light" panose="020B0502040204020203" charset="0"/>
              </a:rPr>
              <a:t>Can take a lot of time if not organised efficiently.</a:t>
            </a:r>
            <a:endParaRPr lang="en-GB" altLang="en-US" sz="2800">
              <a:solidFill>
                <a:schemeClr val="tx1"/>
              </a:solidFill>
              <a:latin typeface="Bahnschrift Light" panose="020B0502040204020203" charset="0"/>
              <a:cs typeface="Bahnschrift Light" panose="020B0502040204020203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609600" y="6268085"/>
            <a:ext cx="10749915" cy="368300"/>
          </a:xfrm>
          <a:prstGeom prst="rect">
            <a:avLst/>
          </a:prstGeom>
          <a:pattFill prst="pct5">
            <a:fgClr>
              <a:srgbClr val="2DA2BF"/>
            </a:fgClr>
            <a:bgClr>
              <a:srgbClr val="FFFFFF"/>
            </a:bgClr>
          </a:pattFill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en-GB" altLang="en-US" b="1">
                <a:solidFill>
                  <a:schemeClr val="accent3"/>
                </a:solidFill>
                <a:effectLst/>
              </a:rPr>
              <a:t>TASK: Try to think of some of your own before looking at the ones I give you!</a:t>
            </a:r>
            <a:endParaRPr lang="en-GB" altLang="en-US" b="1"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GB" altLang="en-US" sz="4400">
                <a:ln>
                  <a:solidFill>
                    <a:schemeClr val="tx1"/>
                  </a:solidFill>
                </a:ln>
              </a:rPr>
              <a:t>Organising Pairwork and Groupwork.</a:t>
            </a:r>
            <a:endParaRPr lang="en-GB" altLang="en-US" sz="440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5" y="1174750"/>
            <a:ext cx="11550650" cy="53581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p>
            <a:pPr marL="0" indent="0" algn="ctr">
              <a:buNone/>
            </a:pPr>
            <a:r>
              <a:rPr lang="en-GB" altLang="en-US" b="1" u="sng">
                <a:ln w="19050"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Example Groupwork idea: Intermediate class.</a:t>
            </a:r>
            <a:endParaRPr lang="en-GB" altLang="en-US" b="1" u="sng">
              <a:ln w="19050">
                <a:solidFill>
                  <a:schemeClr val="tx1"/>
                </a:solidFill>
              </a:ln>
              <a:solidFill>
                <a:schemeClr val="accent2"/>
              </a:solidFill>
            </a:endParaRPr>
          </a:p>
          <a:p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Aim=</a:t>
            </a:r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Learning ‘Like/Don’t like’.</a:t>
            </a:r>
            <a:endParaRPr lang="en-GB" altLang="en-US" b="1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Goal=</a:t>
            </a:r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Have them use S-S interaction and group work to practice asking and answering.</a:t>
            </a:r>
            <a:endParaRPr lang="en-GB" altLang="en-US" b="1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Topic=</a:t>
            </a:r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What do you like or don’t like about...(Sport,Candy,Homework,Teachers, etc)</a:t>
            </a:r>
            <a:endParaRPr lang="en-GB" altLang="en-US" b="1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How to execute:</a:t>
            </a:r>
            <a:r>
              <a:rPr lang="en-GB" altLang="en-US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1) introduce activity 2)Provide examples 3)Set time limit. 4)Divide into groups or pairs. 5)Assign roles 6)Let them do it. 7)monitor. 8)Present final ideas to class.</a:t>
            </a:r>
            <a:endParaRPr lang="en-GB" altLang="en-US" b="1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GB" altLang="en-US" sz="6000">
                <a:ln>
                  <a:solidFill>
                    <a:schemeClr val="tx1"/>
                  </a:solidFill>
                </a:ln>
              </a:rPr>
              <a:t>Dividing the class.</a:t>
            </a:r>
            <a:endParaRPr lang="en-GB" altLang="en-US" sz="600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5236845"/>
          </a:xfrm>
          <a:blipFill>
            <a:blip r:embed="rId1"/>
          </a:blipFill>
          <a:ln>
            <a:solidFill>
              <a:srgbClr val="00B0F0"/>
            </a:solidFill>
          </a:ln>
        </p:spPr>
        <p:txBody>
          <a:bodyPr/>
          <a:p>
            <a:pPr marL="0" indent="0" algn="ctr">
              <a:buNone/>
            </a:pPr>
            <a:r>
              <a:rPr lang="en-GB" altLang="en-US" b="1" u="sng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Activity: </a:t>
            </a:r>
            <a:endParaRPr lang="en-GB" altLang="en-US" b="1" u="sng">
              <a:ln>
                <a:solidFill>
                  <a:schemeClr val="tx1"/>
                </a:solidFill>
              </a:ln>
              <a:solidFill>
                <a:schemeClr val="accent2"/>
              </a:solidFill>
            </a:endParaRPr>
          </a:p>
          <a:p>
            <a:r>
              <a:rPr lang="en-GB" altLang="en-US" b="1"/>
              <a:t>Draw a plan of your own classroom.</a:t>
            </a:r>
            <a:endParaRPr lang="en-GB" altLang="en-US" b="1"/>
          </a:p>
          <a:p>
            <a:r>
              <a:rPr lang="en-GB" altLang="en-US" b="1"/>
              <a:t>Show how you would divide it up into groups for your activity. </a:t>
            </a:r>
            <a:endParaRPr lang="en-GB" altLang="en-US" b="1"/>
          </a:p>
          <a:p>
            <a:r>
              <a:rPr lang="en-GB" altLang="en-US" b="1"/>
              <a:t>How could you do this efficiently and with as little disruption as possible?</a:t>
            </a:r>
            <a:endParaRPr lang="en-GB" altLang="en-US" b="1"/>
          </a:p>
          <a:p>
            <a:endParaRPr lang="en-GB" altLang="en-US" b="1"/>
          </a:p>
        </p:txBody>
      </p:sp>
      <p:pic>
        <p:nvPicPr>
          <p:cNvPr id="4" name="Content Placeholder 3" descr="photo-1553585986-d299fb22875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62040" y="1174750"/>
            <a:ext cx="5420360" cy="52368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GB" altLang="en-US" sz="4400">
                <a:ln>
                  <a:solidFill>
                    <a:schemeClr val="tx1"/>
                  </a:solidFill>
                </a:ln>
              </a:rPr>
              <a:t>Final thoughts- Hints and tips</a:t>
            </a:r>
            <a:endParaRPr lang="en-GB" altLang="en-US" sz="440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5" name="Content Placeholder 4" descr="stationery-4053422_192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76555" y="1174750"/>
            <a:ext cx="5617845" cy="5560695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516880" cy="5560695"/>
          </a:xfrm>
          <a:pattFill prst="pct10">
            <a:fgClr>
              <a:srgbClr val="2DA2BF"/>
            </a:fgClr>
            <a:bgClr>
              <a:srgbClr val="FFFFFF"/>
            </a:bgClr>
          </a:pattFill>
          <a:ln>
            <a:solidFill>
              <a:srgbClr val="00B0F0"/>
            </a:solidFill>
          </a:ln>
        </p:spPr>
        <p:txBody>
          <a:bodyPr/>
          <a:p>
            <a:pPr marL="0" indent="0" algn="ctr">
              <a:buNone/>
            </a:pPr>
            <a:r>
              <a:rPr lang="en-GB" altLang="en-US" b="1" u="sng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Strategy summary:</a:t>
            </a:r>
            <a:endParaRPr lang="en-GB" altLang="en-US" b="1" u="sng">
              <a:ln>
                <a:solidFill>
                  <a:schemeClr val="tx1"/>
                </a:solidFill>
              </a:ln>
              <a:solidFill>
                <a:schemeClr val="accent2"/>
              </a:solidFill>
            </a:endParaRPr>
          </a:p>
          <a:p>
            <a:r>
              <a:rPr lang="en-GB" altLang="en-US"/>
              <a:t>1)Decide on your plan and stick to it.</a:t>
            </a:r>
            <a:endParaRPr lang="en-GB" altLang="en-US"/>
          </a:p>
          <a:p>
            <a:r>
              <a:rPr lang="en-GB" altLang="en-US"/>
              <a:t>2)Match strong and weak students.</a:t>
            </a:r>
            <a:endParaRPr lang="en-GB" altLang="en-US"/>
          </a:p>
          <a:p>
            <a:r>
              <a:rPr lang="en-GB" altLang="en-US"/>
              <a:t>3)Decide on a time limit.</a:t>
            </a:r>
            <a:endParaRPr lang="en-GB" altLang="en-US"/>
          </a:p>
          <a:p>
            <a:r>
              <a:rPr lang="en-GB" altLang="en-US"/>
              <a:t>4)Decide on a clear topic with aims and goals.</a:t>
            </a:r>
            <a:endParaRPr lang="en-GB" altLang="en-US"/>
          </a:p>
          <a:p>
            <a:r>
              <a:rPr lang="en-GB" altLang="en-US"/>
              <a:t>Monitor them effectively.</a:t>
            </a:r>
            <a:endParaRPr lang="en-GB" altLang="en-US"/>
          </a:p>
          <a:p>
            <a:r>
              <a:rPr lang="en-GB" altLang="en-US"/>
              <a:t>Present at end efficiently.</a:t>
            </a:r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mmunications and Dialogues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mmunications and Dialogu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Communications and Dialogu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3806</Words>
  <Application>WPS Presentation</Application>
  <PresentationFormat>Widescreen</PresentationFormat>
  <Paragraphs>97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SimSun</vt:lpstr>
      <vt:lpstr>Wingdings</vt:lpstr>
      <vt:lpstr>Bowlby One SC</vt:lpstr>
      <vt:lpstr>Bahnschrift Light</vt:lpstr>
      <vt:lpstr>Microsoft YaHei</vt:lpstr>
      <vt:lpstr>Arial Unicode MS</vt:lpstr>
      <vt:lpstr>Calibri</vt:lpstr>
      <vt:lpstr>Communications and Dialogues</vt:lpstr>
      <vt:lpstr>PowerPoint 演示文稿</vt:lpstr>
      <vt:lpstr>Setting up Pair or group work activities.</vt:lpstr>
      <vt:lpstr>Activities for Pair work and Group work.</vt:lpstr>
      <vt:lpstr> Activities for Pair work and Group work. </vt:lpstr>
      <vt:lpstr>Activities for Pair work and Group work.</vt:lpstr>
      <vt:lpstr>Advantages and Disadvantages</vt:lpstr>
      <vt:lpstr>Organising Pairwork and Groupwork.</vt:lpstr>
      <vt:lpstr>Dividing the class.</vt:lpstr>
      <vt:lpstr>Final thoughts- Hints and tips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firea</cp:lastModifiedBy>
  <cp:revision>29</cp:revision>
  <dcterms:created xsi:type="dcterms:W3CDTF">2021-04-15T16:59:00Z</dcterms:created>
  <dcterms:modified xsi:type="dcterms:W3CDTF">2021-04-17T17:54:33Z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1033-11.2.0.10101</vt:lpwstr>
  </property>
</Properties>
</file>