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7"/>
  </p:handoutMasterIdLst>
  <p:sldIdLst>
    <p:sldId id="395" r:id="rId3"/>
    <p:sldId id="400" r:id="rId4"/>
    <p:sldId id="403" r:id="rId5"/>
    <p:sldId id="404" r:id="rId6"/>
    <p:sldId id="410" r:id="rId8"/>
    <p:sldId id="420" r:id="rId9"/>
    <p:sldId id="411" r:id="rId10"/>
    <p:sldId id="425" r:id="rId11"/>
    <p:sldId id="406" r:id="rId12"/>
    <p:sldId id="428" r:id="rId13"/>
    <p:sldId id="430" r:id="rId14"/>
    <p:sldId id="432" r:id="rId15"/>
    <p:sldId id="431" r:id="rId16"/>
  </p:sldIdLst>
  <p:sldSz cx="12192000" cy="6858000"/>
  <p:notesSz cx="6858000" cy="9144000"/>
  <p:defaultTextStyle>
    <a:defPPr>
      <a:defRPr lang="ko-KR"/>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FC02"/>
    <a:srgbClr val="00CC99"/>
    <a:srgbClr val="006666"/>
    <a:srgbClr val="99D684"/>
    <a:srgbClr val="55AA26"/>
    <a:srgbClr val="2E8909"/>
    <a:srgbClr val="5AF006"/>
    <a:srgbClr val="E6F7D9"/>
    <a:srgbClr val="D1F8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27730"/>
    <p:restoredTop sz="99886"/>
  </p:normalViewPr>
  <p:slideViewPr>
    <p:cSldViewPr showGuides="1">
      <p:cViewPr>
        <p:scale>
          <a:sx n="75" d="100"/>
          <a:sy n="75" d="100"/>
        </p:scale>
        <p:origin x="-2580" y="-930"/>
      </p:cViewPr>
      <p:guideLst>
        <p:guide orient="horz" pos="459"/>
        <p:guide orient="horz" pos="565"/>
        <p:guide orient="horz" pos="935"/>
        <p:guide orient="horz"/>
        <p:guide orient="horz" pos="3796"/>
        <p:guide pos="661"/>
        <p:guide pos="701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108012" cy="108012"/>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ko-KR" altLang="en-US" sz="1200" b="0" i="0" u="none" strike="noStrike" kern="1200" cap="none" spc="0" normalizeH="0" baseline="0" noProof="0">
              <a:ln>
                <a:noFill/>
              </a:ln>
              <a:solidFill>
                <a:schemeClr val="tx1"/>
              </a:solidFill>
              <a:effectLst/>
              <a:uLnTx/>
              <a:uFillTx/>
              <a:latin typeface="굴림" charset="-127"/>
              <a:ea typeface="굴림" charset="-127"/>
              <a:cs typeface="+mn-cs"/>
            </a:endParaRPr>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1" hangingPunct="1">
              <a:lnSpc>
                <a:spcPct val="100000"/>
              </a:lnSpc>
              <a:spcBef>
                <a:spcPct val="0"/>
              </a:spcBef>
              <a:spcAft>
                <a:spcPct val="0"/>
              </a:spcAft>
              <a:buClrTx/>
              <a:buSzTx/>
              <a:buFontTx/>
              <a:buNone/>
              <a:defRPr/>
            </a:pPr>
            <a:endParaRPr kumimoji="1" lang="ko-KR" altLang="en-US" sz="1200" b="0" i="0" u="none" strike="noStrike" kern="1200" cap="none" spc="0" normalizeH="0" baseline="0" noProof="0">
              <a:ln>
                <a:noFill/>
              </a:ln>
              <a:solidFill>
                <a:schemeClr val="tx1"/>
              </a:solidFill>
              <a:effectLst/>
              <a:uLnTx/>
              <a:uFillTx/>
              <a:latin typeface="굴림" charset="-127"/>
              <a:ea typeface="굴림" charset="-127"/>
              <a:cs typeface="+mn-cs"/>
            </a:endParaRPr>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ko-KR" altLang="en-US" sz="1200" strike="noStrike" noProof="1" dirty="0">
                <a:latin typeface="굴림" charset="-127"/>
                <a:ea typeface="굴림" charset="-127"/>
                <a:cs typeface="+mn-cs"/>
              </a:rPr>
            </a:fld>
            <a:endParaRPr lang="ko-KR" altLang="en-US" sz="1200" strike="noStrike" noProof="1" dirty="0"/>
          </a:p>
        </p:txBody>
      </p:sp>
      <p:sp>
        <p:nvSpPr>
          <p:cNvPr id="6" name="바닥글 개체 틀 5"/>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ko-KR" altLang="en-US" sz="1200" b="0" i="0" u="none" strike="noStrike" kern="1200" cap="none" spc="0" normalizeH="0" baseline="0" noProof="0">
              <a:ln>
                <a:noFill/>
              </a:ln>
              <a:solidFill>
                <a:schemeClr val="tx1"/>
              </a:solidFill>
              <a:effectLst/>
              <a:uLnTx/>
              <a:uFillTx/>
              <a:latin typeface="굴림" charset="-127"/>
              <a:ea typeface="굴림" charset="-127"/>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2050" name="Picture 2" descr="C:\Users\C304\Downloads\00-컨텐츠\00-탬플\16\표지1.JPG"/>
          <p:cNvPicPr>
            <a:picLocks noChangeAspect="1"/>
          </p:cNvPicPr>
          <p:nvPr userDrawn="1"/>
        </p:nvPicPr>
        <p:blipFill>
          <a:blip r:embed="rId2"/>
          <a:stretch>
            <a:fillRect/>
          </a:stretch>
        </p:blipFill>
        <p:spPr>
          <a:xfrm>
            <a:off x="0" y="0"/>
            <a:ext cx="12192000" cy="6858000"/>
          </a:xfrm>
          <a:prstGeom prst="rect">
            <a:avLst/>
          </a:prstGeom>
          <a:noFill/>
          <a:ln w="9525">
            <a:noFill/>
          </a:ln>
        </p:spPr>
      </p:pic>
      <p:pic>
        <p:nvPicPr>
          <p:cNvPr id="2051" name="Picture 3" descr="C:\Users\C304\Downloads\00-컨텐츠\00-탬플\16\표지2.PNG"/>
          <p:cNvPicPr>
            <a:picLocks noChangeAspect="1"/>
          </p:cNvPicPr>
          <p:nvPr userDrawn="1"/>
        </p:nvPicPr>
        <p:blipFill>
          <a:blip r:embed="rId3"/>
          <a:srcRect l="15636" t="59030" r="13728" b="4970"/>
          <a:stretch>
            <a:fillRect/>
          </a:stretch>
        </p:blipFill>
        <p:spPr>
          <a:xfrm>
            <a:off x="1790700" y="3767138"/>
            <a:ext cx="8610600" cy="2468562"/>
          </a:xfrm>
          <a:prstGeom prst="rect">
            <a:avLst/>
          </a:prstGeom>
          <a:noFill/>
          <a:ln w="9525">
            <a:noFill/>
          </a:ln>
        </p:spPr>
      </p:pic>
      <p:pic>
        <p:nvPicPr>
          <p:cNvPr id="2052" name="그림 8" descr="logo.png"/>
          <p:cNvPicPr>
            <a:picLocks noChangeAspect="1"/>
          </p:cNvPicPr>
          <p:nvPr userDrawn="1"/>
        </p:nvPicPr>
        <p:blipFill>
          <a:blip r:embed="rId4">
            <a:biLevel thresh="50000"/>
            <a:grayscl/>
          </a:blip>
          <a:stretch>
            <a:fillRect/>
          </a:stretch>
        </p:blipFill>
        <p:spPr>
          <a:xfrm>
            <a:off x="5615517" y="6216650"/>
            <a:ext cx="960967" cy="434975"/>
          </a:xfrm>
          <a:prstGeom prst="rect">
            <a:avLst/>
          </a:prstGeom>
          <a:noFill/>
          <a:ln w="9525">
            <a:noFill/>
          </a:ln>
        </p:spPr>
      </p:pic>
      <p:pic>
        <p:nvPicPr>
          <p:cNvPr id="2053" name="Picture 2" descr="C:\Users\C304\Downloads\00-컨텐츠\00-탬플\16\표지3.PNG"/>
          <p:cNvPicPr>
            <a:picLocks noChangeAspect="1"/>
          </p:cNvPicPr>
          <p:nvPr userDrawn="1"/>
        </p:nvPicPr>
        <p:blipFill>
          <a:blip r:embed="rId5"/>
          <a:srcRect l="30276" t="35185" r="28889" b="11604"/>
          <a:stretch>
            <a:fillRect/>
          </a:stretch>
        </p:blipFill>
        <p:spPr>
          <a:xfrm>
            <a:off x="4773084" y="3198813"/>
            <a:ext cx="2696633" cy="1976437"/>
          </a:xfrm>
          <a:prstGeom prst="rect">
            <a:avLst/>
          </a:prstGeom>
          <a:noFill/>
          <a:ln w="9525">
            <a:noFill/>
          </a:ln>
        </p:spPr>
      </p:pic>
      <p:grpSp>
        <p:nvGrpSpPr>
          <p:cNvPr id="2054" name="그룹 10"/>
          <p:cNvGrpSpPr/>
          <p:nvPr userDrawn="1"/>
        </p:nvGrpSpPr>
        <p:grpSpPr>
          <a:xfrm>
            <a:off x="4309533" y="2511425"/>
            <a:ext cx="3604684" cy="2757488"/>
            <a:chOff x="2922386" y="2358816"/>
            <a:chExt cx="3270596" cy="3336246"/>
          </a:xfrm>
        </p:grpSpPr>
        <p:pic>
          <p:nvPicPr>
            <p:cNvPr id="2055" name="Picture 4" descr="C:\Users\C304\Downloads\00-컨텐츠\00-탬플\16\표지4.PNG"/>
            <p:cNvPicPr>
              <a:picLocks noChangeAspect="1"/>
            </p:cNvPicPr>
            <p:nvPr userDrawn="1"/>
          </p:nvPicPr>
          <p:blipFill>
            <a:blip r:embed="rId6"/>
            <a:srcRect l="25455" t="23273" r="24727" b="8971"/>
            <a:stretch>
              <a:fillRect/>
            </a:stretch>
          </p:blipFill>
          <p:spPr>
            <a:xfrm rot="1800000">
              <a:off x="3001465" y="2429142"/>
              <a:ext cx="3139686" cy="3202710"/>
            </a:xfrm>
            <a:prstGeom prst="rect">
              <a:avLst/>
            </a:prstGeom>
            <a:noFill/>
            <a:ln w="9525">
              <a:noFill/>
            </a:ln>
          </p:spPr>
        </p:pic>
        <p:pic>
          <p:nvPicPr>
            <p:cNvPr id="2056" name="Picture 4" descr="C:\Users\C304\Downloads\00-컨텐츠\00-탬플\16\표지4.PNG"/>
            <p:cNvPicPr>
              <a:picLocks noChangeAspect="1"/>
            </p:cNvPicPr>
            <p:nvPr userDrawn="1"/>
          </p:nvPicPr>
          <p:blipFill>
            <a:blip r:embed="rId6"/>
            <a:srcRect l="25455" t="23273" r="24727" b="8971"/>
            <a:stretch>
              <a:fillRect/>
            </a:stretch>
          </p:blipFill>
          <p:spPr>
            <a:xfrm>
              <a:off x="2922386" y="2358816"/>
              <a:ext cx="3270596" cy="3336246"/>
            </a:xfrm>
            <a:prstGeom prst="rect">
              <a:avLst/>
            </a:prstGeom>
            <a:noFill/>
            <a:ln w="9525">
              <a:noFill/>
            </a:ln>
          </p:spPr>
        </p:pic>
      </p:gr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3074" name="Picture 1" descr="C:\Users\C304\Downloads\00-컨텐츠\00-탬플\16\목차3.PNG"/>
          <p:cNvPicPr>
            <a:picLocks noChangeAspect="1"/>
          </p:cNvPicPr>
          <p:nvPr userDrawn="1"/>
        </p:nvPicPr>
        <p:blipFill>
          <a:blip r:embed="rId2"/>
          <a:srcRect b="54723"/>
          <a:stretch>
            <a:fillRect/>
          </a:stretch>
        </p:blipFill>
        <p:spPr>
          <a:xfrm>
            <a:off x="0" y="0"/>
            <a:ext cx="12192000" cy="3105150"/>
          </a:xfrm>
          <a:prstGeom prst="rect">
            <a:avLst/>
          </a:prstGeom>
          <a:noFill/>
          <a:ln w="9525">
            <a:noFill/>
          </a:ln>
        </p:spPr>
      </p:pic>
      <p:pic>
        <p:nvPicPr>
          <p:cNvPr id="3075" name="Picture 3" descr="C:\Users\C304\Downloads\00-컨텐츠\00-탬플\16\목차2.PNG"/>
          <p:cNvPicPr>
            <a:picLocks noChangeAspect="1"/>
          </p:cNvPicPr>
          <p:nvPr userDrawn="1"/>
        </p:nvPicPr>
        <p:blipFill>
          <a:blip r:embed="rId3"/>
          <a:srcRect t="87758"/>
          <a:stretch>
            <a:fillRect/>
          </a:stretch>
        </p:blipFill>
        <p:spPr>
          <a:xfrm>
            <a:off x="0" y="6018213"/>
            <a:ext cx="12192000" cy="839787"/>
          </a:xfrm>
          <a:prstGeom prst="rect">
            <a:avLst/>
          </a:prstGeom>
          <a:noFill/>
          <a:ln w="9525">
            <a:noFill/>
          </a:ln>
        </p:spPr>
      </p:pic>
      <p:pic>
        <p:nvPicPr>
          <p:cNvPr id="3076" name="그림 8" descr="logo.png"/>
          <p:cNvPicPr>
            <a:picLocks noChangeAspect="1"/>
          </p:cNvPicPr>
          <p:nvPr userDrawn="1"/>
        </p:nvPicPr>
        <p:blipFill>
          <a:blip r:embed="rId4">
            <a:biLevel thresh="50000"/>
            <a:grayscl/>
            <a:lum bright="100000" contrast="100000"/>
          </a:blip>
          <a:stretch>
            <a:fillRect/>
          </a:stretch>
        </p:blipFill>
        <p:spPr>
          <a:xfrm>
            <a:off x="5615517" y="6216650"/>
            <a:ext cx="960967" cy="434975"/>
          </a:xfrm>
          <a:prstGeom prst="rect">
            <a:avLst/>
          </a:prstGeom>
          <a:noFill/>
          <a:ln w="9525">
            <a:noFill/>
          </a:ln>
        </p:spPr>
      </p:pic>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pic>
        <p:nvPicPr>
          <p:cNvPr id="4098" name="Picture 2" descr="C:\Users\C304\Downloads\00-컨텐츠\00-탬플\16\간지1.PNG"/>
          <p:cNvPicPr>
            <a:picLocks noChangeAspect="1"/>
          </p:cNvPicPr>
          <p:nvPr userDrawn="1"/>
        </p:nvPicPr>
        <p:blipFill>
          <a:blip r:embed="rId2"/>
          <a:stretch>
            <a:fillRect/>
          </a:stretch>
        </p:blipFill>
        <p:spPr>
          <a:xfrm>
            <a:off x="0" y="0"/>
            <a:ext cx="12192000" cy="6858000"/>
          </a:xfrm>
          <a:prstGeom prst="rect">
            <a:avLst/>
          </a:prstGeom>
          <a:noFill/>
          <a:ln w="9525">
            <a:noFill/>
          </a:ln>
        </p:spPr>
      </p:pic>
      <p:pic>
        <p:nvPicPr>
          <p:cNvPr id="4099" name="Picture 3" descr="C:\Users\C304\Downloads\00-컨텐츠\00-탬플\16\간지3.PNG"/>
          <p:cNvPicPr>
            <a:picLocks noChangeAspect="1"/>
          </p:cNvPicPr>
          <p:nvPr userDrawn="1"/>
        </p:nvPicPr>
        <p:blipFill>
          <a:blip r:embed="rId3"/>
          <a:srcRect t="726" b="1334"/>
          <a:stretch>
            <a:fillRect/>
          </a:stretch>
        </p:blipFill>
        <p:spPr>
          <a:xfrm>
            <a:off x="0" y="49213"/>
            <a:ext cx="12192000" cy="6716712"/>
          </a:xfrm>
          <a:prstGeom prst="rect">
            <a:avLst/>
          </a:prstGeom>
          <a:noFill/>
          <a:ln w="9525">
            <a:noFill/>
          </a:ln>
        </p:spPr>
      </p:pic>
      <p:pic>
        <p:nvPicPr>
          <p:cNvPr id="4100" name="그림 8" descr="logo.png"/>
          <p:cNvPicPr>
            <a:picLocks noChangeAspect="1"/>
          </p:cNvPicPr>
          <p:nvPr userDrawn="1"/>
        </p:nvPicPr>
        <p:blipFill>
          <a:blip r:embed="rId4">
            <a:biLevel thresh="50000"/>
            <a:grayscl/>
          </a:blip>
          <a:stretch>
            <a:fillRect/>
          </a:stretch>
        </p:blipFill>
        <p:spPr>
          <a:xfrm>
            <a:off x="5615517" y="6216650"/>
            <a:ext cx="960967" cy="434975"/>
          </a:xfrm>
          <a:prstGeom prst="rect">
            <a:avLst/>
          </a:prstGeom>
          <a:noFill/>
          <a:ln w="9525">
            <a:noFill/>
          </a:ln>
        </p:spPr>
      </p:pic>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슬라이드">
    <p:spTree>
      <p:nvGrpSpPr>
        <p:cNvPr id="1" name=""/>
        <p:cNvGrpSpPr/>
        <p:nvPr/>
      </p:nvGrpSpPr>
      <p:grpSpPr>
        <a:xfrm>
          <a:off x="0" y="0"/>
          <a:ext cx="0" cy="0"/>
          <a:chOff x="0" y="0"/>
          <a:chExt cx="0" cy="0"/>
        </a:xfrm>
      </p:grpSpPr>
      <p:pic>
        <p:nvPicPr>
          <p:cNvPr id="5122" name="Picture 3" descr="C:\Users\C304\Downloads\00-컨텐츠\00-탬플\16\내지2.JPG"/>
          <p:cNvPicPr>
            <a:picLocks noChangeAspect="1"/>
          </p:cNvPicPr>
          <p:nvPr userDrawn="1"/>
        </p:nvPicPr>
        <p:blipFill>
          <a:blip r:embed="rId2"/>
          <a:stretch>
            <a:fillRect/>
          </a:stretch>
        </p:blipFill>
        <p:spPr>
          <a:xfrm>
            <a:off x="0" y="0"/>
            <a:ext cx="12192000" cy="6858000"/>
          </a:xfrm>
          <a:prstGeom prst="rect">
            <a:avLst/>
          </a:prstGeom>
          <a:noFill/>
          <a:ln w="9525">
            <a:noFill/>
          </a:ln>
        </p:spPr>
      </p:pic>
      <p:pic>
        <p:nvPicPr>
          <p:cNvPr id="5123" name="Picture 4" descr="C:\Users\C304\Downloads\00-컨텐츠\00-탬플\16\내지1.PNG"/>
          <p:cNvPicPr>
            <a:picLocks noChangeAspect="1"/>
          </p:cNvPicPr>
          <p:nvPr userDrawn="1"/>
        </p:nvPicPr>
        <p:blipFill>
          <a:blip r:embed="rId3"/>
          <a:srcRect t="13818" b="69212"/>
          <a:stretch>
            <a:fillRect/>
          </a:stretch>
        </p:blipFill>
        <p:spPr>
          <a:xfrm>
            <a:off x="0" y="657225"/>
            <a:ext cx="12192000" cy="1163638"/>
          </a:xfrm>
          <a:prstGeom prst="rect">
            <a:avLst/>
          </a:prstGeom>
          <a:noFill/>
          <a:ln w="9525">
            <a:noFill/>
          </a:ln>
        </p:spPr>
      </p:pic>
      <p:pic>
        <p:nvPicPr>
          <p:cNvPr id="5124" name="Picture 4" descr="C:\Users\C304\Downloads\00-컨텐츠\00-탬플\16\내지1.PNG"/>
          <p:cNvPicPr>
            <a:picLocks noChangeAspect="1"/>
          </p:cNvPicPr>
          <p:nvPr userDrawn="1"/>
        </p:nvPicPr>
        <p:blipFill>
          <a:blip r:embed="rId3"/>
          <a:srcRect b="86787"/>
          <a:stretch>
            <a:fillRect/>
          </a:stretch>
        </p:blipFill>
        <p:spPr>
          <a:xfrm>
            <a:off x="0" y="0"/>
            <a:ext cx="12192000" cy="731838"/>
          </a:xfrm>
          <a:prstGeom prst="rect">
            <a:avLst/>
          </a:prstGeom>
          <a:noFill/>
          <a:ln w="9525">
            <a:noFill/>
          </a:ln>
        </p:spPr>
      </p:pic>
      <p:pic>
        <p:nvPicPr>
          <p:cNvPr id="5125" name="그림 9" descr="logo.png"/>
          <p:cNvPicPr>
            <a:picLocks noChangeAspect="1"/>
          </p:cNvPicPr>
          <p:nvPr userDrawn="1"/>
        </p:nvPicPr>
        <p:blipFill>
          <a:blip r:embed="rId4">
            <a:biLevel thresh="50000"/>
            <a:grayscl/>
          </a:blip>
          <a:stretch>
            <a:fillRect/>
          </a:stretch>
        </p:blipFill>
        <p:spPr>
          <a:xfrm>
            <a:off x="10670117" y="296863"/>
            <a:ext cx="963083" cy="433387"/>
          </a:xfrm>
          <a:prstGeom prst="rect">
            <a:avLst/>
          </a:prstGeom>
          <a:noFill/>
          <a:ln w="9525">
            <a:noFill/>
          </a:ln>
        </p:spPr>
      </p:pic>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슬라이드">
    <p:spTree>
      <p:nvGrpSpPr>
        <p:cNvPr id="1" name=""/>
        <p:cNvGrpSpPr/>
        <p:nvPr/>
      </p:nvGrpSpPr>
      <p:grpSpPr>
        <a:xfrm>
          <a:off x="0" y="0"/>
          <a:ext cx="0" cy="0"/>
          <a:chOff x="0" y="0"/>
          <a:chExt cx="0" cy="0"/>
        </a:xfrm>
      </p:grpSpPr>
      <p:pic>
        <p:nvPicPr>
          <p:cNvPr id="6146" name="Picture 3" descr="C:\Users\C304\Downloads\00-컨텐츠\00-PNG세트\1\이미지\8-1.png"/>
          <p:cNvPicPr>
            <a:picLocks noChangeAspect="1"/>
          </p:cNvPicPr>
          <p:nvPr userDrawn="1"/>
        </p:nvPicPr>
        <p:blipFill>
          <a:blip r:embed="rId2"/>
          <a:stretch>
            <a:fillRect/>
          </a:stretch>
        </p:blipFill>
        <p:spPr>
          <a:xfrm>
            <a:off x="0" y="0"/>
            <a:ext cx="12192000" cy="6858000"/>
          </a:xfrm>
          <a:prstGeom prst="rect">
            <a:avLst/>
          </a:prstGeom>
          <a:noFill/>
          <a:ln w="9525">
            <a:noFill/>
          </a:ln>
        </p:spPr>
      </p:pic>
      <p:pic>
        <p:nvPicPr>
          <p:cNvPr id="6147" name="Picture 4" descr="C:\Users\C304\Downloads\00-컨텐츠\00-탬플\16\내지1.PNG"/>
          <p:cNvPicPr>
            <a:picLocks noChangeAspect="1"/>
          </p:cNvPicPr>
          <p:nvPr userDrawn="1"/>
        </p:nvPicPr>
        <p:blipFill>
          <a:blip r:embed="rId3"/>
          <a:srcRect t="13818" b="69212"/>
          <a:stretch>
            <a:fillRect/>
          </a:stretch>
        </p:blipFill>
        <p:spPr>
          <a:xfrm>
            <a:off x="0" y="0"/>
            <a:ext cx="12192000" cy="1163638"/>
          </a:xfrm>
          <a:prstGeom prst="rect">
            <a:avLst/>
          </a:prstGeom>
          <a:noFill/>
          <a:ln w="9525">
            <a:noFill/>
          </a:ln>
        </p:spPr>
      </p:pic>
      <p:pic>
        <p:nvPicPr>
          <p:cNvPr id="6148" name="그림 8" descr="logo.png"/>
          <p:cNvPicPr>
            <a:picLocks noChangeAspect="1"/>
          </p:cNvPicPr>
          <p:nvPr userDrawn="1"/>
        </p:nvPicPr>
        <p:blipFill>
          <a:blip r:embed="rId4">
            <a:biLevel thresh="50000"/>
            <a:grayscl/>
          </a:blip>
          <a:stretch>
            <a:fillRect/>
          </a:stretch>
        </p:blipFill>
        <p:spPr>
          <a:xfrm>
            <a:off x="10670117" y="296863"/>
            <a:ext cx="963083" cy="433387"/>
          </a:xfrm>
          <a:prstGeom prst="rect">
            <a:avLst/>
          </a:prstGeom>
          <a:noFill/>
          <a:ln w="9525">
            <a:noFill/>
          </a:ln>
        </p:spPr>
      </p:pic>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제목 슬라이드">
    <p:spTree>
      <p:nvGrpSpPr>
        <p:cNvPr id="1" name=""/>
        <p:cNvGrpSpPr/>
        <p:nvPr/>
      </p:nvGrpSpPr>
      <p:grpSpPr>
        <a:xfrm>
          <a:off x="0" y="0"/>
          <a:ext cx="0" cy="0"/>
          <a:chOff x="0" y="0"/>
          <a:chExt cx="0" cy="0"/>
        </a:xfrm>
      </p:grpSpPr>
      <p:pic>
        <p:nvPicPr>
          <p:cNvPr id="7170" name="Picture 2" descr="C:\Users\C304\Downloads\00-컨텐츠\00-탬플\16\표지1.JPG"/>
          <p:cNvPicPr>
            <a:picLocks noChangeAspect="1"/>
          </p:cNvPicPr>
          <p:nvPr userDrawn="1"/>
        </p:nvPicPr>
        <p:blipFill>
          <a:blip r:embed="rId2"/>
          <a:stretch>
            <a:fillRect/>
          </a:stretch>
        </p:blipFill>
        <p:spPr>
          <a:xfrm>
            <a:off x="0" y="0"/>
            <a:ext cx="12192000" cy="6858000"/>
          </a:xfrm>
          <a:prstGeom prst="rect">
            <a:avLst/>
          </a:prstGeom>
          <a:noFill/>
          <a:ln w="9525">
            <a:noFill/>
          </a:ln>
        </p:spPr>
      </p:pic>
      <p:pic>
        <p:nvPicPr>
          <p:cNvPr id="7171" name="그림 7" descr="logo.png"/>
          <p:cNvPicPr>
            <a:picLocks noChangeAspect="1"/>
          </p:cNvPicPr>
          <p:nvPr userDrawn="1"/>
        </p:nvPicPr>
        <p:blipFill>
          <a:blip r:embed="rId3">
            <a:biLevel thresh="50000"/>
            <a:grayscl/>
          </a:blip>
          <a:stretch>
            <a:fillRect/>
          </a:stretch>
        </p:blipFill>
        <p:spPr>
          <a:xfrm>
            <a:off x="5615517" y="6216650"/>
            <a:ext cx="960967" cy="434975"/>
          </a:xfrm>
          <a:prstGeom prst="rect">
            <a:avLst/>
          </a:prstGeom>
          <a:noFill/>
          <a:ln w="9525">
            <a:noFill/>
          </a:ln>
        </p:spPr>
      </p:pic>
      <p:pic>
        <p:nvPicPr>
          <p:cNvPr id="7172" name="Picture 3" descr="C:\Users\C304\Downloads\00-컨텐츠\00-탬플\16\표지2.PNG"/>
          <p:cNvPicPr>
            <a:picLocks noChangeAspect="1"/>
          </p:cNvPicPr>
          <p:nvPr userDrawn="1"/>
        </p:nvPicPr>
        <p:blipFill>
          <a:blip r:embed="rId4"/>
          <a:srcRect l="15636" t="59030" r="13728" b="4970"/>
          <a:stretch>
            <a:fillRect/>
          </a:stretch>
        </p:blipFill>
        <p:spPr>
          <a:xfrm>
            <a:off x="1790700" y="3767138"/>
            <a:ext cx="8610600" cy="2468562"/>
          </a:xfrm>
          <a:prstGeom prst="rect">
            <a:avLst/>
          </a:prstGeom>
          <a:noFill/>
          <a:ln w="9525">
            <a:noFill/>
          </a:ln>
        </p:spPr>
      </p:pic>
      <p:pic>
        <p:nvPicPr>
          <p:cNvPr id="7173" name="Picture 2" descr="C:\Users\C304\Downloads\00-컨텐츠\00-탬플\16\표지3.PNG"/>
          <p:cNvPicPr>
            <a:picLocks noChangeAspect="1"/>
          </p:cNvPicPr>
          <p:nvPr userDrawn="1"/>
        </p:nvPicPr>
        <p:blipFill>
          <a:blip r:embed="rId5"/>
          <a:srcRect l="30276" t="35185" r="28889" b="11604"/>
          <a:stretch>
            <a:fillRect/>
          </a:stretch>
        </p:blipFill>
        <p:spPr>
          <a:xfrm>
            <a:off x="4773084" y="3198813"/>
            <a:ext cx="2696633" cy="1976437"/>
          </a:xfrm>
          <a:prstGeom prst="rect">
            <a:avLst/>
          </a:prstGeom>
          <a:noFill/>
          <a:ln w="9525">
            <a:noFill/>
          </a:ln>
        </p:spPr>
      </p:pic>
      <p:grpSp>
        <p:nvGrpSpPr>
          <p:cNvPr id="7174" name="그룹 7"/>
          <p:cNvGrpSpPr/>
          <p:nvPr userDrawn="1"/>
        </p:nvGrpSpPr>
        <p:grpSpPr>
          <a:xfrm>
            <a:off x="4309533" y="2511425"/>
            <a:ext cx="3604684" cy="2757488"/>
            <a:chOff x="2922386" y="2358816"/>
            <a:chExt cx="3270596" cy="3336246"/>
          </a:xfrm>
        </p:grpSpPr>
        <p:pic>
          <p:nvPicPr>
            <p:cNvPr id="7175" name="Picture 4" descr="C:\Users\C304\Downloads\00-컨텐츠\00-탬플\16\표지4.PNG"/>
            <p:cNvPicPr>
              <a:picLocks noChangeAspect="1"/>
            </p:cNvPicPr>
            <p:nvPr userDrawn="1"/>
          </p:nvPicPr>
          <p:blipFill>
            <a:blip r:embed="rId6"/>
            <a:srcRect l="25455" t="23273" r="24727" b="8971"/>
            <a:stretch>
              <a:fillRect/>
            </a:stretch>
          </p:blipFill>
          <p:spPr>
            <a:xfrm rot="1800000">
              <a:off x="3001465" y="2429142"/>
              <a:ext cx="3139686" cy="3202710"/>
            </a:xfrm>
            <a:prstGeom prst="rect">
              <a:avLst/>
            </a:prstGeom>
            <a:noFill/>
            <a:ln w="9525">
              <a:noFill/>
            </a:ln>
          </p:spPr>
        </p:pic>
        <p:pic>
          <p:nvPicPr>
            <p:cNvPr id="7176" name="Picture 4" descr="C:\Users\C304\Downloads\00-컨텐츠\00-탬플\16\표지4.PNG"/>
            <p:cNvPicPr>
              <a:picLocks noChangeAspect="1"/>
            </p:cNvPicPr>
            <p:nvPr userDrawn="1"/>
          </p:nvPicPr>
          <p:blipFill>
            <a:blip r:embed="rId6"/>
            <a:srcRect l="25455" t="23273" r="24727" b="8971"/>
            <a:stretch>
              <a:fillRect/>
            </a:stretch>
          </p:blipFill>
          <p:spPr>
            <a:xfrm>
              <a:off x="2922386" y="2358816"/>
              <a:ext cx="3270596" cy="3336246"/>
            </a:xfrm>
            <a:prstGeom prst="rect">
              <a:avLst/>
            </a:prstGeom>
            <a:noFill/>
            <a:ln w="9525">
              <a:noFill/>
            </a:ln>
          </p:spPr>
        </p:pic>
      </p:gr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제목 슬라이드">
    <p:spTree>
      <p:nvGrpSpPr>
        <p:cNvPr id="1" name=""/>
        <p:cNvGrpSpPr/>
        <p:nvPr/>
      </p:nvGrpSpPr>
      <p:grpSpPr>
        <a:xfrm>
          <a:off x="0" y="0"/>
          <a:ext cx="0" cy="0"/>
          <a:chOff x="0" y="0"/>
          <a:chExt cx="0" cy="0"/>
        </a:xfrm>
      </p:grpSpPr>
      <p:pic>
        <p:nvPicPr>
          <p:cNvPr id="8194" name="그림 6" descr="그림1.jpg"/>
          <p:cNvPicPr>
            <a:picLocks noChangeAspect="1"/>
          </p:cNvPicPr>
          <p:nvPr userDrawn="1"/>
        </p:nvPicPr>
        <p:blipFill>
          <a:blip r:embed="rId2"/>
          <a:stretch>
            <a:fillRect/>
          </a:stretch>
        </p:blipFill>
        <p:spPr>
          <a:xfrm>
            <a:off x="0" y="0"/>
            <a:ext cx="12192000" cy="6858000"/>
          </a:xfrm>
          <a:prstGeom prst="rect">
            <a:avLst/>
          </a:prstGeom>
          <a:noFill/>
          <a:ln w="9525">
            <a:noFill/>
          </a:ln>
        </p:spPr>
      </p:pic>
      <p:grpSp>
        <p:nvGrpSpPr>
          <p:cNvPr id="8195" name="그룹 7"/>
          <p:cNvGrpSpPr/>
          <p:nvPr userDrawn="1"/>
        </p:nvGrpSpPr>
        <p:grpSpPr>
          <a:xfrm>
            <a:off x="0" y="0"/>
            <a:ext cx="12192000" cy="579438"/>
            <a:chOff x="0" y="3139580"/>
            <a:chExt cx="9144000" cy="578840"/>
          </a:xfrm>
        </p:grpSpPr>
        <p:sp>
          <p:nvSpPr>
            <p:cNvPr id="9" name="직사각형 8"/>
            <p:cNvSpPr/>
            <p:nvPr/>
          </p:nvSpPr>
          <p:spPr>
            <a:xfrm>
              <a:off x="0" y="3139580"/>
              <a:ext cx="9144000" cy="57884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base" latinLnBrk="1" hangingPunct="1">
                <a:lnSpc>
                  <a:spcPct val="100000"/>
                </a:lnSpc>
                <a:spcBef>
                  <a:spcPct val="0"/>
                </a:spcBef>
                <a:spcAft>
                  <a:spcPct val="0"/>
                </a:spcAft>
                <a:buClrTx/>
                <a:buSzTx/>
                <a:buFontTx/>
                <a:buNone/>
                <a:defRPr/>
              </a:pPr>
              <a:endParaRPr kumimoji="1" lang="ko-KR"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TextBox 12"/>
            <p:cNvSpPr txBox="1"/>
            <p:nvPr/>
          </p:nvSpPr>
          <p:spPr>
            <a:xfrm>
              <a:off x="774700" y="3195475"/>
              <a:ext cx="7594600" cy="496692"/>
            </a:xfrm>
            <a:prstGeom prst="rect">
              <a:avLst/>
            </a:prstGeom>
            <a:noFill/>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ts val="0"/>
                </a:spcBef>
                <a:spcAft>
                  <a:spcPts val="0"/>
                </a:spcAft>
                <a:buClrTx/>
                <a:buSzTx/>
                <a:buFontTx/>
                <a:buNone/>
                <a:defRPr/>
              </a:pPr>
              <a:r>
                <a:rPr kumimoji="0" lang="en-US" altLang="ko-KR" sz="2400" b="1" i="0" u="none" strike="noStrike" kern="1200" cap="none" spc="0" normalizeH="0" baseline="0" noProof="0" dirty="0" smtClean="0">
                  <a:ln>
                    <a:noFill/>
                  </a:ln>
                  <a:solidFill>
                    <a:schemeClr val="bg1"/>
                  </a:solidFill>
                  <a:effectLst/>
                  <a:uLnTx/>
                  <a:uFillTx/>
                  <a:latin typeface="Arial" panose="020B0604020202020204" pitchFamily="34" charset="0"/>
                  <a:ea typeface="HY견고딕" pitchFamily="18" charset="-127"/>
                  <a:cs typeface="Arial" panose="020B0604020202020204" pitchFamily="34" charset="0"/>
                </a:rPr>
                <a:t>PNG</a:t>
              </a:r>
              <a:endParaRPr kumimoji="0" lang="en-US" altLang="ko-KR" sz="2400" b="1" i="0" u="none" strike="noStrike" kern="1200" cap="none" spc="0" normalizeH="0" baseline="0" noProof="0" dirty="0">
                <a:ln>
                  <a:noFill/>
                </a:ln>
                <a:solidFill>
                  <a:schemeClr val="bg1"/>
                </a:solidFill>
                <a:effectLst/>
                <a:uLnTx/>
                <a:uFillTx/>
                <a:latin typeface="Arial" panose="020B0604020202020204" pitchFamily="34" charset="0"/>
                <a:ea typeface="HY견고딕" pitchFamily="18" charset="-127"/>
                <a:cs typeface="Arial" panose="020B0604020202020204" pitchFamily="34" charset="0"/>
              </a:endParaRPr>
            </a:p>
          </p:txBody>
        </p:sp>
      </p:gr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제목 개체 틀 1"/>
          <p:cNvSpPr>
            <a:spLocks noGrp="1"/>
          </p:cNvSpPr>
          <p:nvPr>
            <p:ph type="title"/>
          </p:nvPr>
        </p:nvSpPr>
        <p:spPr>
          <a:xfrm>
            <a:off x="609600" y="274638"/>
            <a:ext cx="10972800" cy="1143000"/>
          </a:xfrm>
          <a:prstGeom prst="rect">
            <a:avLst/>
          </a:prstGeom>
          <a:noFill/>
          <a:ln w="9525">
            <a:noFill/>
          </a:ln>
        </p:spPr>
        <p:txBody>
          <a:bodyPr anchor="ctr"/>
          <a:p>
            <a:pPr lvl="0"/>
            <a:r>
              <a:rPr lang="ko-KR" altLang="en-US" dirty="0"/>
              <a:t>마스터 제목 스타일 편집</a:t>
            </a:r>
            <a:endParaRPr lang="ko-KR" altLang="en-US" dirty="0"/>
          </a:p>
        </p:txBody>
      </p:sp>
      <p:sp>
        <p:nvSpPr>
          <p:cNvPr id="1027" name="텍스트 개체 틀 2"/>
          <p:cNvSpPr>
            <a:spLocks noGrp="1"/>
          </p:cNvSpPr>
          <p:nvPr>
            <p:ph type="body"/>
          </p:nvPr>
        </p:nvSpPr>
        <p:spPr>
          <a:xfrm>
            <a:off x="609600" y="1600200"/>
            <a:ext cx="10972800" cy="4525963"/>
          </a:xfrm>
          <a:prstGeom prst="rect">
            <a:avLst/>
          </a:prstGeom>
          <a:noFill/>
          <a:ln w="9525">
            <a:noFill/>
          </a:ln>
        </p:spPr>
        <p:txBody>
          <a:bodyPr anchor="t"/>
          <a:p>
            <a:pPr lvl="0" indent="-342900"/>
            <a:r>
              <a:rPr lang="ko-KR" altLang="en-US" dirty="0"/>
              <a:t>마스터 텍스트 스타일을 편집합니다</a:t>
            </a:r>
            <a:endParaRPr lang="ko-KR" altLang="en-US" dirty="0"/>
          </a:p>
          <a:p>
            <a:pPr lvl="1" indent="-285750"/>
            <a:r>
              <a:rPr lang="ko-KR" altLang="en-US" dirty="0"/>
              <a:t>둘째 수준</a:t>
            </a:r>
            <a:endParaRPr lang="ko-KR" altLang="en-US" dirty="0"/>
          </a:p>
          <a:p>
            <a:pPr lvl="2" indent="-228600"/>
            <a:r>
              <a:rPr lang="ko-KR" altLang="en-US" dirty="0"/>
              <a:t>셋째 수준</a:t>
            </a:r>
            <a:endParaRPr lang="ko-KR" altLang="en-US" dirty="0"/>
          </a:p>
          <a:p>
            <a:pPr lvl="3" indent="-228600"/>
            <a:r>
              <a:rPr lang="ko-KR" altLang="en-US" dirty="0"/>
              <a:t>넷째 수준</a:t>
            </a:r>
            <a:endParaRPr lang="ko-KR" altLang="en-US" dirty="0"/>
          </a:p>
          <a:p>
            <a:pPr lvl="4" indent="-228600"/>
            <a:r>
              <a:rPr lang="ko-KR" altLang="en-US" dirty="0"/>
              <a:t>다섯째 수준</a:t>
            </a:r>
            <a:endParaRPr lang="ko-KR" altLang="en-US" dirty="0"/>
          </a:p>
        </p:txBody>
      </p:sp>
      <p:sp>
        <p:nvSpPr>
          <p:cNvPr id="4" name="날짜 개체 틀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바닥글 개체 틀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슬라이드 번호 개체 틀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latin typeface="Malgun Gothic" panose="020B0503020000020004" charset="-127"/>
                <a:ea typeface="Malgun Gothic" panose="020B0503020000020004" charset="-127"/>
              </a:defRPr>
            </a:lvl1pPr>
          </a:lstStyle>
          <a:p>
            <a:pPr lvl="0" eaLnBrk="1" fontAlgn="base" hangingPunct="1"/>
            <a:fld id="{9A0DB2DC-4C9A-4742-B13C-FB6460FD3503}" type="slidenum">
              <a:rPr lang="ko-KR" altLang="en-US" strike="noStrike" noProof="1" dirty="0">
                <a:latin typeface="Malgun Gothic" panose="020B0503020000020004" charset="-127"/>
                <a:ea typeface="Malgun Gothic" panose="020B0503020000020004" charset="-127"/>
                <a:cs typeface="+mn-cs"/>
              </a:rPr>
            </a:fld>
            <a:endParaRPr lang="ko-KR"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fontAlgn="base" latinLnBrk="1">
        <a:spcBef>
          <a:spcPct val="0"/>
        </a:spcBef>
        <a:spcAft>
          <a:spcPct val="0"/>
        </a:spcAft>
        <a:defRPr sz="4400" kern="1200">
          <a:solidFill>
            <a:schemeClr val="tx1"/>
          </a:solidFill>
          <a:latin typeface="+mj-lt"/>
          <a:ea typeface="+mj-ea"/>
          <a:cs typeface="+mj-cs"/>
        </a:defRPr>
      </a:lvl1pPr>
      <a:lvl2pPr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2pPr>
      <a:lvl3pPr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3pPr>
      <a:lvl4pPr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4pPr>
      <a:lvl5pPr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5pPr>
      <a:lvl6pPr marL="4572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6pPr>
      <a:lvl7pPr marL="9144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7pPr>
      <a:lvl8pPr marL="13716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8pPr>
      <a:lvl9pPr marL="18288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9pPr>
    </p:titleStyle>
    <p:bodyStyle>
      <a:lvl1pPr marL="342900" indent="-342900" algn="l" rtl="0" fontAlgn="base" latinLnBrk="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latinLnBrk="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latinLnBrk="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latinLnBrk="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latinLnBrk="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2"/>
          <p:cNvSpPr txBox="1"/>
          <p:nvPr/>
        </p:nvSpPr>
        <p:spPr>
          <a:xfrm>
            <a:off x="2298700" y="1601788"/>
            <a:ext cx="7594600" cy="903605"/>
          </a:xfrm>
          <a:prstGeom prst="rect">
            <a:avLst/>
          </a:prstGeom>
          <a:noFill/>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ts val="0"/>
              </a:spcBef>
              <a:spcAft>
                <a:spcPts val="0"/>
              </a:spcAft>
              <a:buClrTx/>
              <a:buSzTx/>
              <a:buFontTx/>
              <a:buNone/>
              <a:defRPr/>
            </a:pPr>
            <a:r>
              <a:rPr kumimoji="0" lang="en-US" altLang="ko-KR" sz="4800" b="1" u="none" strike="noStrike" kern="1200" cap="none" spc="-150" normalizeH="0" baseline="0" noProof="0" dirty="0" smtClean="0">
                <a:ln>
                  <a:noFill/>
                </a:ln>
                <a:solidFill>
                  <a:schemeClr val="bg1"/>
                </a:solidFill>
                <a:effectLst/>
                <a:uLnTx/>
                <a:uFillTx/>
                <a:latin typeface="Arial" panose="020B0604020202020204" pitchFamily="34" charset="0"/>
                <a:ea typeface="HY견고딕" pitchFamily="18" charset="-127"/>
                <a:cs typeface="Arial" panose="020B0604020202020204" pitchFamily="34" charset="0"/>
              </a:rPr>
              <a:t>PRESENTATION 06SET</a:t>
            </a:r>
            <a:endParaRPr kumimoji="0" lang="en-US" altLang="ko-KR" sz="4800" b="1" u="none" strike="noStrike" kern="1200" cap="none" spc="-150" normalizeH="0" baseline="0" noProof="0" dirty="0">
              <a:ln>
                <a:noFill/>
              </a:ln>
              <a:solidFill>
                <a:schemeClr val="bg1"/>
              </a:solidFill>
              <a:effectLst/>
              <a:uLnTx/>
              <a:uFillTx/>
              <a:latin typeface="Arial" panose="020B0604020202020204" pitchFamily="34" charset="0"/>
              <a:ea typeface="HY견고딕" pitchFamily="18" charset="-127"/>
              <a:cs typeface="Arial" panose="020B0604020202020204" pitchFamily="34" charset="0"/>
            </a:endParaRPr>
          </a:p>
        </p:txBody>
      </p:sp>
      <p:pic>
        <p:nvPicPr>
          <p:cNvPr id="2" name="Picture 1" descr="l7 titles pic"/>
          <p:cNvPicPr>
            <a:picLocks noChangeAspect="1"/>
          </p:cNvPicPr>
          <p:nvPr/>
        </p:nvPicPr>
        <p:blipFill>
          <a:blip r:embed="rId1"/>
          <a:stretch>
            <a:fillRect/>
          </a:stretch>
        </p:blipFill>
        <p:spPr>
          <a:xfrm>
            <a:off x="9525" y="5080"/>
            <a:ext cx="12164060" cy="68478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107632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Tahoma" panose="020B0604030504040204" charset="0"/>
                <a:ea typeface="+mn-ea"/>
                <a:cs typeface="Tahoma" panose="020B0604030504040204" charset="0"/>
              </a:rPr>
              <a:t>ADD A TITLE SLID</a:t>
            </a: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88290" y="190500"/>
            <a:ext cx="113626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rPr>
              <a:t>Flash Card Games.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endParaRPr>
          </a:p>
        </p:txBody>
      </p:sp>
      <p:pic>
        <p:nvPicPr>
          <p:cNvPr id="2" name="Picture 1" descr="pexels-olia-danilevich-5088022"/>
          <p:cNvPicPr>
            <a:picLocks noChangeAspect="1"/>
          </p:cNvPicPr>
          <p:nvPr/>
        </p:nvPicPr>
        <p:blipFill>
          <a:blip r:embed="rId1"/>
          <a:stretch>
            <a:fillRect/>
          </a:stretch>
        </p:blipFill>
        <p:spPr>
          <a:xfrm>
            <a:off x="5598795" y="1181100"/>
            <a:ext cx="6052185" cy="5504815"/>
          </a:xfrm>
          <a:prstGeom prst="rect">
            <a:avLst/>
          </a:prstGeom>
          <a:ln w="28575">
            <a:solidFill>
              <a:srgbClr val="2E8909"/>
            </a:solidFill>
          </a:ln>
        </p:spPr>
      </p:pic>
      <p:sp>
        <p:nvSpPr>
          <p:cNvPr id="4" name="Text Box 3"/>
          <p:cNvSpPr txBox="1"/>
          <p:nvPr/>
        </p:nvSpPr>
        <p:spPr>
          <a:xfrm>
            <a:off x="288290" y="1181100"/>
            <a:ext cx="5038725" cy="922020"/>
          </a:xfrm>
          <a:prstGeom prst="rect">
            <a:avLst/>
          </a:prstGeom>
          <a:solidFill>
            <a:schemeClr val="accent6">
              <a:lumMod val="20000"/>
              <a:lumOff val="80000"/>
            </a:schemeClr>
          </a:solidFill>
          <a:ln w="19050">
            <a:solidFill>
              <a:srgbClr val="2E8909"/>
            </a:solidFill>
          </a:ln>
        </p:spPr>
        <p:txBody>
          <a:bodyPr wrap="square" rtlCol="0">
            <a:spAutoFit/>
          </a:bodyPr>
          <a:p>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latin typeface="Tahoma" panose="020B0604030504040204" charset="0"/>
                <a:cs typeface="Tahoma" panose="020B0604030504040204" charset="0"/>
              </a:rPr>
              <a:t>Here are some examples of my goto Flashcard games. Remember these are versatile and can be used with sentences too.</a:t>
            </a:r>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rPr>
              <a:t> </a:t>
            </a:r>
            <a:endPar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endParaRPr>
          </a:p>
        </p:txBody>
      </p:sp>
      <p:sp>
        <p:nvSpPr>
          <p:cNvPr id="3" name="Text Box 2"/>
          <p:cNvSpPr txBox="1"/>
          <p:nvPr/>
        </p:nvSpPr>
        <p:spPr>
          <a:xfrm>
            <a:off x="288290" y="2240915"/>
            <a:ext cx="5055870" cy="4154170"/>
          </a:xfrm>
          <a:prstGeom prst="rect">
            <a:avLst/>
          </a:prstGeom>
          <a:noFill/>
        </p:spPr>
        <p:txBody>
          <a:bodyPr wrap="square" rtlCol="0">
            <a:spAutoFit/>
          </a:bodyPr>
          <a:p>
            <a:r>
              <a:rPr lang="en-GB" altLang="en-US" sz="2400" b="1" u="sng">
                <a:ln>
                  <a:solidFill>
                    <a:schemeClr val="tx1"/>
                  </a:solidFill>
                </a:ln>
                <a:solidFill>
                  <a:srgbClr val="FF0000"/>
                </a:solidFill>
                <a:latin typeface="Bowlby One SC" panose="02000505060000020004" charset="0"/>
                <a:cs typeface="Bowlby One SC" panose="02000505060000020004" charset="0"/>
                <a:sym typeface="+mn-ea"/>
              </a:rPr>
              <a:t>Line jump: </a:t>
            </a:r>
            <a:r>
              <a:rPr lang="en-GB" altLang="en-US" sz="2000" b="1" u="sng">
                <a:ln>
                  <a:solidFill>
                    <a:schemeClr val="tx1"/>
                  </a:solidFill>
                </a:ln>
                <a:solidFill>
                  <a:srgbClr val="FF0000"/>
                </a:solidFill>
                <a:latin typeface="Bowlby One SC" panose="02000505060000020004" charset="0"/>
                <a:cs typeface="Bowlby One SC" panose="02000505060000020004" charset="0"/>
                <a:sym typeface="+mn-ea"/>
              </a:rPr>
              <a:t> </a:t>
            </a:r>
            <a:endParaRPr lang="en-GB" altLang="en-US" sz="2000" b="1" u="sng">
              <a:ln>
                <a:solidFill>
                  <a:schemeClr val="tx1"/>
                </a:solidFill>
              </a:ln>
              <a:solidFill>
                <a:srgbClr val="FF0000"/>
              </a:solidFill>
              <a:latin typeface="Bowlby One SC" panose="02000505060000020004" charset="0"/>
              <a:cs typeface="Bowlby One SC" panose="02000505060000020004" charset="0"/>
              <a:sym typeface="+mn-ea"/>
            </a:endParaRPr>
          </a:p>
          <a:p>
            <a:r>
              <a:rPr lang="en-GB" altLang="en-US" sz="2000">
                <a:sym typeface="+mn-ea"/>
              </a:rPr>
              <a:t>This is good for review and can be used for phonics, alphabet, numbers, or general flashcards.</a:t>
            </a:r>
            <a:endParaRPr lang="en-GB" altLang="en-US" sz="2000">
              <a:sym typeface="+mn-ea"/>
            </a:endParaRPr>
          </a:p>
          <a:p>
            <a:r>
              <a:rPr lang="en-GB" altLang="en-US" sz="2000" b="1">
                <a:sym typeface="+mn-ea"/>
              </a:rPr>
              <a:t>Method:</a:t>
            </a:r>
            <a:r>
              <a:rPr lang="en-GB" altLang="en-US" sz="2000">
                <a:sym typeface="+mn-ea"/>
              </a:rPr>
              <a:t> </a:t>
            </a:r>
            <a:endParaRPr lang="en-GB" altLang="en-US" sz="2000"/>
          </a:p>
          <a:p>
            <a:pPr marL="285750" indent="-285750">
              <a:buFont typeface="Arial" panose="020B0604020202020204" pitchFamily="34" charset="0"/>
              <a:buChar char="•"/>
            </a:pPr>
            <a:r>
              <a:rPr lang="en-GB" altLang="en-US" sz="2000" i="1">
                <a:sym typeface="+mn-ea"/>
              </a:rPr>
              <a:t>Teacher drills through the cards.</a:t>
            </a:r>
            <a:endParaRPr lang="en-GB" altLang="en-US" sz="2000" i="1">
              <a:sym typeface="+mn-ea"/>
            </a:endParaRPr>
          </a:p>
          <a:p>
            <a:pPr marL="285750" indent="-285750">
              <a:buFont typeface="Arial" panose="020B0604020202020204" pitchFamily="34" charset="0"/>
              <a:buChar char="•"/>
            </a:pPr>
            <a:r>
              <a:rPr lang="en-GB" altLang="en-US" sz="2000" i="1">
                <a:sym typeface="+mn-ea"/>
              </a:rPr>
              <a:t>Place cards on the floor in a line.</a:t>
            </a:r>
            <a:endParaRPr lang="en-GB" altLang="en-US" sz="2000" i="1">
              <a:sym typeface="+mn-ea"/>
            </a:endParaRPr>
          </a:p>
          <a:p>
            <a:pPr marL="285750" indent="-285750">
              <a:buFont typeface="Arial" panose="020B0604020202020204" pitchFamily="34" charset="0"/>
              <a:buChar char="•"/>
            </a:pPr>
            <a:r>
              <a:rPr lang="en-GB" altLang="en-US" sz="2000" i="1">
                <a:sym typeface="+mn-ea"/>
              </a:rPr>
              <a:t>Students come out in pairs and jump to the card the teacher says.</a:t>
            </a:r>
            <a:endParaRPr lang="en-GB" altLang="en-US" sz="2000" i="1">
              <a:sym typeface="+mn-ea"/>
            </a:endParaRPr>
          </a:p>
          <a:p>
            <a:pPr marL="285750" indent="-285750">
              <a:buFont typeface="Arial" panose="020B0604020202020204" pitchFamily="34" charset="0"/>
              <a:buChar char="•"/>
            </a:pPr>
            <a:r>
              <a:rPr lang="en-GB" sz="2000" i="1">
                <a:sym typeface="+mn-ea"/>
              </a:rPr>
              <a:t>Can vary this to have more students or students as teacher too!</a:t>
            </a:r>
            <a:endParaRPr lang="en-GB" sz="2000" i="1">
              <a:sym typeface="+mn-ea"/>
            </a:endParaRPr>
          </a:p>
          <a:p>
            <a:pPr marL="285750" indent="-285750">
              <a:buFont typeface="Arial" panose="020B0604020202020204" pitchFamily="34" charset="0"/>
              <a:buChar char="•"/>
            </a:pPr>
            <a:r>
              <a:rPr lang="en-GB" sz="2000" i="1">
                <a:sym typeface="+mn-ea"/>
              </a:rPr>
              <a:t>As the students gain confidence teacher can say the words quicker </a:t>
            </a:r>
            <a:endParaRPr 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107632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Tahoma" panose="020B0604030504040204" charset="0"/>
                <a:ea typeface="+mn-ea"/>
                <a:cs typeface="Tahoma" panose="020B0604030504040204" charset="0"/>
              </a:rPr>
              <a:t>ADD A TITLE SLID</a:t>
            </a: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88290" y="190500"/>
            <a:ext cx="113626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rPr>
              <a:t>Flash Card Games.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endParaRPr>
          </a:p>
        </p:txBody>
      </p:sp>
      <p:pic>
        <p:nvPicPr>
          <p:cNvPr id="2" name="Picture 1" descr="pexels-olia-danilevich-5088022"/>
          <p:cNvPicPr>
            <a:picLocks noChangeAspect="1"/>
          </p:cNvPicPr>
          <p:nvPr/>
        </p:nvPicPr>
        <p:blipFill>
          <a:blip r:embed="rId1"/>
          <a:stretch>
            <a:fillRect/>
          </a:stretch>
        </p:blipFill>
        <p:spPr>
          <a:xfrm>
            <a:off x="5598795" y="1181100"/>
            <a:ext cx="6052185" cy="5504815"/>
          </a:xfrm>
          <a:prstGeom prst="rect">
            <a:avLst/>
          </a:prstGeom>
          <a:ln w="28575">
            <a:solidFill>
              <a:srgbClr val="2E8909"/>
            </a:solidFill>
          </a:ln>
        </p:spPr>
      </p:pic>
      <p:sp>
        <p:nvSpPr>
          <p:cNvPr id="4" name="Text Box 3"/>
          <p:cNvSpPr txBox="1"/>
          <p:nvPr/>
        </p:nvSpPr>
        <p:spPr>
          <a:xfrm>
            <a:off x="288290" y="1181100"/>
            <a:ext cx="5038725" cy="922020"/>
          </a:xfrm>
          <a:prstGeom prst="rect">
            <a:avLst/>
          </a:prstGeom>
          <a:solidFill>
            <a:schemeClr val="accent6">
              <a:lumMod val="20000"/>
              <a:lumOff val="80000"/>
            </a:schemeClr>
          </a:solidFill>
          <a:ln w="19050">
            <a:solidFill>
              <a:srgbClr val="2E8909"/>
            </a:solidFill>
          </a:ln>
        </p:spPr>
        <p:txBody>
          <a:bodyPr wrap="square" rtlCol="0">
            <a:spAutoFit/>
          </a:bodyPr>
          <a:p>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latin typeface="Tahoma" panose="020B0604030504040204" charset="0"/>
                <a:cs typeface="Tahoma" panose="020B0604030504040204" charset="0"/>
              </a:rPr>
              <a:t>Here are some examples of my goto Flashcard games. Remember these are versatile and can be used with sentences too.</a:t>
            </a:r>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rPr>
              <a:t> </a:t>
            </a:r>
            <a:endPar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endParaRPr>
          </a:p>
        </p:txBody>
      </p:sp>
      <p:sp>
        <p:nvSpPr>
          <p:cNvPr id="3" name="Text Box 2"/>
          <p:cNvSpPr txBox="1"/>
          <p:nvPr/>
        </p:nvSpPr>
        <p:spPr>
          <a:xfrm>
            <a:off x="263525" y="2132965"/>
            <a:ext cx="4987925" cy="4892675"/>
          </a:xfrm>
          <a:prstGeom prst="rect">
            <a:avLst/>
          </a:prstGeom>
          <a:noFill/>
        </p:spPr>
        <p:txBody>
          <a:bodyPr wrap="square" rtlCol="0">
            <a:spAutoFit/>
          </a:bodyPr>
          <a:p>
            <a:r>
              <a:rPr lang="en-GB" altLang="en-US" sz="2400" b="1" u="sng">
                <a:ln>
                  <a:solidFill>
                    <a:schemeClr val="tx1"/>
                  </a:solidFill>
                </a:ln>
                <a:solidFill>
                  <a:srgbClr val="FF0000"/>
                </a:solidFill>
                <a:latin typeface="Bowlby One SC" panose="02000505060000020004" charset="0"/>
                <a:cs typeface="Bowlby One SC" panose="02000505060000020004" charset="0"/>
                <a:sym typeface="+mn-ea"/>
              </a:rPr>
              <a:t>4 corners:  </a:t>
            </a:r>
            <a:endParaRPr lang="en-GB" altLang="en-US" sz="2400" b="1" u="sng">
              <a:ln>
                <a:solidFill>
                  <a:schemeClr val="tx1"/>
                </a:solidFill>
              </a:ln>
              <a:solidFill>
                <a:srgbClr val="FF0000"/>
              </a:solidFill>
              <a:latin typeface="Bowlby One SC" panose="02000505060000020004" charset="0"/>
              <a:cs typeface="Bowlby One SC" panose="02000505060000020004" charset="0"/>
              <a:sym typeface="+mn-ea"/>
            </a:endParaRPr>
          </a:p>
          <a:p>
            <a:r>
              <a:rPr lang="en-GB" altLang="en-US">
                <a:sym typeface="+mn-ea"/>
              </a:rPr>
              <a:t>This is great game for a brain-break or a warmer as it is active and it involves the whole class!</a:t>
            </a:r>
            <a:endParaRPr lang="en-GB" altLang="en-US">
              <a:sym typeface="+mn-ea"/>
            </a:endParaRPr>
          </a:p>
          <a:p>
            <a:r>
              <a:rPr lang="en-GB" altLang="en-US" b="1">
                <a:sym typeface="+mn-ea"/>
              </a:rPr>
              <a:t>Method:</a:t>
            </a:r>
            <a:r>
              <a:rPr lang="en-GB" altLang="en-US">
                <a:sym typeface="+mn-ea"/>
              </a:rPr>
              <a:t> </a:t>
            </a:r>
            <a:endParaRPr lang="en-GB" altLang="en-US"/>
          </a:p>
          <a:p>
            <a:pPr marL="285750" indent="-285750">
              <a:buFont typeface="Arial" panose="020B0604020202020204" pitchFamily="34" charset="0"/>
              <a:buChar char="•"/>
            </a:pPr>
            <a:r>
              <a:rPr lang="en-GB" altLang="en-US" sz="1800" i="1">
                <a:sym typeface="+mn-ea"/>
              </a:rPr>
              <a:t>Teacher puts 4 cards down at 4 corners of the room.</a:t>
            </a:r>
            <a:endParaRPr lang="en-GB" altLang="en-US" sz="1800" i="1">
              <a:sym typeface="+mn-ea"/>
            </a:endParaRPr>
          </a:p>
          <a:p>
            <a:pPr marL="285750" indent="-285750">
              <a:buFont typeface="Arial" panose="020B0604020202020204" pitchFamily="34" charset="0"/>
              <a:buChar char="•"/>
            </a:pPr>
            <a:r>
              <a:rPr lang="en-GB" altLang="en-US" sz="1800" i="1">
                <a:sym typeface="+mn-ea"/>
              </a:rPr>
              <a:t>Students stand a march around the room.</a:t>
            </a:r>
            <a:endParaRPr lang="en-GB" altLang="en-US" sz="1800" i="1">
              <a:sym typeface="+mn-ea"/>
            </a:endParaRPr>
          </a:p>
          <a:p>
            <a:pPr marL="285750" indent="-285750">
              <a:buFont typeface="Arial" panose="020B0604020202020204" pitchFamily="34" charset="0"/>
              <a:buChar char="•"/>
            </a:pPr>
            <a:r>
              <a:rPr lang="en-GB" altLang="en-US" sz="1800" i="1">
                <a:sym typeface="+mn-ea"/>
              </a:rPr>
              <a:t>Teacher is in the middle with eyes closed.</a:t>
            </a:r>
            <a:endParaRPr lang="en-GB" altLang="en-US" sz="1800" i="1">
              <a:sym typeface="+mn-ea"/>
            </a:endParaRPr>
          </a:p>
          <a:p>
            <a:pPr marL="285750" indent="-285750">
              <a:buFont typeface="Arial" panose="020B0604020202020204" pitchFamily="34" charset="0"/>
              <a:buChar char="•"/>
            </a:pPr>
            <a:r>
              <a:rPr lang="en-GB" sz="1800" i="1">
                <a:sym typeface="+mn-ea"/>
              </a:rPr>
              <a:t>Teacher shouts stop!</a:t>
            </a:r>
            <a:endParaRPr lang="en-GB" sz="1800" i="1">
              <a:sym typeface="+mn-ea"/>
            </a:endParaRPr>
          </a:p>
          <a:p>
            <a:pPr marL="285750" indent="-285750">
              <a:buFont typeface="Arial" panose="020B0604020202020204" pitchFamily="34" charset="0"/>
              <a:buChar char="•"/>
            </a:pPr>
            <a:r>
              <a:rPr lang="en-GB" sz="1800" i="1">
                <a:sym typeface="+mn-ea"/>
              </a:rPr>
              <a:t>Students run to a corner, next to a card, and stay there.</a:t>
            </a:r>
            <a:endParaRPr lang="en-GB" sz="1800" i="1">
              <a:sym typeface="+mn-ea"/>
            </a:endParaRPr>
          </a:p>
          <a:p>
            <a:pPr marL="285750" indent="-285750">
              <a:buFont typeface="Arial" panose="020B0604020202020204" pitchFamily="34" charset="0"/>
              <a:buChar char="•"/>
            </a:pPr>
            <a:r>
              <a:rPr lang="en-GB" sz="1800" i="1">
                <a:sym typeface="+mn-ea"/>
              </a:rPr>
              <a:t>Teacher points to a corner with eyes closed.</a:t>
            </a:r>
            <a:endParaRPr lang="en-GB" sz="1800" i="1">
              <a:sym typeface="+mn-ea"/>
            </a:endParaRPr>
          </a:p>
          <a:p>
            <a:pPr marL="285750" indent="-285750">
              <a:buFont typeface="Arial" panose="020B0604020202020204" pitchFamily="34" charset="0"/>
              <a:buChar char="•"/>
            </a:pPr>
            <a:r>
              <a:rPr lang="en-GB" sz="1800" i="1">
                <a:sym typeface="+mn-ea"/>
              </a:rPr>
              <a:t>Students at that corner are out and have to say the word.</a:t>
            </a:r>
            <a:endParaRPr lang="en-GB" sz="1800" i="1">
              <a:sym typeface="+mn-ea"/>
            </a:endParaRPr>
          </a:p>
          <a:p>
            <a:pPr marL="285750" indent="-285750">
              <a:buFont typeface="Arial" panose="020B0604020202020204" pitchFamily="34" charset="0"/>
              <a:buChar char="•"/>
            </a:pPr>
            <a:endParaRPr 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107632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Tahoma" panose="020B0604030504040204" charset="0"/>
                <a:ea typeface="+mn-ea"/>
                <a:cs typeface="Tahoma" panose="020B0604030504040204" charset="0"/>
              </a:rPr>
              <a:t>ADD A TITLE SLID</a:t>
            </a: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88290" y="190500"/>
            <a:ext cx="113626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rPr>
              <a:t>Flash Card Games.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endParaRPr>
          </a:p>
        </p:txBody>
      </p:sp>
      <p:pic>
        <p:nvPicPr>
          <p:cNvPr id="2" name="Picture 1" descr="pexels-olia-danilevich-5088022"/>
          <p:cNvPicPr>
            <a:picLocks noChangeAspect="1"/>
          </p:cNvPicPr>
          <p:nvPr/>
        </p:nvPicPr>
        <p:blipFill>
          <a:blip r:embed="rId1"/>
          <a:stretch>
            <a:fillRect/>
          </a:stretch>
        </p:blipFill>
        <p:spPr>
          <a:xfrm>
            <a:off x="5598795" y="1181100"/>
            <a:ext cx="6052185" cy="5504815"/>
          </a:xfrm>
          <a:prstGeom prst="rect">
            <a:avLst/>
          </a:prstGeom>
          <a:ln w="28575">
            <a:solidFill>
              <a:srgbClr val="2E8909"/>
            </a:solidFill>
          </a:ln>
        </p:spPr>
      </p:pic>
      <p:sp>
        <p:nvSpPr>
          <p:cNvPr id="4" name="Text Box 3"/>
          <p:cNvSpPr txBox="1"/>
          <p:nvPr/>
        </p:nvSpPr>
        <p:spPr>
          <a:xfrm>
            <a:off x="288290" y="1181100"/>
            <a:ext cx="5035550" cy="922020"/>
          </a:xfrm>
          <a:prstGeom prst="rect">
            <a:avLst/>
          </a:prstGeom>
          <a:solidFill>
            <a:schemeClr val="accent6">
              <a:lumMod val="20000"/>
              <a:lumOff val="80000"/>
            </a:schemeClr>
          </a:solidFill>
          <a:ln w="19050">
            <a:solidFill>
              <a:srgbClr val="2E8909"/>
            </a:solidFill>
          </a:ln>
        </p:spPr>
        <p:txBody>
          <a:bodyPr wrap="square" rtlCol="0">
            <a:spAutoFit/>
          </a:bodyPr>
          <a:p>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latin typeface="Tahoma" panose="020B0604030504040204" charset="0"/>
                <a:cs typeface="Tahoma" panose="020B0604030504040204" charset="0"/>
              </a:rPr>
              <a:t>Here are some examples of my goto Flashcard games. Remember these are versatile and can be used with sentences too.</a:t>
            </a:r>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rPr>
              <a:t> </a:t>
            </a:r>
            <a:endPar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endParaRPr>
          </a:p>
        </p:txBody>
      </p:sp>
      <p:sp>
        <p:nvSpPr>
          <p:cNvPr id="3" name="Text Box 2"/>
          <p:cNvSpPr txBox="1"/>
          <p:nvPr/>
        </p:nvSpPr>
        <p:spPr>
          <a:xfrm>
            <a:off x="288290" y="2132965"/>
            <a:ext cx="5034915" cy="4461510"/>
          </a:xfrm>
          <a:prstGeom prst="rect">
            <a:avLst/>
          </a:prstGeom>
          <a:noFill/>
        </p:spPr>
        <p:txBody>
          <a:bodyPr wrap="square" rtlCol="0">
            <a:spAutoFit/>
          </a:bodyPr>
          <a:p>
            <a:r>
              <a:rPr lang="en-GB" altLang="en-US" sz="2400" b="1" u="sng">
                <a:ln>
                  <a:solidFill>
                    <a:schemeClr val="tx1"/>
                  </a:solidFill>
                </a:ln>
                <a:solidFill>
                  <a:srgbClr val="FF0000"/>
                </a:solidFill>
                <a:latin typeface="Bowlby One SC" panose="02000505060000020004" charset="0"/>
                <a:cs typeface="Bowlby One SC" panose="02000505060000020004" charset="0"/>
                <a:sym typeface="+mn-ea"/>
              </a:rPr>
              <a:t>sit on me:</a:t>
            </a:r>
            <a:r>
              <a:rPr lang="en-GB" altLang="en-US" b="1" u="sng">
                <a:ln>
                  <a:solidFill>
                    <a:schemeClr val="tx1"/>
                  </a:solidFill>
                </a:ln>
                <a:solidFill>
                  <a:srgbClr val="FF0000"/>
                </a:solidFill>
                <a:latin typeface="Bowlby One SC" panose="02000505060000020004" charset="0"/>
                <a:cs typeface="Bowlby One SC" panose="02000505060000020004" charset="0"/>
                <a:sym typeface="+mn-ea"/>
              </a:rPr>
              <a:t> </a:t>
            </a:r>
            <a:endParaRPr lang="en-GB" altLang="en-US" b="1" u="sng">
              <a:ln>
                <a:solidFill>
                  <a:schemeClr val="tx1"/>
                </a:solidFill>
              </a:ln>
              <a:solidFill>
                <a:srgbClr val="FF0000"/>
              </a:solidFill>
              <a:latin typeface="Bowlby One SC" panose="02000505060000020004" charset="0"/>
              <a:cs typeface="Bowlby One SC" panose="02000505060000020004" charset="0"/>
              <a:sym typeface="+mn-ea"/>
            </a:endParaRPr>
          </a:p>
          <a:p>
            <a:r>
              <a:rPr lang="en-GB" altLang="en-US" sz="2000">
                <a:sym typeface="+mn-ea"/>
              </a:rPr>
              <a:t>A very fun game that younger students adore.Can be used to review as well as a brain-break.</a:t>
            </a:r>
            <a:endParaRPr lang="en-GB" altLang="en-US" sz="2000">
              <a:sym typeface="+mn-ea"/>
            </a:endParaRPr>
          </a:p>
          <a:p>
            <a:r>
              <a:rPr lang="en-GB" altLang="en-US" sz="2000" b="1">
                <a:sym typeface="+mn-ea"/>
              </a:rPr>
              <a:t>Method:</a:t>
            </a:r>
            <a:r>
              <a:rPr lang="en-GB" altLang="en-US" sz="2000">
                <a:sym typeface="+mn-ea"/>
              </a:rPr>
              <a:t> </a:t>
            </a:r>
            <a:endParaRPr lang="en-GB" altLang="en-US" sz="2000"/>
          </a:p>
          <a:p>
            <a:pPr marL="285750" indent="-285750">
              <a:buFont typeface="Arial" panose="020B0604020202020204" pitchFamily="34" charset="0"/>
              <a:buChar char="•"/>
            </a:pPr>
            <a:r>
              <a:rPr lang="en-GB" altLang="en-US" sz="2000" i="1">
                <a:sym typeface="+mn-ea"/>
              </a:rPr>
              <a:t>Teacher puts cards under chairs around the room.</a:t>
            </a:r>
            <a:endParaRPr lang="en-GB" altLang="en-US" sz="2000" i="1">
              <a:sym typeface="+mn-ea"/>
            </a:endParaRPr>
          </a:p>
          <a:p>
            <a:pPr marL="285750" indent="-285750">
              <a:buFont typeface="Arial" panose="020B0604020202020204" pitchFamily="34" charset="0"/>
              <a:buChar char="•"/>
            </a:pPr>
            <a:r>
              <a:rPr lang="en-GB" altLang="en-US" sz="2000" i="1">
                <a:sym typeface="+mn-ea"/>
              </a:rPr>
              <a:t>Students out in pairs or more.</a:t>
            </a:r>
            <a:endParaRPr lang="en-GB" altLang="en-US" sz="2000" i="1">
              <a:sym typeface="+mn-ea"/>
            </a:endParaRPr>
          </a:p>
          <a:p>
            <a:pPr marL="285750" indent="-285750">
              <a:buFont typeface="Arial" panose="020B0604020202020204" pitchFamily="34" charset="0"/>
              <a:buChar char="•"/>
            </a:pPr>
            <a:r>
              <a:rPr lang="en-GB" altLang="en-US" sz="2000" i="1">
                <a:sym typeface="+mn-ea"/>
              </a:rPr>
              <a:t>Teacher says name of the card and students must sit on the chair that has the card underneath it.</a:t>
            </a:r>
            <a:endParaRPr lang="en-GB" altLang="en-US" sz="2000" i="1">
              <a:sym typeface="+mn-ea"/>
            </a:endParaRPr>
          </a:p>
          <a:p>
            <a:pPr marL="285750" indent="-285750">
              <a:buFont typeface="Arial" panose="020B0604020202020204" pitchFamily="34" charset="0"/>
              <a:buChar char="•"/>
            </a:pPr>
            <a:r>
              <a:rPr lang="en-GB" altLang="en-US" sz="2000" i="1"/>
              <a:t>First student sits down and other students sit on that student.</a:t>
            </a:r>
            <a:endParaRPr lang="en-GB" altLang="en-US" sz="2000" i="1"/>
          </a:p>
          <a:p>
            <a:pPr marL="285750" indent="-285750">
              <a:buFont typeface="Arial" panose="020B0604020202020204" pitchFamily="34" charset="0"/>
              <a:buChar char="•"/>
            </a:pPr>
            <a:r>
              <a:rPr lang="en-GB" altLang="en-US" sz="2000" i="1"/>
              <a:t>Everyone drills vocabulary.</a:t>
            </a:r>
            <a:endParaRPr lang="en-GB" altLang="en-US" sz="200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107632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Tahoma" panose="020B0604030504040204" charset="0"/>
                <a:ea typeface="+mn-ea"/>
                <a:cs typeface="Tahoma" panose="020B0604030504040204" charset="0"/>
              </a:rPr>
              <a:t>ADD A TITLE SLID</a:t>
            </a: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88290" y="190500"/>
            <a:ext cx="113626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rPr>
              <a:t>Flash Card Games.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endParaRPr>
          </a:p>
        </p:txBody>
      </p:sp>
      <p:pic>
        <p:nvPicPr>
          <p:cNvPr id="2" name="Picture 1" descr="pexels-olia-danilevich-5088022"/>
          <p:cNvPicPr>
            <a:picLocks noChangeAspect="1"/>
          </p:cNvPicPr>
          <p:nvPr/>
        </p:nvPicPr>
        <p:blipFill>
          <a:blip r:embed="rId1"/>
          <a:stretch>
            <a:fillRect/>
          </a:stretch>
        </p:blipFill>
        <p:spPr>
          <a:xfrm>
            <a:off x="5598795" y="1181100"/>
            <a:ext cx="6052185" cy="5504815"/>
          </a:xfrm>
          <a:prstGeom prst="rect">
            <a:avLst/>
          </a:prstGeom>
          <a:ln w="28575">
            <a:solidFill>
              <a:srgbClr val="2E8909"/>
            </a:solidFill>
          </a:ln>
        </p:spPr>
      </p:pic>
      <p:sp>
        <p:nvSpPr>
          <p:cNvPr id="4" name="Text Box 3"/>
          <p:cNvSpPr txBox="1"/>
          <p:nvPr/>
        </p:nvSpPr>
        <p:spPr>
          <a:xfrm>
            <a:off x="288290" y="1181100"/>
            <a:ext cx="5035550" cy="922020"/>
          </a:xfrm>
          <a:prstGeom prst="rect">
            <a:avLst/>
          </a:prstGeom>
          <a:solidFill>
            <a:schemeClr val="accent6">
              <a:lumMod val="20000"/>
              <a:lumOff val="80000"/>
            </a:schemeClr>
          </a:solidFill>
          <a:ln w="19050">
            <a:solidFill>
              <a:srgbClr val="2E8909"/>
            </a:solidFill>
          </a:ln>
        </p:spPr>
        <p:txBody>
          <a:bodyPr wrap="square" rtlCol="0">
            <a:spAutoFit/>
          </a:bodyPr>
          <a:p>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latin typeface="Tahoma" panose="020B0604030504040204" charset="0"/>
                <a:cs typeface="Tahoma" panose="020B0604030504040204" charset="0"/>
              </a:rPr>
              <a:t>Here are some examples of my goto Flashcard games. Remember these are versatile and can be used with sentences too.</a:t>
            </a:r>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rPr>
              <a:t> </a:t>
            </a:r>
            <a:endPar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endParaRPr>
          </a:p>
        </p:txBody>
      </p:sp>
      <p:sp>
        <p:nvSpPr>
          <p:cNvPr id="3" name="Text Box 2"/>
          <p:cNvSpPr txBox="1"/>
          <p:nvPr/>
        </p:nvSpPr>
        <p:spPr>
          <a:xfrm>
            <a:off x="288925" y="2234565"/>
            <a:ext cx="5034915" cy="4615815"/>
          </a:xfrm>
          <a:prstGeom prst="rect">
            <a:avLst/>
          </a:prstGeom>
          <a:noFill/>
        </p:spPr>
        <p:txBody>
          <a:bodyPr wrap="square" rtlCol="0">
            <a:spAutoFit/>
          </a:bodyPr>
          <a:p>
            <a:r>
              <a:rPr lang="en-GB" altLang="en-US" sz="2400" b="1" u="sng">
                <a:ln>
                  <a:solidFill>
                    <a:schemeClr val="tx1"/>
                  </a:solidFill>
                </a:ln>
                <a:solidFill>
                  <a:srgbClr val="FF0000"/>
                </a:solidFill>
                <a:latin typeface="Bowlby One SC" panose="02000505060000020004" charset="0"/>
                <a:cs typeface="Bowlby One SC" panose="02000505060000020004" charset="0"/>
                <a:sym typeface="+mn-ea"/>
              </a:rPr>
              <a:t>pick-up cards:</a:t>
            </a:r>
            <a:r>
              <a:rPr lang="en-GB" altLang="en-US" b="1" u="sng">
                <a:ln>
                  <a:solidFill>
                    <a:schemeClr val="tx1"/>
                  </a:solidFill>
                </a:ln>
                <a:solidFill>
                  <a:srgbClr val="FF0000"/>
                </a:solidFill>
                <a:latin typeface="Bowlby One SC" panose="02000505060000020004" charset="0"/>
                <a:cs typeface="Bowlby One SC" panose="02000505060000020004" charset="0"/>
                <a:sym typeface="+mn-ea"/>
              </a:rPr>
              <a:t> </a:t>
            </a:r>
            <a:endParaRPr lang="en-GB" altLang="en-US" b="1" u="sng">
              <a:ln>
                <a:solidFill>
                  <a:schemeClr val="tx1"/>
                </a:solidFill>
              </a:ln>
              <a:solidFill>
                <a:srgbClr val="FF0000"/>
              </a:solidFill>
              <a:latin typeface="Bowlby One SC" panose="02000505060000020004" charset="0"/>
              <a:cs typeface="Bowlby One SC" panose="02000505060000020004" charset="0"/>
              <a:sym typeface="+mn-ea"/>
            </a:endParaRPr>
          </a:p>
          <a:p>
            <a:r>
              <a:rPr lang="en-GB" altLang="en-US">
                <a:sym typeface="+mn-ea"/>
              </a:rPr>
              <a:t>A hugely underappreciated activity. Great for review and a nice warm-down after an active game.</a:t>
            </a:r>
            <a:endParaRPr lang="en-GB" altLang="en-US">
              <a:sym typeface="+mn-ea"/>
            </a:endParaRPr>
          </a:p>
          <a:p>
            <a:r>
              <a:rPr lang="en-GB" altLang="en-US" b="1">
                <a:sym typeface="+mn-ea"/>
              </a:rPr>
              <a:t>Method:</a:t>
            </a:r>
            <a:r>
              <a:rPr lang="en-GB" altLang="en-US">
                <a:sym typeface="+mn-ea"/>
              </a:rPr>
              <a:t> </a:t>
            </a:r>
            <a:endParaRPr lang="en-GB" altLang="en-US"/>
          </a:p>
          <a:p>
            <a:pPr marL="285750" indent="-285750">
              <a:buFont typeface="Arial" panose="020B0604020202020204" pitchFamily="34" charset="0"/>
              <a:buChar char="•"/>
            </a:pPr>
            <a:r>
              <a:rPr lang="en-GB" altLang="en-US" i="1">
                <a:sym typeface="+mn-ea"/>
              </a:rPr>
              <a:t>After game ends cards are scattered on floor.</a:t>
            </a:r>
            <a:endParaRPr lang="en-GB" altLang="en-US" i="1">
              <a:sym typeface="+mn-ea"/>
            </a:endParaRPr>
          </a:p>
          <a:p>
            <a:pPr marL="285750" indent="-285750">
              <a:buFont typeface="Arial" panose="020B0604020202020204" pitchFamily="34" charset="0"/>
              <a:buChar char="•"/>
            </a:pPr>
            <a:r>
              <a:rPr lang="en-GB" altLang="en-US" i="1">
                <a:sym typeface="+mn-ea"/>
              </a:rPr>
              <a:t>Teacher picks a student to come and pickup the card.</a:t>
            </a:r>
            <a:endParaRPr lang="en-GB" altLang="en-US" i="1">
              <a:sym typeface="+mn-ea"/>
            </a:endParaRPr>
          </a:p>
          <a:p>
            <a:pPr marL="285750" indent="-285750">
              <a:buFont typeface="Arial" panose="020B0604020202020204" pitchFamily="34" charset="0"/>
              <a:buChar char="•"/>
            </a:pPr>
            <a:r>
              <a:rPr lang="en-GB" altLang="en-US" i="1">
                <a:sym typeface="+mn-ea"/>
              </a:rPr>
              <a:t>Student has 5 seconds to find the card and hand it to the teacher.</a:t>
            </a:r>
            <a:endParaRPr lang="en-GB" altLang="en-US" i="1">
              <a:sym typeface="+mn-ea"/>
            </a:endParaRPr>
          </a:p>
          <a:p>
            <a:pPr marL="285750" indent="-285750">
              <a:buFont typeface="Arial" panose="020B0604020202020204" pitchFamily="34" charset="0"/>
              <a:buChar char="•"/>
            </a:pPr>
            <a:r>
              <a:rPr lang="en-GB" altLang="en-US" i="1">
                <a:sym typeface="+mn-ea"/>
              </a:rPr>
              <a:t>Teacher counts down 5-4-3-2-1!</a:t>
            </a:r>
            <a:endParaRPr lang="en-GB" altLang="en-US" i="1">
              <a:sym typeface="+mn-ea"/>
            </a:endParaRPr>
          </a:p>
          <a:p>
            <a:pPr marL="285750" indent="-285750">
              <a:buFont typeface="Arial" panose="020B0604020202020204" pitchFamily="34" charset="0"/>
              <a:buChar char="•"/>
            </a:pPr>
            <a:r>
              <a:rPr lang="en-GB" i="1">
                <a:sym typeface="+mn-ea"/>
              </a:rPr>
              <a:t>When student hands card to teacher student must repeat word/sentence.</a:t>
            </a:r>
            <a:endParaRPr lang="en-GB" i="1">
              <a:sym typeface="+mn-ea"/>
            </a:endParaRPr>
          </a:p>
          <a:p>
            <a:pPr marL="285750" indent="-285750">
              <a:buFont typeface="Arial" panose="020B0604020202020204" pitchFamily="34" charset="0"/>
              <a:buChar char="•"/>
            </a:pPr>
            <a:r>
              <a:rPr lang="en-GB" altLang="en-US" i="1"/>
              <a:t>Teacher can chase students back to seat to add more excitement.</a:t>
            </a:r>
            <a:endParaRPr lang="en-GB" altLang="en-US"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58356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ADD A TITLE SLIDE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56540" y="190500"/>
            <a:ext cx="11714480" cy="706755"/>
          </a:xfrm>
          <a:prstGeom prst="rect">
            <a:avLst/>
          </a:prstGeom>
          <a:ln w="19050">
            <a:solidFill>
              <a:srgbClr val="2E8909"/>
            </a:solidFill>
          </a:ln>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Bowlby One SC" panose="02000505060000020004" charset="0"/>
                <a:ea typeface="+mn-ea"/>
                <a:cs typeface="Bowlby One SC" panose="02000505060000020004" charset="0"/>
              </a:rPr>
              <a:t>Different types of Visual Aids.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Bowlby One SC" panose="02000505060000020004" charset="0"/>
              <a:ea typeface="+mn-ea"/>
              <a:cs typeface="Bowlby One SC" panose="02000505060000020004" charset="0"/>
            </a:endParaRPr>
          </a:p>
        </p:txBody>
      </p:sp>
      <p:pic>
        <p:nvPicPr>
          <p:cNvPr id="2" name="Picture 1" descr="pexels-pixabay-256520"/>
          <p:cNvPicPr>
            <a:picLocks noChangeAspect="1"/>
          </p:cNvPicPr>
          <p:nvPr/>
        </p:nvPicPr>
        <p:blipFill>
          <a:blip r:embed="rId1"/>
          <a:stretch>
            <a:fillRect/>
          </a:stretch>
        </p:blipFill>
        <p:spPr>
          <a:xfrm>
            <a:off x="6096000" y="1176655"/>
            <a:ext cx="5875020" cy="5532120"/>
          </a:xfrm>
          <a:prstGeom prst="rect">
            <a:avLst/>
          </a:prstGeom>
          <a:ln w="28575">
            <a:solidFill>
              <a:srgbClr val="2E8909"/>
            </a:solidFill>
          </a:ln>
        </p:spPr>
      </p:pic>
      <p:cxnSp>
        <p:nvCxnSpPr>
          <p:cNvPr id="3" name="Straight Connector 2"/>
          <p:cNvCxnSpPr/>
          <p:nvPr/>
        </p:nvCxnSpPr>
        <p:spPr>
          <a:xfrm>
            <a:off x="47625" y="1593215"/>
            <a:ext cx="5832475" cy="0"/>
          </a:xfrm>
          <a:prstGeom prst="line">
            <a:avLst/>
          </a:prstGeom>
          <a:ln w="38100">
            <a:solidFill>
              <a:srgbClr val="2E8909"/>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1991995" y="1160780"/>
            <a:ext cx="0" cy="5616575"/>
          </a:xfrm>
          <a:prstGeom prst="line">
            <a:avLst/>
          </a:prstGeom>
          <a:ln w="38100">
            <a:solidFill>
              <a:srgbClr val="2E8909"/>
            </a:solidFill>
          </a:ln>
        </p:spPr>
        <p:style>
          <a:lnRef idx="1">
            <a:schemeClr val="accent1"/>
          </a:lnRef>
          <a:fillRef idx="0">
            <a:schemeClr val="accent1"/>
          </a:fillRef>
          <a:effectRef idx="0">
            <a:schemeClr val="accent1"/>
          </a:effectRef>
          <a:fontRef idx="minor">
            <a:schemeClr val="tx1"/>
          </a:fontRef>
        </p:style>
      </p:cxnSp>
      <p:sp>
        <p:nvSpPr>
          <p:cNvPr id="5" name="Text Box 4"/>
          <p:cNvSpPr txBox="1"/>
          <p:nvPr/>
        </p:nvSpPr>
        <p:spPr>
          <a:xfrm>
            <a:off x="587375" y="1160780"/>
            <a:ext cx="1238250" cy="368300"/>
          </a:xfrm>
          <a:prstGeom prst="rect">
            <a:avLst/>
          </a:prstGeom>
          <a:noFill/>
        </p:spPr>
        <p:txBody>
          <a:bodyPr wrap="square" rtlCol="0">
            <a:spAutoFit/>
          </a:bodyPr>
          <a:p>
            <a:r>
              <a:rPr lang="en-GB" altLang="en-US" b="1">
                <a:solidFill>
                  <a:srgbClr val="FF0000"/>
                </a:solidFill>
                <a:latin typeface="Verdana" panose="020B0604030504040204" charset="0"/>
                <a:cs typeface="Verdana" panose="020B0604030504040204" charset="0"/>
              </a:rPr>
              <a:t>What</a:t>
            </a:r>
            <a:endParaRPr lang="en-GB" altLang="en-US" b="1">
              <a:solidFill>
                <a:srgbClr val="FF0000"/>
              </a:solidFill>
              <a:latin typeface="Verdana" panose="020B0604030504040204" charset="0"/>
              <a:cs typeface="Verdana" panose="020B0604030504040204" charset="0"/>
            </a:endParaRPr>
          </a:p>
        </p:txBody>
      </p:sp>
      <p:sp>
        <p:nvSpPr>
          <p:cNvPr id="6" name="Text Box 5"/>
          <p:cNvSpPr txBox="1"/>
          <p:nvPr/>
        </p:nvSpPr>
        <p:spPr>
          <a:xfrm>
            <a:off x="2545080" y="1176655"/>
            <a:ext cx="2687320" cy="368300"/>
          </a:xfrm>
          <a:prstGeom prst="rect">
            <a:avLst/>
          </a:prstGeom>
          <a:noFill/>
        </p:spPr>
        <p:txBody>
          <a:bodyPr wrap="square" rtlCol="0">
            <a:spAutoFit/>
          </a:bodyPr>
          <a:p>
            <a:pPr algn="ctr"/>
            <a:r>
              <a:rPr lang="en-GB" altLang="en-US" b="1">
                <a:solidFill>
                  <a:srgbClr val="FF0000"/>
                </a:solidFill>
                <a:latin typeface="Verdana" panose="020B0604030504040204" charset="0"/>
                <a:cs typeface="Verdana" panose="020B0604030504040204" charset="0"/>
              </a:rPr>
              <a:t>How</a:t>
            </a:r>
            <a:endParaRPr lang="en-GB" altLang="en-US" b="1">
              <a:solidFill>
                <a:srgbClr val="FF0000"/>
              </a:solidFill>
              <a:latin typeface="Verdana" panose="020B0604030504040204" charset="0"/>
              <a:cs typeface="Verdana" panose="020B0604030504040204" charset="0"/>
            </a:endParaRPr>
          </a:p>
        </p:txBody>
      </p:sp>
      <p:sp>
        <p:nvSpPr>
          <p:cNvPr id="7" name="Text Box 6"/>
          <p:cNvSpPr txBox="1"/>
          <p:nvPr/>
        </p:nvSpPr>
        <p:spPr>
          <a:xfrm>
            <a:off x="47625" y="1917065"/>
            <a:ext cx="1666240" cy="368300"/>
          </a:xfrm>
          <a:prstGeom prst="rect">
            <a:avLst/>
          </a:prstGeom>
          <a:noFill/>
        </p:spPr>
        <p:txBody>
          <a:bodyPr wrap="square" rtlCol="0">
            <a:spAutoFit/>
          </a:bodyPr>
          <a:p>
            <a:r>
              <a:rPr lang="en-GB" altLang="en-US" b="1">
                <a:latin typeface="Verdana" panose="020B0604030504040204" charset="0"/>
                <a:cs typeface="Verdana" panose="020B0604030504040204" charset="0"/>
              </a:rPr>
              <a:t>1) Yourself</a:t>
            </a:r>
            <a:endParaRPr lang="en-GB" altLang="en-US" b="1">
              <a:latin typeface="Verdana" panose="020B0604030504040204" charset="0"/>
              <a:cs typeface="Verdana" panose="020B0604030504040204" charset="0"/>
            </a:endParaRPr>
          </a:p>
        </p:txBody>
      </p:sp>
      <p:sp>
        <p:nvSpPr>
          <p:cNvPr id="8" name="Text Box 7"/>
          <p:cNvSpPr txBox="1"/>
          <p:nvPr/>
        </p:nvSpPr>
        <p:spPr>
          <a:xfrm>
            <a:off x="2226310" y="1690370"/>
            <a:ext cx="3325495" cy="1198880"/>
          </a:xfrm>
          <a:prstGeom prst="rect">
            <a:avLst/>
          </a:prstGeom>
          <a:noFill/>
        </p:spPr>
        <p:txBody>
          <a:bodyPr wrap="square" rtlCol="0">
            <a:spAutoFit/>
          </a:bodyPr>
          <a:p>
            <a:r>
              <a:rPr lang="en-GB" altLang="en-US" b="1">
                <a:latin typeface="Verdana" panose="020B0604030504040204" charset="0"/>
                <a:cs typeface="Verdana" panose="020B0604030504040204" charset="0"/>
              </a:rPr>
              <a:t>Facial motions, TPR, role-playing, acting, gestures, body language etc.</a:t>
            </a:r>
            <a:endParaRPr lang="en-GB" altLang="en-US" b="1">
              <a:latin typeface="Verdana" panose="020B0604030504040204" charset="0"/>
              <a:cs typeface="Verdana" panose="020B0604030504040204" charset="0"/>
            </a:endParaRPr>
          </a:p>
        </p:txBody>
      </p:sp>
      <p:cxnSp>
        <p:nvCxnSpPr>
          <p:cNvPr id="9" name="Straight Connector 8"/>
          <p:cNvCxnSpPr/>
          <p:nvPr/>
        </p:nvCxnSpPr>
        <p:spPr>
          <a:xfrm>
            <a:off x="47625" y="2889250"/>
            <a:ext cx="5832475" cy="0"/>
          </a:xfrm>
          <a:prstGeom prst="line">
            <a:avLst/>
          </a:prstGeom>
          <a:ln w="38100">
            <a:solidFill>
              <a:srgbClr val="2E8909"/>
            </a:solidFill>
          </a:ln>
        </p:spPr>
        <p:style>
          <a:lnRef idx="1">
            <a:schemeClr val="accent1"/>
          </a:lnRef>
          <a:fillRef idx="0">
            <a:schemeClr val="accent1"/>
          </a:fillRef>
          <a:effectRef idx="0">
            <a:schemeClr val="accent1"/>
          </a:effectRef>
          <a:fontRef idx="minor">
            <a:schemeClr val="tx1"/>
          </a:fontRef>
        </p:style>
      </p:cxnSp>
      <p:sp>
        <p:nvSpPr>
          <p:cNvPr id="10" name="Text Box 9"/>
          <p:cNvSpPr txBox="1"/>
          <p:nvPr/>
        </p:nvSpPr>
        <p:spPr>
          <a:xfrm>
            <a:off x="38735" y="3144520"/>
            <a:ext cx="2136775" cy="337185"/>
          </a:xfrm>
          <a:prstGeom prst="rect">
            <a:avLst/>
          </a:prstGeom>
          <a:noFill/>
        </p:spPr>
        <p:txBody>
          <a:bodyPr wrap="square" rtlCol="0">
            <a:spAutoFit/>
          </a:bodyPr>
          <a:p>
            <a:r>
              <a:rPr lang="en-GB" altLang="en-US" sz="1600" b="1">
                <a:latin typeface="Verdana" panose="020B0604030504040204" charset="0"/>
                <a:cs typeface="Verdana" panose="020B0604030504040204" charset="0"/>
              </a:rPr>
              <a:t>2)Blackboards</a:t>
            </a:r>
            <a:endParaRPr lang="en-GB" altLang="en-US" sz="1600" b="1">
              <a:latin typeface="Verdana" panose="020B0604030504040204" charset="0"/>
              <a:cs typeface="Verdana" panose="020B0604030504040204" charset="0"/>
            </a:endParaRPr>
          </a:p>
        </p:txBody>
      </p:sp>
      <p:sp>
        <p:nvSpPr>
          <p:cNvPr id="11" name="Text Box 10"/>
          <p:cNvSpPr txBox="1"/>
          <p:nvPr/>
        </p:nvSpPr>
        <p:spPr>
          <a:xfrm>
            <a:off x="2139315" y="3002280"/>
            <a:ext cx="3740785" cy="922020"/>
          </a:xfrm>
          <a:prstGeom prst="rect">
            <a:avLst/>
          </a:prstGeom>
          <a:noFill/>
        </p:spPr>
        <p:txBody>
          <a:bodyPr wrap="square" rtlCol="0">
            <a:spAutoFit/>
          </a:bodyPr>
          <a:p>
            <a:r>
              <a:rPr lang="en-GB" altLang="en-US" b="1">
                <a:latin typeface="Verdana" panose="020B0604030504040204" charset="0"/>
                <a:cs typeface="Verdana" panose="020B0604030504040204" charset="0"/>
              </a:rPr>
              <a:t>Writings ,drawings, displaying, vocabulary, sentences.</a:t>
            </a:r>
            <a:endParaRPr lang="en-GB" altLang="en-US" b="1">
              <a:latin typeface="Verdana" panose="020B0604030504040204" charset="0"/>
              <a:cs typeface="Verdana" panose="020B0604030504040204" charset="0"/>
            </a:endParaRPr>
          </a:p>
        </p:txBody>
      </p:sp>
      <p:cxnSp>
        <p:nvCxnSpPr>
          <p:cNvPr id="12" name="Straight Connector 11"/>
          <p:cNvCxnSpPr/>
          <p:nvPr/>
        </p:nvCxnSpPr>
        <p:spPr>
          <a:xfrm flipH="1">
            <a:off x="47625" y="3969385"/>
            <a:ext cx="5832475" cy="0"/>
          </a:xfrm>
          <a:prstGeom prst="line">
            <a:avLst/>
          </a:prstGeom>
          <a:ln w="38100">
            <a:solidFill>
              <a:srgbClr val="2E8909"/>
            </a:solidFill>
          </a:ln>
        </p:spPr>
        <p:style>
          <a:lnRef idx="1">
            <a:schemeClr val="accent1"/>
          </a:lnRef>
          <a:fillRef idx="0">
            <a:schemeClr val="accent1"/>
          </a:fillRef>
          <a:effectRef idx="0">
            <a:schemeClr val="accent1"/>
          </a:effectRef>
          <a:fontRef idx="minor">
            <a:schemeClr val="tx1"/>
          </a:fontRef>
        </p:style>
      </p:cxnSp>
      <p:sp>
        <p:nvSpPr>
          <p:cNvPr id="13" name="Text Box 12"/>
          <p:cNvSpPr txBox="1"/>
          <p:nvPr/>
        </p:nvSpPr>
        <p:spPr>
          <a:xfrm>
            <a:off x="118110" y="4077335"/>
            <a:ext cx="1707515" cy="645160"/>
          </a:xfrm>
          <a:prstGeom prst="rect">
            <a:avLst/>
          </a:prstGeom>
          <a:noFill/>
        </p:spPr>
        <p:txBody>
          <a:bodyPr wrap="square" rtlCol="0">
            <a:spAutoFit/>
          </a:bodyPr>
          <a:p>
            <a:r>
              <a:rPr lang="en-GB" altLang="en-US" b="1">
                <a:latin typeface="Verdana" panose="020B0604030504040204" charset="0"/>
                <a:cs typeface="Verdana" panose="020B0604030504040204" charset="0"/>
              </a:rPr>
              <a:t>3)Real Objects</a:t>
            </a:r>
            <a:endParaRPr lang="en-GB" altLang="en-US" b="1">
              <a:latin typeface="Verdana" panose="020B0604030504040204" charset="0"/>
              <a:cs typeface="Verdana" panose="020B0604030504040204" charset="0"/>
            </a:endParaRPr>
          </a:p>
        </p:txBody>
      </p:sp>
      <p:sp>
        <p:nvSpPr>
          <p:cNvPr id="14" name="Text Box 13"/>
          <p:cNvSpPr txBox="1"/>
          <p:nvPr/>
        </p:nvSpPr>
        <p:spPr>
          <a:xfrm>
            <a:off x="2149475" y="4046855"/>
            <a:ext cx="3622675" cy="1630045"/>
          </a:xfrm>
          <a:prstGeom prst="rect">
            <a:avLst/>
          </a:prstGeom>
          <a:noFill/>
        </p:spPr>
        <p:txBody>
          <a:bodyPr wrap="square" rtlCol="0">
            <a:spAutoFit/>
          </a:bodyPr>
          <a:p>
            <a:r>
              <a:rPr lang="en-GB" altLang="en-US" sz="2000" b="1">
                <a:latin typeface="Verdana" panose="020B0604030504040204" charset="0"/>
                <a:cs typeface="Verdana" panose="020B0604030504040204" charset="0"/>
              </a:rPr>
              <a:t>Present information, contextual understanding, physical touching, clear meaning.</a:t>
            </a:r>
            <a:endParaRPr lang="en-GB" altLang="en-US" sz="2000" b="1">
              <a:latin typeface="Verdana" panose="020B0604030504040204" charset="0"/>
              <a:cs typeface="Verdana" panose="020B0604030504040204" charset="0"/>
            </a:endParaRPr>
          </a:p>
        </p:txBody>
      </p:sp>
      <p:cxnSp>
        <p:nvCxnSpPr>
          <p:cNvPr id="15" name="Straight Connector 14"/>
          <p:cNvCxnSpPr/>
          <p:nvPr/>
        </p:nvCxnSpPr>
        <p:spPr>
          <a:xfrm flipH="1">
            <a:off x="47625" y="5697220"/>
            <a:ext cx="5832475" cy="0"/>
          </a:xfrm>
          <a:prstGeom prst="line">
            <a:avLst/>
          </a:prstGeom>
          <a:ln w="38100">
            <a:solidFill>
              <a:srgbClr val="2E8909"/>
            </a:solidFill>
          </a:ln>
        </p:spPr>
        <p:style>
          <a:lnRef idx="1">
            <a:schemeClr val="accent1"/>
          </a:lnRef>
          <a:fillRef idx="0">
            <a:schemeClr val="accent1"/>
          </a:fillRef>
          <a:effectRef idx="0">
            <a:schemeClr val="accent1"/>
          </a:effectRef>
          <a:fontRef idx="minor">
            <a:schemeClr val="tx1"/>
          </a:fontRef>
        </p:style>
      </p:cxnSp>
      <p:sp>
        <p:nvSpPr>
          <p:cNvPr id="17" name="Text Box 16"/>
          <p:cNvSpPr txBox="1"/>
          <p:nvPr/>
        </p:nvSpPr>
        <p:spPr>
          <a:xfrm>
            <a:off x="48260" y="5882640"/>
            <a:ext cx="1877060" cy="368300"/>
          </a:xfrm>
          <a:prstGeom prst="rect">
            <a:avLst/>
          </a:prstGeom>
          <a:noFill/>
        </p:spPr>
        <p:txBody>
          <a:bodyPr wrap="square" rtlCol="0">
            <a:spAutoFit/>
          </a:bodyPr>
          <a:p>
            <a:r>
              <a:rPr lang="en-GB" altLang="en-US" sz="1800" b="1">
                <a:latin typeface="Verdana" panose="020B0604030504040204" charset="0"/>
                <a:cs typeface="Verdana" panose="020B0604030504040204" charset="0"/>
              </a:rPr>
              <a:t>4)Flashcards</a:t>
            </a:r>
            <a:endParaRPr lang="en-GB" altLang="en-US" sz="1800" b="1">
              <a:latin typeface="Verdana" panose="020B0604030504040204" charset="0"/>
              <a:cs typeface="Verdana" panose="020B0604030504040204" charset="0"/>
            </a:endParaRPr>
          </a:p>
        </p:txBody>
      </p:sp>
      <p:sp>
        <p:nvSpPr>
          <p:cNvPr id="18" name="Text Box 17"/>
          <p:cNvSpPr txBox="1"/>
          <p:nvPr/>
        </p:nvSpPr>
        <p:spPr>
          <a:xfrm>
            <a:off x="2175510" y="5697220"/>
            <a:ext cx="3433445" cy="1198880"/>
          </a:xfrm>
          <a:prstGeom prst="rect">
            <a:avLst/>
          </a:prstGeom>
          <a:noFill/>
        </p:spPr>
        <p:txBody>
          <a:bodyPr wrap="square" rtlCol="0">
            <a:spAutoFit/>
          </a:bodyPr>
          <a:p>
            <a:r>
              <a:rPr lang="en-GB" altLang="en-US" b="1">
                <a:latin typeface="Verdana" panose="020B0604030504040204" charset="0"/>
                <a:cs typeface="Verdana" panose="020B0604030504040204" charset="0"/>
              </a:rPr>
              <a:t>Can draw, find online, students can create,useful for meaning and games.</a:t>
            </a:r>
            <a:endParaRPr lang="en-GB" altLang="en-US" b="1">
              <a:latin typeface="Verdana" panose="020B0604030504040204" charset="0"/>
              <a:cs typeface="Verdana" panose="020B060403050404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additive="base">
                                        <p:cTn id="3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 calcmode="lin" valueType="num">
                                      <p:cBhvr additive="base">
                                        <p:cTn id="3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anim calcmode="lin" valueType="num">
                                      <p:cBhvr additive="base">
                                        <p:cTn id="4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xEl>
                                              <p:pRg st="0" end="0"/>
                                            </p:txEl>
                                          </p:spTgt>
                                        </p:tgtEl>
                                        <p:attrNameLst>
                                          <p:attrName>style.visibility</p:attrName>
                                        </p:attrNameLst>
                                      </p:cBhvr>
                                      <p:to>
                                        <p:strVal val="visible"/>
                                      </p:to>
                                    </p:set>
                                    <p:anim calcmode="lin" valueType="num">
                                      <p:cBhvr additive="base">
                                        <p:cTn id="4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58356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ADD A TITLE SLIDE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63525" y="190500"/>
            <a:ext cx="11538585" cy="706755"/>
          </a:xfrm>
          <a:prstGeom prst="rect">
            <a:avLst/>
          </a:prstGeom>
          <a:ln w="19050">
            <a:solidFill>
              <a:srgbClr val="2E8909"/>
            </a:solidFill>
          </a:ln>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uLnTx/>
                <a:uFillTx/>
                <a:latin typeface="Bowlby One SC" panose="02000505060000020004" charset="0"/>
                <a:ea typeface="+mn-ea"/>
                <a:cs typeface="Bowlby One SC" panose="02000505060000020004" charset="0"/>
              </a:rPr>
              <a:t>Using real Objects.</a:t>
            </a:r>
            <a:endParaRPr kumimoji="0" lang="en-GB" altLang="en-US" sz="4000" b="1" i="0" u="none" strike="noStrike" kern="1200" cap="none" spc="-30" normalizeH="0" baseline="0" noProof="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uLnTx/>
              <a:uFillTx/>
              <a:latin typeface="Bowlby One SC" panose="02000505060000020004" charset="0"/>
              <a:ea typeface="+mn-ea"/>
              <a:cs typeface="Bowlby One SC" panose="02000505060000020004" charset="0"/>
            </a:endParaRPr>
          </a:p>
        </p:txBody>
      </p:sp>
      <p:pic>
        <p:nvPicPr>
          <p:cNvPr id="2" name="Picture 1" descr="clipart3102"/>
          <p:cNvPicPr>
            <a:picLocks noChangeAspect="1"/>
          </p:cNvPicPr>
          <p:nvPr/>
        </p:nvPicPr>
        <p:blipFill>
          <a:blip r:embed="rId1"/>
          <a:stretch>
            <a:fillRect/>
          </a:stretch>
        </p:blipFill>
        <p:spPr>
          <a:xfrm>
            <a:off x="2964180" y="2025015"/>
            <a:ext cx="6443345" cy="4602480"/>
          </a:xfrm>
          <a:prstGeom prst="rect">
            <a:avLst/>
          </a:prstGeom>
        </p:spPr>
      </p:pic>
      <p:pic>
        <p:nvPicPr>
          <p:cNvPr id="3" name="Picture 2" descr="clipart4762"/>
          <p:cNvPicPr>
            <a:picLocks noChangeAspect="1"/>
          </p:cNvPicPr>
          <p:nvPr/>
        </p:nvPicPr>
        <p:blipFill>
          <a:blip r:embed="rId2"/>
          <a:stretch>
            <a:fillRect/>
          </a:stretch>
        </p:blipFill>
        <p:spPr>
          <a:xfrm>
            <a:off x="3719830" y="896620"/>
            <a:ext cx="2842895" cy="2720340"/>
          </a:xfrm>
          <a:prstGeom prst="rect">
            <a:avLst/>
          </a:prstGeom>
        </p:spPr>
      </p:pic>
      <p:pic>
        <p:nvPicPr>
          <p:cNvPr id="4" name="Picture 3" descr="clipart15051"/>
          <p:cNvPicPr>
            <a:picLocks noChangeAspect="1"/>
          </p:cNvPicPr>
          <p:nvPr/>
        </p:nvPicPr>
        <p:blipFill>
          <a:blip r:embed="rId3"/>
          <a:stretch>
            <a:fillRect/>
          </a:stretch>
        </p:blipFill>
        <p:spPr>
          <a:xfrm rot="3420000">
            <a:off x="6642100" y="2263775"/>
            <a:ext cx="1048385" cy="1355090"/>
          </a:xfrm>
          <a:prstGeom prst="rect">
            <a:avLst/>
          </a:prstGeom>
        </p:spPr>
      </p:pic>
      <p:pic>
        <p:nvPicPr>
          <p:cNvPr id="5" name="Picture 4" descr="clipart26929"/>
          <p:cNvPicPr>
            <a:picLocks noChangeAspect="1"/>
          </p:cNvPicPr>
          <p:nvPr/>
        </p:nvPicPr>
        <p:blipFill>
          <a:blip r:embed="rId4"/>
          <a:stretch>
            <a:fillRect/>
          </a:stretch>
        </p:blipFill>
        <p:spPr>
          <a:xfrm>
            <a:off x="7716520" y="2132965"/>
            <a:ext cx="925830" cy="1365250"/>
          </a:xfrm>
          <a:prstGeom prst="rect">
            <a:avLst/>
          </a:prstGeom>
        </p:spPr>
      </p:pic>
      <p:pic>
        <p:nvPicPr>
          <p:cNvPr id="6" name="Picture 5" descr="clipart3498"/>
          <p:cNvPicPr>
            <a:picLocks noChangeAspect="1"/>
          </p:cNvPicPr>
          <p:nvPr/>
        </p:nvPicPr>
        <p:blipFill>
          <a:blip r:embed="rId5"/>
          <a:stretch>
            <a:fillRect/>
          </a:stretch>
        </p:blipFill>
        <p:spPr>
          <a:xfrm>
            <a:off x="6312535" y="1485265"/>
            <a:ext cx="1430020" cy="1404620"/>
          </a:xfrm>
          <a:prstGeom prst="rect">
            <a:avLst/>
          </a:prstGeom>
        </p:spPr>
      </p:pic>
      <p:pic>
        <p:nvPicPr>
          <p:cNvPr id="7" name="Picture 6" descr="clipart256275"/>
          <p:cNvPicPr>
            <a:picLocks noChangeAspect="1"/>
          </p:cNvPicPr>
          <p:nvPr/>
        </p:nvPicPr>
        <p:blipFill>
          <a:blip r:embed="rId6"/>
          <a:stretch>
            <a:fillRect/>
          </a:stretch>
        </p:blipFill>
        <p:spPr>
          <a:xfrm>
            <a:off x="3180080" y="2889250"/>
            <a:ext cx="1825625" cy="915670"/>
          </a:xfrm>
          <a:prstGeom prst="rect">
            <a:avLst/>
          </a:prstGeom>
        </p:spPr>
      </p:pic>
      <p:sp>
        <p:nvSpPr>
          <p:cNvPr id="8" name="Rounded Rectangle 7"/>
          <p:cNvSpPr/>
          <p:nvPr/>
        </p:nvSpPr>
        <p:spPr>
          <a:xfrm>
            <a:off x="263525" y="1160780"/>
            <a:ext cx="2808605" cy="1844675"/>
          </a:xfrm>
          <a:prstGeom prst="roundRect">
            <a:avLst>
              <a:gd name="adj" fmla="val 13152"/>
            </a:avLst>
          </a:prstGeom>
          <a:solidFill>
            <a:schemeClr val="accent3">
              <a:lumMod val="20000"/>
              <a:lumOff val="80000"/>
            </a:schemeClr>
          </a:solidFill>
          <a:ln w="28575">
            <a:solidFill>
              <a:srgbClr val="2E8909"/>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Text Box 8"/>
          <p:cNvSpPr txBox="1"/>
          <p:nvPr/>
        </p:nvSpPr>
        <p:spPr>
          <a:xfrm>
            <a:off x="466090" y="1348740"/>
            <a:ext cx="2281555" cy="1476375"/>
          </a:xfrm>
          <a:prstGeom prst="rect">
            <a:avLst/>
          </a:prstGeom>
          <a:noFill/>
        </p:spPr>
        <p:txBody>
          <a:bodyPr wrap="square" rtlCol="0">
            <a:spAutoFit/>
          </a:bodyPr>
          <a:p>
            <a:pPr>
              <a:buClr>
                <a:srgbClr val="00B0F0"/>
              </a:buClr>
              <a:buFont typeface="Arial" panose="020B0604020202020204" pitchFamily="34" charset="0"/>
            </a:pPr>
            <a:r>
              <a:rPr lang="en-GB" altLang="en-US" b="1" u="sng">
                <a:solidFill>
                  <a:srgbClr val="FF0000"/>
                </a:solidFill>
                <a:latin typeface="Verdana" panose="020B0604030504040204" charset="0"/>
                <a:cs typeface="Verdana" panose="020B0604030504040204" charset="0"/>
              </a:rPr>
              <a:t>Prepositions:</a:t>
            </a:r>
            <a:endParaRPr lang="en-GB" altLang="en-US" b="1" u="sng">
              <a:solidFill>
                <a:srgbClr val="FF0000"/>
              </a:solidFill>
              <a:latin typeface="Verdana" panose="020B0604030504040204" charset="0"/>
              <a:cs typeface="Verdana" panose="020B0604030504040204" charset="0"/>
            </a:endParaRPr>
          </a:p>
          <a:p>
            <a:pPr marL="285750" indent="-285750">
              <a:buClr>
                <a:srgbClr val="00B0F0"/>
              </a:buClr>
              <a:buFont typeface="Arial" panose="020B0604020202020204" pitchFamily="34" charset="0"/>
              <a:buChar char="•"/>
            </a:pPr>
            <a:r>
              <a:rPr lang="en-GB" altLang="en-US"/>
              <a:t>The bag is on the table.</a:t>
            </a:r>
            <a:endParaRPr lang="en-GB" altLang="en-US"/>
          </a:p>
          <a:p>
            <a:pPr marL="285750" indent="-285750">
              <a:buClr>
                <a:srgbClr val="00B0F0"/>
              </a:buClr>
              <a:buFont typeface="Arial" panose="020B0604020202020204" pitchFamily="34" charset="0"/>
              <a:buChar char="•"/>
            </a:pPr>
            <a:r>
              <a:rPr lang="en-GB" altLang="en-US"/>
              <a:t>The scissors are under the ball .</a:t>
            </a:r>
            <a:endParaRPr lang="en-GB" altLang="en-US"/>
          </a:p>
        </p:txBody>
      </p:sp>
      <p:cxnSp>
        <p:nvCxnSpPr>
          <p:cNvPr id="10" name="Straight Arrow Connector 9"/>
          <p:cNvCxnSpPr/>
          <p:nvPr/>
        </p:nvCxnSpPr>
        <p:spPr>
          <a:xfrm>
            <a:off x="2332355" y="1917065"/>
            <a:ext cx="2035810" cy="32385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423795" y="2240915"/>
            <a:ext cx="4104640" cy="43243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371475" y="3804920"/>
            <a:ext cx="2592705" cy="1870075"/>
          </a:xfrm>
          <a:prstGeom prst="roundRect">
            <a:avLst/>
          </a:prstGeom>
          <a:solidFill>
            <a:srgbClr val="E6F7D9"/>
          </a:solidFill>
          <a:ln w="28575">
            <a:solidFill>
              <a:srgbClr val="2E8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 name="Text Box 12"/>
          <p:cNvSpPr txBox="1"/>
          <p:nvPr/>
        </p:nvSpPr>
        <p:spPr>
          <a:xfrm>
            <a:off x="466090" y="3969385"/>
            <a:ext cx="2428875" cy="1476375"/>
          </a:xfrm>
          <a:prstGeom prst="rect">
            <a:avLst/>
          </a:prstGeom>
          <a:noFill/>
        </p:spPr>
        <p:txBody>
          <a:bodyPr wrap="square" rtlCol="0">
            <a:spAutoFit/>
          </a:bodyPr>
          <a:p>
            <a:r>
              <a:rPr lang="en-GB" altLang="en-US" b="1" u="sng">
                <a:solidFill>
                  <a:srgbClr val="FF0000"/>
                </a:solidFill>
                <a:latin typeface="Verdana" panose="020B0604030504040204" charset="0"/>
                <a:cs typeface="Verdana" panose="020B0604030504040204" charset="0"/>
              </a:rPr>
              <a:t>Present Perfect:</a:t>
            </a:r>
            <a:endParaRPr lang="en-GB" altLang="en-US"/>
          </a:p>
          <a:p>
            <a:pPr marL="285750" indent="-285750">
              <a:buClr>
                <a:srgbClr val="00B0F0"/>
              </a:buClr>
              <a:buFont typeface="Arial" panose="020B0604020202020204" pitchFamily="34" charset="0"/>
              <a:buChar char="•"/>
            </a:pPr>
            <a:r>
              <a:rPr lang="en-GB" altLang="en-US"/>
              <a:t>I have played with that ball.</a:t>
            </a:r>
            <a:endParaRPr lang="en-GB" altLang="en-US"/>
          </a:p>
          <a:p>
            <a:pPr marL="285750" indent="-285750">
              <a:buClr>
                <a:srgbClr val="00B0F0"/>
              </a:buClr>
              <a:buFont typeface="Arial" panose="020B0604020202020204" pitchFamily="34" charset="0"/>
              <a:buChar char="•"/>
            </a:pPr>
            <a:r>
              <a:rPr lang="en-GB" altLang="en-US"/>
              <a:t>I have used the ruler.</a:t>
            </a:r>
            <a:endParaRPr lang="en-GB" altLang="en-US"/>
          </a:p>
        </p:txBody>
      </p:sp>
      <p:cxnSp>
        <p:nvCxnSpPr>
          <p:cNvPr id="14" name="Straight Arrow Connector 13"/>
          <p:cNvCxnSpPr/>
          <p:nvPr/>
        </p:nvCxnSpPr>
        <p:spPr>
          <a:xfrm flipV="1">
            <a:off x="2799080" y="2456815"/>
            <a:ext cx="3945255" cy="19856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545080" y="3321050"/>
            <a:ext cx="1390650" cy="166941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4692015" y="4704715"/>
            <a:ext cx="2833370" cy="1922780"/>
          </a:xfrm>
          <a:prstGeom prst="roundRect">
            <a:avLst/>
          </a:prstGeom>
          <a:solidFill>
            <a:srgbClr val="E6F7D9"/>
          </a:solidFill>
          <a:ln w="28575">
            <a:solidFill>
              <a:srgbClr val="2E8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 name="Text Box 17"/>
          <p:cNvSpPr txBox="1"/>
          <p:nvPr/>
        </p:nvSpPr>
        <p:spPr>
          <a:xfrm>
            <a:off x="4799965" y="4833620"/>
            <a:ext cx="2724785" cy="1476375"/>
          </a:xfrm>
          <a:prstGeom prst="rect">
            <a:avLst/>
          </a:prstGeom>
          <a:noFill/>
        </p:spPr>
        <p:txBody>
          <a:bodyPr wrap="square" rtlCol="0">
            <a:spAutoFit/>
          </a:bodyPr>
          <a:p>
            <a:pPr>
              <a:buClr>
                <a:srgbClr val="00B0F0"/>
              </a:buClr>
              <a:buFont typeface="Arial" panose="020B0604020202020204" pitchFamily="34" charset="0"/>
            </a:pPr>
            <a:r>
              <a:rPr lang="en-GB" altLang="en-US" b="1" u="sng">
                <a:solidFill>
                  <a:srgbClr val="FF0000"/>
                </a:solidFill>
                <a:latin typeface="Verdana" panose="020B0604030504040204" charset="0"/>
                <a:cs typeface="Verdana" panose="020B0604030504040204" charset="0"/>
              </a:rPr>
              <a:t>Yes/No Questions:</a:t>
            </a:r>
            <a:endParaRPr lang="en-GB" altLang="en-US" b="1" u="sng">
              <a:solidFill>
                <a:srgbClr val="FF0000"/>
              </a:solidFill>
              <a:latin typeface="Verdana" panose="020B0604030504040204" charset="0"/>
              <a:cs typeface="Verdana" panose="020B0604030504040204" charset="0"/>
            </a:endParaRPr>
          </a:p>
          <a:p>
            <a:pPr marL="285750" indent="-285750">
              <a:buClr>
                <a:srgbClr val="00B0F0"/>
              </a:buClr>
              <a:buFont typeface="Arial" panose="020B0604020202020204" pitchFamily="34" charset="0"/>
              <a:buChar char="•"/>
            </a:pPr>
            <a:r>
              <a:rPr lang="en-GB" altLang="en-US">
                <a:solidFill>
                  <a:schemeClr val="tx1"/>
                </a:solidFill>
              </a:rPr>
              <a:t>Is there a pen?</a:t>
            </a:r>
            <a:endParaRPr lang="en-GB" altLang="en-US">
              <a:solidFill>
                <a:schemeClr val="tx1"/>
              </a:solidFill>
            </a:endParaRPr>
          </a:p>
          <a:p>
            <a:pPr marL="285750" indent="-285750">
              <a:buClr>
                <a:srgbClr val="00B0F0"/>
              </a:buClr>
              <a:buFont typeface="Arial" panose="020B0604020202020204" pitchFamily="34" charset="0"/>
              <a:buChar char="•"/>
            </a:pPr>
            <a:r>
              <a:rPr lang="en-GB" altLang="en-US">
                <a:solidFill>
                  <a:schemeClr val="tx1"/>
                </a:solidFill>
              </a:rPr>
              <a:t>Are there any scissors?</a:t>
            </a:r>
            <a:endParaRPr lang="en-GB" altLang="en-US">
              <a:solidFill>
                <a:schemeClr val="tx1"/>
              </a:solidFill>
            </a:endParaRPr>
          </a:p>
          <a:p>
            <a:pPr marL="285750" indent="-285750">
              <a:buClr>
                <a:srgbClr val="00B0F0"/>
              </a:buClr>
              <a:buFont typeface="Arial" panose="020B0604020202020204" pitchFamily="34" charset="0"/>
              <a:buChar char="•"/>
            </a:pPr>
            <a:r>
              <a:rPr lang="en-GB" altLang="en-US">
                <a:solidFill>
                  <a:schemeClr val="tx1"/>
                </a:solidFill>
              </a:rPr>
              <a:t>Can you see a ruler?</a:t>
            </a:r>
            <a:endParaRPr lang="en-GB" altLang="en-US">
              <a:solidFill>
                <a:schemeClr val="tx1"/>
              </a:solidFill>
            </a:endParaRPr>
          </a:p>
        </p:txBody>
      </p:sp>
      <p:cxnSp>
        <p:nvCxnSpPr>
          <p:cNvPr id="19" name="Straight Arrow Connector 18"/>
          <p:cNvCxnSpPr/>
          <p:nvPr/>
        </p:nvCxnSpPr>
        <p:spPr>
          <a:xfrm flipV="1">
            <a:off x="6744335" y="3105150"/>
            <a:ext cx="1511935" cy="2160270"/>
          </a:xfrm>
          <a:prstGeom prst="straightConnector1">
            <a:avLst/>
          </a:prstGeom>
          <a:ln w="38100">
            <a:solidFill>
              <a:srgbClr val="5AF006"/>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096000" y="3213100"/>
            <a:ext cx="972185" cy="2700655"/>
          </a:xfrm>
          <a:prstGeom prst="straightConnector1">
            <a:avLst/>
          </a:prstGeom>
          <a:ln w="38100">
            <a:solidFill>
              <a:srgbClr val="5AF006"/>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4799965" y="3645535"/>
            <a:ext cx="2484120" cy="2484120"/>
          </a:xfrm>
          <a:prstGeom prst="straightConnector1">
            <a:avLst/>
          </a:prstGeom>
          <a:ln w="38100">
            <a:solidFill>
              <a:srgbClr val="5AF006"/>
            </a:solidFill>
            <a:tailEnd type="arrow"/>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9294495" y="1289050"/>
            <a:ext cx="2742565" cy="1924050"/>
          </a:xfrm>
          <a:prstGeom prst="roundRect">
            <a:avLst/>
          </a:prstGeom>
          <a:solidFill>
            <a:srgbClr val="E6F7D9"/>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3" name="Text Box 22"/>
          <p:cNvSpPr txBox="1"/>
          <p:nvPr/>
        </p:nvSpPr>
        <p:spPr>
          <a:xfrm>
            <a:off x="9557385" y="1379855"/>
            <a:ext cx="2216150" cy="1753235"/>
          </a:xfrm>
          <a:prstGeom prst="rect">
            <a:avLst/>
          </a:prstGeom>
          <a:noFill/>
        </p:spPr>
        <p:txBody>
          <a:bodyPr wrap="square" rtlCol="0">
            <a:spAutoFit/>
          </a:bodyPr>
          <a:p>
            <a:pPr>
              <a:buClr>
                <a:srgbClr val="00B0F0"/>
              </a:buClr>
              <a:buFont typeface="Arial" panose="020B0604020202020204" pitchFamily="34" charset="0"/>
            </a:pPr>
            <a:r>
              <a:rPr lang="en-GB" altLang="en-US" b="1" u="sng">
                <a:solidFill>
                  <a:srgbClr val="FF0000"/>
                </a:solidFill>
                <a:latin typeface="Verdana" panose="020B0604030504040204" charset="0"/>
                <a:cs typeface="Verdana" panose="020B0604030504040204" charset="0"/>
              </a:rPr>
              <a:t>Materials:</a:t>
            </a:r>
            <a:endParaRPr lang="en-GB" altLang="en-US" b="1" u="sng">
              <a:solidFill>
                <a:srgbClr val="FF0000"/>
              </a:solidFill>
              <a:latin typeface="Verdana" panose="020B0604030504040204" charset="0"/>
              <a:cs typeface="Verdana" panose="020B0604030504040204" charset="0"/>
            </a:endParaRPr>
          </a:p>
          <a:p>
            <a:pPr marL="285750" indent="-285750">
              <a:buClr>
                <a:srgbClr val="00B0F0"/>
              </a:buClr>
              <a:buFont typeface="Arial" panose="020B0604020202020204" pitchFamily="34" charset="0"/>
              <a:buChar char="•"/>
            </a:pPr>
            <a:r>
              <a:rPr lang="en-GB" altLang="en-US"/>
              <a:t>What is the table made of?</a:t>
            </a:r>
            <a:endParaRPr lang="en-GB" altLang="en-US"/>
          </a:p>
          <a:p>
            <a:pPr marL="285750" indent="-285750">
              <a:buClr>
                <a:srgbClr val="00B0F0"/>
              </a:buClr>
              <a:buFont typeface="Arial" panose="020B0604020202020204" pitchFamily="34" charset="0"/>
              <a:buChar char="•"/>
            </a:pPr>
            <a:r>
              <a:rPr lang="en-GB" altLang="en-US"/>
              <a:t>Is the pencil made of wood?</a:t>
            </a:r>
            <a:endParaRPr lang="en-GB" altLang="en-US"/>
          </a:p>
          <a:p>
            <a:pPr marL="285750" indent="-285750">
              <a:buFont typeface="Arial" panose="020B0604020202020204" pitchFamily="34" charset="0"/>
            </a:pPr>
            <a:endParaRPr lang="en-GB" altLang="en-US"/>
          </a:p>
        </p:txBody>
      </p:sp>
      <p:cxnSp>
        <p:nvCxnSpPr>
          <p:cNvPr id="24" name="Straight Arrow Connector 23"/>
          <p:cNvCxnSpPr/>
          <p:nvPr/>
        </p:nvCxnSpPr>
        <p:spPr>
          <a:xfrm flipH="1">
            <a:off x="8904605" y="1917065"/>
            <a:ext cx="972185" cy="97282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8040370" y="2456815"/>
            <a:ext cx="1836420" cy="324485"/>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9294495" y="4293235"/>
            <a:ext cx="2752090" cy="2147570"/>
          </a:xfrm>
          <a:prstGeom prst="roundRect">
            <a:avLst/>
          </a:prstGeom>
          <a:solidFill>
            <a:srgbClr val="E6F7D9"/>
          </a:solidFill>
          <a:ln>
            <a:solidFill>
              <a:srgbClr val="2E8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7" name="Text Box 26"/>
          <p:cNvSpPr txBox="1"/>
          <p:nvPr/>
        </p:nvSpPr>
        <p:spPr>
          <a:xfrm>
            <a:off x="9594850" y="4509135"/>
            <a:ext cx="2141220" cy="1753235"/>
          </a:xfrm>
          <a:prstGeom prst="rect">
            <a:avLst/>
          </a:prstGeom>
          <a:noFill/>
        </p:spPr>
        <p:txBody>
          <a:bodyPr wrap="square" rtlCol="0">
            <a:spAutoFit/>
          </a:bodyPr>
          <a:p>
            <a:r>
              <a:rPr lang="en-GB" altLang="en-US" b="1" u="sng">
                <a:solidFill>
                  <a:srgbClr val="FF0000"/>
                </a:solidFill>
                <a:latin typeface="Verdana" panose="020B0604030504040204" charset="0"/>
                <a:cs typeface="Verdana" panose="020B0604030504040204" charset="0"/>
              </a:rPr>
              <a:t>Adjectives:</a:t>
            </a:r>
            <a:endParaRPr lang="en-GB" altLang="en-US" b="1" u="sng">
              <a:solidFill>
                <a:srgbClr val="FF0000"/>
              </a:solidFill>
              <a:latin typeface="Verdana" panose="020B0604030504040204" charset="0"/>
              <a:cs typeface="Verdana" panose="020B0604030504040204" charset="0"/>
            </a:endParaRPr>
          </a:p>
          <a:p>
            <a:pPr marL="285750" indent="-285750">
              <a:buClr>
                <a:srgbClr val="00B0F0"/>
              </a:buClr>
              <a:buFont typeface="Arial" panose="020B0604020202020204" pitchFamily="34" charset="0"/>
              <a:buChar char="•"/>
            </a:pPr>
            <a:r>
              <a:rPr lang="en-GB" altLang="en-US">
                <a:solidFill>
                  <a:schemeClr val="tx1"/>
                </a:solidFill>
              </a:rPr>
              <a:t>Is it a blue bag?</a:t>
            </a:r>
            <a:endParaRPr lang="en-GB" altLang="en-US">
              <a:solidFill>
                <a:schemeClr val="tx1"/>
              </a:solidFill>
            </a:endParaRPr>
          </a:p>
          <a:p>
            <a:pPr marL="285750" indent="-285750">
              <a:buClr>
                <a:srgbClr val="00B0F0"/>
              </a:buClr>
              <a:buFont typeface="Arial" panose="020B0604020202020204" pitchFamily="34" charset="0"/>
              <a:buChar char="•"/>
            </a:pPr>
            <a:r>
              <a:rPr lang="en-GB" altLang="en-US">
                <a:solidFill>
                  <a:schemeClr val="tx1"/>
                </a:solidFill>
              </a:rPr>
              <a:t>Is it big or small?</a:t>
            </a:r>
            <a:endParaRPr lang="en-GB" altLang="en-US">
              <a:solidFill>
                <a:schemeClr val="tx1"/>
              </a:solidFill>
            </a:endParaRPr>
          </a:p>
          <a:p>
            <a:pPr marL="285750" indent="-285750">
              <a:buClr>
                <a:srgbClr val="00B0F0"/>
              </a:buClr>
              <a:buFont typeface="Arial" panose="020B0604020202020204" pitchFamily="34" charset="0"/>
              <a:buChar char="•"/>
            </a:pPr>
            <a:r>
              <a:rPr lang="en-GB" altLang="en-US">
                <a:solidFill>
                  <a:schemeClr val="tx1"/>
                </a:solidFill>
              </a:rPr>
              <a:t>Tell me about the ball.</a:t>
            </a:r>
            <a:endParaRPr lang="en-GB" altLang="en-US">
              <a:solidFill>
                <a:schemeClr val="tx1"/>
              </a:solidFill>
            </a:endParaRPr>
          </a:p>
        </p:txBody>
      </p:sp>
      <p:cxnSp>
        <p:nvCxnSpPr>
          <p:cNvPr id="28" name="Straight Arrow Connector 27"/>
          <p:cNvCxnSpPr/>
          <p:nvPr/>
        </p:nvCxnSpPr>
        <p:spPr>
          <a:xfrm flipH="1" flipV="1">
            <a:off x="6204585" y="3105150"/>
            <a:ext cx="3724910" cy="1875155"/>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8472805" y="4941570"/>
            <a:ext cx="1395730" cy="35306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7284085" y="2456815"/>
            <a:ext cx="2574290" cy="334518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 calcmode="lin" valueType="num">
                                      <p:cBhvr additive="base">
                                        <p:cTn id="2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additive="base">
                                        <p:cTn id="3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anim calcmode="lin" valueType="num">
                                      <p:cBhvr additive="base">
                                        <p:cTn id="4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3">
                                            <p:txEl>
                                              <p:pRg st="2" end="2"/>
                                            </p:txEl>
                                          </p:spTgt>
                                        </p:tgtEl>
                                        <p:attrNameLst>
                                          <p:attrName>style.visibility</p:attrName>
                                        </p:attrNameLst>
                                      </p:cBhvr>
                                      <p:to>
                                        <p:strVal val="visible"/>
                                      </p:to>
                                    </p:set>
                                    <p:anim calcmode="lin" valueType="num">
                                      <p:cBhvr additive="base">
                                        <p:cTn id="55"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8">
                                            <p:txEl>
                                              <p:pRg st="0" end="0"/>
                                            </p:txEl>
                                          </p:spTgt>
                                        </p:tgtEl>
                                        <p:attrNameLst>
                                          <p:attrName>style.visibility</p:attrName>
                                        </p:attrNameLst>
                                      </p:cBhvr>
                                      <p:to>
                                        <p:strVal val="visible"/>
                                      </p:to>
                                    </p:set>
                                    <p:anim calcmode="lin" valueType="num">
                                      <p:cBhvr additive="base">
                                        <p:cTn id="6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8">
                                            <p:txEl>
                                              <p:pRg st="1" end="1"/>
                                            </p:txEl>
                                          </p:spTgt>
                                        </p:tgtEl>
                                        <p:attrNameLst>
                                          <p:attrName>style.visibility</p:attrName>
                                        </p:attrNameLst>
                                      </p:cBhvr>
                                      <p:to>
                                        <p:strVal val="visible"/>
                                      </p:to>
                                    </p:set>
                                    <p:anim calcmode="lin" valueType="num">
                                      <p:cBhvr additive="base">
                                        <p:cTn id="73"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8">
                                            <p:txEl>
                                              <p:pRg st="2" end="2"/>
                                            </p:txEl>
                                          </p:spTgt>
                                        </p:tgtEl>
                                        <p:attrNameLst>
                                          <p:attrName>style.visibility</p:attrName>
                                        </p:attrNameLst>
                                      </p:cBhvr>
                                      <p:to>
                                        <p:strVal val="visible"/>
                                      </p:to>
                                    </p:set>
                                    <p:anim calcmode="lin" valueType="num">
                                      <p:cBhvr additive="base">
                                        <p:cTn id="85"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18">
                                            <p:txEl>
                                              <p:pRg st="3" end="3"/>
                                            </p:txEl>
                                          </p:spTgt>
                                        </p:tgtEl>
                                        <p:attrNameLst>
                                          <p:attrName>style.visibility</p:attrName>
                                        </p:attrNameLst>
                                      </p:cBhvr>
                                      <p:to>
                                        <p:strVal val="visible"/>
                                      </p:to>
                                    </p:set>
                                    <p:anim calcmode="lin" valueType="num">
                                      <p:cBhvr additive="base">
                                        <p:cTn id="97" dur="500" fill="hold"/>
                                        <p:tgtEl>
                                          <p:spTgt spid="18">
                                            <p:txEl>
                                              <p:pRg st="3" end="3"/>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additive="base">
                                        <p:cTn id="103" dur="500" fill="hold"/>
                                        <p:tgtEl>
                                          <p:spTgt spid="21"/>
                                        </p:tgtEl>
                                        <p:attrNameLst>
                                          <p:attrName>ppt_x</p:attrName>
                                        </p:attrNameLst>
                                      </p:cBhvr>
                                      <p:tavLst>
                                        <p:tav tm="0">
                                          <p:val>
                                            <p:strVal val="#ppt_x"/>
                                          </p:val>
                                        </p:tav>
                                        <p:tav tm="100000">
                                          <p:val>
                                            <p:strVal val="#ppt_x"/>
                                          </p:val>
                                        </p:tav>
                                      </p:tavLst>
                                    </p:anim>
                                    <p:anim calcmode="lin" valueType="num">
                                      <p:cBhvr additive="base">
                                        <p:cTn id="10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23">
                                            <p:txEl>
                                              <p:pRg st="0" end="0"/>
                                            </p:txEl>
                                          </p:spTgt>
                                        </p:tgtEl>
                                        <p:attrNameLst>
                                          <p:attrName>style.visibility</p:attrName>
                                        </p:attrNameLst>
                                      </p:cBhvr>
                                      <p:to>
                                        <p:strVal val="visible"/>
                                      </p:to>
                                    </p:set>
                                    <p:anim calcmode="lin" valueType="num">
                                      <p:cBhvr additive="base">
                                        <p:cTn id="109"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23">
                                            <p:txEl>
                                              <p:pRg st="1" end="1"/>
                                            </p:txEl>
                                          </p:spTgt>
                                        </p:tgtEl>
                                        <p:attrNameLst>
                                          <p:attrName>style.visibility</p:attrName>
                                        </p:attrNameLst>
                                      </p:cBhvr>
                                      <p:to>
                                        <p:strVal val="visible"/>
                                      </p:to>
                                    </p:set>
                                    <p:anim calcmode="lin" valueType="num">
                                      <p:cBhvr additive="base">
                                        <p:cTn id="115"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additive="base">
                                        <p:cTn id="121" dur="500" fill="hold"/>
                                        <p:tgtEl>
                                          <p:spTgt spid="24"/>
                                        </p:tgtEl>
                                        <p:attrNameLst>
                                          <p:attrName>ppt_x</p:attrName>
                                        </p:attrNameLst>
                                      </p:cBhvr>
                                      <p:tavLst>
                                        <p:tav tm="0">
                                          <p:val>
                                            <p:strVal val="#ppt_x"/>
                                          </p:val>
                                        </p:tav>
                                        <p:tav tm="100000">
                                          <p:val>
                                            <p:strVal val="#ppt_x"/>
                                          </p:val>
                                        </p:tav>
                                      </p:tavLst>
                                    </p:anim>
                                    <p:anim calcmode="lin" valueType="num">
                                      <p:cBhvr additive="base">
                                        <p:cTn id="12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23">
                                            <p:txEl>
                                              <p:pRg st="2" end="2"/>
                                            </p:txEl>
                                          </p:spTgt>
                                        </p:tgtEl>
                                        <p:attrNameLst>
                                          <p:attrName>style.visibility</p:attrName>
                                        </p:attrNameLst>
                                      </p:cBhvr>
                                      <p:to>
                                        <p:strVal val="visible"/>
                                      </p:to>
                                    </p:set>
                                    <p:anim calcmode="lin" valueType="num">
                                      <p:cBhvr additive="base">
                                        <p:cTn id="127"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additive="base">
                                        <p:cTn id="133" dur="500" fill="hold"/>
                                        <p:tgtEl>
                                          <p:spTgt spid="25"/>
                                        </p:tgtEl>
                                        <p:attrNameLst>
                                          <p:attrName>ppt_x</p:attrName>
                                        </p:attrNameLst>
                                      </p:cBhvr>
                                      <p:tavLst>
                                        <p:tav tm="0">
                                          <p:val>
                                            <p:strVal val="#ppt_x"/>
                                          </p:val>
                                        </p:tav>
                                        <p:tav tm="100000">
                                          <p:val>
                                            <p:strVal val="#ppt_x"/>
                                          </p:val>
                                        </p:tav>
                                      </p:tavLst>
                                    </p:anim>
                                    <p:anim calcmode="lin" valueType="num">
                                      <p:cBhvr additive="base">
                                        <p:cTn id="13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27">
                                            <p:txEl>
                                              <p:pRg st="0" end="0"/>
                                            </p:txEl>
                                          </p:spTgt>
                                        </p:tgtEl>
                                        <p:attrNameLst>
                                          <p:attrName>style.visibility</p:attrName>
                                        </p:attrNameLst>
                                      </p:cBhvr>
                                      <p:to>
                                        <p:strVal val="visible"/>
                                      </p:to>
                                    </p:set>
                                    <p:anim calcmode="lin" valueType="num">
                                      <p:cBhvr additive="base">
                                        <p:cTn id="13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27">
                                            <p:txEl>
                                              <p:pRg st="1" end="1"/>
                                            </p:txEl>
                                          </p:spTgt>
                                        </p:tgtEl>
                                        <p:attrNameLst>
                                          <p:attrName>style.visibility</p:attrName>
                                        </p:attrNameLst>
                                      </p:cBhvr>
                                      <p:to>
                                        <p:strVal val="visible"/>
                                      </p:to>
                                    </p:set>
                                    <p:anim calcmode="lin" valueType="num">
                                      <p:cBhvr additive="base">
                                        <p:cTn id="145" dur="500" fill="hold"/>
                                        <p:tgtEl>
                                          <p:spTgt spid="27">
                                            <p:txEl>
                                              <p:pRg st="1" end="1"/>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nodeType="click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additive="base">
                                        <p:cTn id="151" dur="500" fill="hold"/>
                                        <p:tgtEl>
                                          <p:spTgt spid="28"/>
                                        </p:tgtEl>
                                        <p:attrNameLst>
                                          <p:attrName>ppt_x</p:attrName>
                                        </p:attrNameLst>
                                      </p:cBhvr>
                                      <p:tavLst>
                                        <p:tav tm="0">
                                          <p:val>
                                            <p:strVal val="#ppt_x"/>
                                          </p:val>
                                        </p:tav>
                                        <p:tav tm="100000">
                                          <p:val>
                                            <p:strVal val="#ppt_x"/>
                                          </p:val>
                                        </p:tav>
                                      </p:tavLst>
                                    </p:anim>
                                    <p:anim calcmode="lin" valueType="num">
                                      <p:cBhvr additive="base">
                                        <p:cTn id="15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27">
                                            <p:txEl>
                                              <p:pRg st="2" end="2"/>
                                            </p:txEl>
                                          </p:spTgt>
                                        </p:tgtEl>
                                        <p:attrNameLst>
                                          <p:attrName>style.visibility</p:attrName>
                                        </p:attrNameLst>
                                      </p:cBhvr>
                                      <p:to>
                                        <p:strVal val="visible"/>
                                      </p:to>
                                    </p:set>
                                    <p:anim calcmode="lin" valueType="num">
                                      <p:cBhvr additive="base">
                                        <p:cTn id="157" dur="500" fill="hold"/>
                                        <p:tgtEl>
                                          <p:spTgt spid="27">
                                            <p:txEl>
                                              <p:pRg st="2" end="2"/>
                                            </p:txEl>
                                          </p:spTgt>
                                        </p:tgtEl>
                                        <p:attrNameLst>
                                          <p:attrName>ppt_x</p:attrName>
                                        </p:attrNameLst>
                                      </p:cBhvr>
                                      <p:tavLst>
                                        <p:tav tm="0">
                                          <p:val>
                                            <p:strVal val="#ppt_x"/>
                                          </p:val>
                                        </p:tav>
                                        <p:tav tm="100000">
                                          <p:val>
                                            <p:strVal val="#ppt_x"/>
                                          </p:val>
                                        </p:tav>
                                      </p:tavLst>
                                    </p:anim>
                                    <p:anim calcmode="lin" valueType="num">
                                      <p:cBhvr additive="base">
                                        <p:cTn id="158" dur="500" fill="hold"/>
                                        <p:tgtEl>
                                          <p:spTgt spid="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nodeType="click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additive="base">
                                        <p:cTn id="163" dur="500" fill="hold"/>
                                        <p:tgtEl>
                                          <p:spTgt spid="29"/>
                                        </p:tgtEl>
                                        <p:attrNameLst>
                                          <p:attrName>ppt_x</p:attrName>
                                        </p:attrNameLst>
                                      </p:cBhvr>
                                      <p:tavLst>
                                        <p:tav tm="0">
                                          <p:val>
                                            <p:strVal val="#ppt_x"/>
                                          </p:val>
                                        </p:tav>
                                        <p:tav tm="100000">
                                          <p:val>
                                            <p:strVal val="#ppt_x"/>
                                          </p:val>
                                        </p:tav>
                                      </p:tavLst>
                                    </p:anim>
                                    <p:anim calcmode="lin" valueType="num">
                                      <p:cBhvr additive="base">
                                        <p:cTn id="16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27">
                                            <p:txEl>
                                              <p:pRg st="3" end="3"/>
                                            </p:txEl>
                                          </p:spTgt>
                                        </p:tgtEl>
                                        <p:attrNameLst>
                                          <p:attrName>style.visibility</p:attrName>
                                        </p:attrNameLst>
                                      </p:cBhvr>
                                      <p:to>
                                        <p:strVal val="visible"/>
                                      </p:to>
                                    </p:set>
                                    <p:anim calcmode="lin" valueType="num">
                                      <p:cBhvr additive="base">
                                        <p:cTn id="169" dur="500" fill="hold"/>
                                        <p:tgtEl>
                                          <p:spTgt spid="27">
                                            <p:txEl>
                                              <p:pRg st="3" end="3"/>
                                            </p:txEl>
                                          </p:spTgt>
                                        </p:tgtEl>
                                        <p:attrNameLst>
                                          <p:attrName>ppt_x</p:attrName>
                                        </p:attrNameLst>
                                      </p:cBhvr>
                                      <p:tavLst>
                                        <p:tav tm="0">
                                          <p:val>
                                            <p:strVal val="#ppt_x"/>
                                          </p:val>
                                        </p:tav>
                                        <p:tav tm="100000">
                                          <p:val>
                                            <p:strVal val="#ppt_x"/>
                                          </p:val>
                                        </p:tav>
                                      </p:tavLst>
                                    </p:anim>
                                    <p:anim calcmode="lin" valueType="num">
                                      <p:cBhvr additive="base">
                                        <p:cTn id="170" dur="500" fill="hold"/>
                                        <p:tgtEl>
                                          <p:spTgt spid="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30"/>
                                        </p:tgtEl>
                                        <p:attrNameLst>
                                          <p:attrName>style.visibility</p:attrName>
                                        </p:attrNameLst>
                                      </p:cBhvr>
                                      <p:to>
                                        <p:strVal val="visible"/>
                                      </p:to>
                                    </p:set>
                                    <p:anim calcmode="lin" valueType="num">
                                      <p:cBhvr additive="base">
                                        <p:cTn id="175" dur="500" fill="hold"/>
                                        <p:tgtEl>
                                          <p:spTgt spid="30"/>
                                        </p:tgtEl>
                                        <p:attrNameLst>
                                          <p:attrName>ppt_x</p:attrName>
                                        </p:attrNameLst>
                                      </p:cBhvr>
                                      <p:tavLst>
                                        <p:tav tm="0">
                                          <p:val>
                                            <p:strVal val="#ppt_x"/>
                                          </p:val>
                                        </p:tav>
                                        <p:tav tm="100000">
                                          <p:val>
                                            <p:strVal val="#ppt_x"/>
                                          </p:val>
                                        </p:tav>
                                      </p:tavLst>
                                    </p:anim>
                                    <p:anim calcmode="lin" valueType="num">
                                      <p:cBhvr additive="base">
                                        <p:cTn id="1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3719830" y="296545"/>
            <a:ext cx="3937000" cy="58356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ADD A TITLE SLIDE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27965" y="190500"/>
            <a:ext cx="11480800" cy="706755"/>
          </a:xfrm>
          <a:prstGeom prst="rect">
            <a:avLst/>
          </a:prstGeom>
          <a:ln w="28575">
            <a:solidFill>
              <a:srgbClr val="2E8909"/>
            </a:solidFill>
          </a:ln>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Bowlby One SC" panose="02000505060000020004" charset="0"/>
                <a:ea typeface="+mn-ea"/>
                <a:cs typeface="Bowlby One SC" panose="02000505060000020004" charset="0"/>
              </a:rPr>
              <a:t>Flashcard Basics.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Bowlby One SC" panose="02000505060000020004" charset="0"/>
              <a:ea typeface="+mn-ea"/>
              <a:cs typeface="Bowlby One SC" panose="02000505060000020004" charset="0"/>
            </a:endParaRPr>
          </a:p>
        </p:txBody>
      </p:sp>
      <p:sp>
        <p:nvSpPr>
          <p:cNvPr id="3" name="Text Box 2"/>
          <p:cNvSpPr txBox="1"/>
          <p:nvPr/>
        </p:nvSpPr>
        <p:spPr>
          <a:xfrm>
            <a:off x="252730" y="1024255"/>
            <a:ext cx="5735320" cy="645160"/>
          </a:xfrm>
          <a:prstGeom prst="rect">
            <a:avLst/>
          </a:prstGeom>
          <a:solidFill>
            <a:schemeClr val="accent5">
              <a:lumMod val="40000"/>
              <a:lumOff val="60000"/>
              <a:alpha val="43000"/>
            </a:schemeClr>
          </a:solidFill>
          <a:ln>
            <a:solidFill>
              <a:srgbClr val="2E8909"/>
            </a:solidFill>
          </a:ln>
        </p:spPr>
        <p:txBody>
          <a:bodyPr wrap="square" rtlCol="0">
            <a:spAutoFit/>
          </a:bodyPr>
          <a:p>
            <a:r>
              <a:rPr lang="en-GB" altLang="en-US">
                <a:latin typeface="Verdana" panose="020B0604030504040204" charset="0"/>
                <a:cs typeface="Verdana" panose="020B0604030504040204" charset="0"/>
              </a:rPr>
              <a:t>What makes good flash cards? How can we be sure that they are as effective as possible?</a:t>
            </a:r>
            <a:endParaRPr lang="en-GB" altLang="en-US">
              <a:latin typeface="Verdana" panose="020B0604030504040204" charset="0"/>
              <a:cs typeface="Verdana" panose="020B0604030504040204" charset="0"/>
            </a:endParaRPr>
          </a:p>
        </p:txBody>
      </p:sp>
      <p:sp>
        <p:nvSpPr>
          <p:cNvPr id="4" name="Text Box 3"/>
          <p:cNvSpPr txBox="1"/>
          <p:nvPr/>
        </p:nvSpPr>
        <p:spPr>
          <a:xfrm>
            <a:off x="263525" y="1809115"/>
            <a:ext cx="5746750" cy="4892675"/>
          </a:xfrm>
          <a:prstGeom prst="rect">
            <a:avLst/>
          </a:prstGeom>
          <a:noFill/>
          <a:ln w="28575">
            <a:solidFill>
              <a:srgbClr val="2E8909"/>
            </a:solidFill>
          </a:ln>
        </p:spPr>
        <p:txBody>
          <a:bodyPr wrap="square" rtlCol="0">
            <a:spAutoFit/>
          </a:bodyPr>
          <a:p>
            <a:r>
              <a:rPr lang="en-GB" altLang="en-US" sz="2600" b="1">
                <a:solidFill>
                  <a:srgbClr val="FF0000"/>
                </a:solidFill>
                <a:latin typeface="Verdana" panose="020B0604030504040204" charset="0"/>
                <a:cs typeface="Verdana" panose="020B0604030504040204" charset="0"/>
              </a:rPr>
              <a:t>1)</a:t>
            </a:r>
            <a:r>
              <a:rPr lang="en-GB" altLang="en-US" sz="2600" b="1">
                <a:latin typeface="Verdana" panose="020B0604030504040204" charset="0"/>
                <a:cs typeface="Verdana" panose="020B0604030504040204" charset="0"/>
              </a:rPr>
              <a:t> Flash cards must be large enough for the class to see. At least 1/2 A4 size.</a:t>
            </a:r>
            <a:endParaRPr lang="en-GB" altLang="en-US" sz="2600" b="1">
              <a:latin typeface="Verdana" panose="020B0604030504040204" charset="0"/>
              <a:cs typeface="Verdana" panose="020B0604030504040204" charset="0"/>
            </a:endParaRPr>
          </a:p>
          <a:p>
            <a:r>
              <a:rPr lang="en-GB" altLang="en-US" sz="2600" b="1">
                <a:solidFill>
                  <a:srgbClr val="FF0000"/>
                </a:solidFill>
                <a:latin typeface="Verdana" panose="020B0604030504040204" charset="0"/>
                <a:cs typeface="Verdana" panose="020B0604030504040204" charset="0"/>
              </a:rPr>
              <a:t>2)</a:t>
            </a:r>
            <a:r>
              <a:rPr lang="en-GB" altLang="en-US" sz="2600" b="1">
                <a:latin typeface="Verdana" panose="020B0604030504040204" charset="0"/>
                <a:cs typeface="Verdana" panose="020B0604030504040204" charset="0"/>
              </a:rPr>
              <a:t> Pictures on them need to be clear. Not just visible but clear about their meaning.</a:t>
            </a:r>
            <a:endParaRPr lang="en-GB" altLang="en-US" sz="2600" b="1">
              <a:latin typeface="Verdana" panose="020B0604030504040204" charset="0"/>
              <a:cs typeface="Verdana" panose="020B0604030504040204" charset="0"/>
            </a:endParaRPr>
          </a:p>
          <a:p>
            <a:r>
              <a:rPr lang="en-GB" altLang="en-US" sz="2600" b="1">
                <a:solidFill>
                  <a:srgbClr val="FF0000"/>
                </a:solidFill>
                <a:latin typeface="Verdana" panose="020B0604030504040204" charset="0"/>
                <a:cs typeface="Verdana" panose="020B0604030504040204" charset="0"/>
              </a:rPr>
              <a:t>3)</a:t>
            </a:r>
            <a:r>
              <a:rPr lang="en-GB" altLang="en-US" sz="2600" b="1">
                <a:latin typeface="Verdana" panose="020B0604030504040204" charset="0"/>
                <a:cs typeface="Verdana" panose="020B0604030504040204" charset="0"/>
              </a:rPr>
              <a:t> Can use different colour to help attractiveness.</a:t>
            </a:r>
            <a:endParaRPr lang="en-GB" altLang="en-US" sz="2600" b="1">
              <a:latin typeface="Verdana" panose="020B0604030504040204" charset="0"/>
              <a:cs typeface="Verdana" panose="020B0604030504040204" charset="0"/>
            </a:endParaRPr>
          </a:p>
          <a:p>
            <a:r>
              <a:rPr lang="en-GB" altLang="en-US" sz="2600" b="1">
                <a:solidFill>
                  <a:srgbClr val="FF0000"/>
                </a:solidFill>
                <a:latin typeface="Verdana" panose="020B0604030504040204" charset="0"/>
                <a:cs typeface="Verdana" panose="020B0604030504040204" charset="0"/>
              </a:rPr>
              <a:t>4)</a:t>
            </a:r>
            <a:r>
              <a:rPr lang="en-GB" altLang="en-US" sz="2600" b="1">
                <a:latin typeface="Verdana" panose="020B0604030504040204" charset="0"/>
                <a:cs typeface="Verdana" panose="020B0604030504040204" charset="0"/>
              </a:rPr>
              <a:t> Laminated cards last longer and can be reused.</a:t>
            </a:r>
            <a:endParaRPr lang="en-GB" altLang="en-US" sz="2600" b="1">
              <a:latin typeface="Verdana" panose="020B0604030504040204" charset="0"/>
              <a:cs typeface="Verdana" panose="020B0604030504040204" charset="0"/>
            </a:endParaRPr>
          </a:p>
          <a:p>
            <a:r>
              <a:rPr lang="en-GB" altLang="en-US" sz="2600" b="1">
                <a:solidFill>
                  <a:srgbClr val="FF0000"/>
                </a:solidFill>
                <a:latin typeface="Verdana" panose="020B0604030504040204" charset="0"/>
                <a:cs typeface="Verdana" panose="020B0604030504040204" charset="0"/>
              </a:rPr>
              <a:t>5)</a:t>
            </a:r>
            <a:r>
              <a:rPr lang="en-GB" altLang="en-US" sz="2600" b="1">
                <a:latin typeface="Verdana" panose="020B0604030504040204" charset="0"/>
                <a:cs typeface="Verdana" panose="020B0604030504040204" charset="0"/>
              </a:rPr>
              <a:t> Themed cards are easiest to remember for students.</a:t>
            </a:r>
            <a:endParaRPr lang="en-GB" altLang="en-US" sz="2600" b="1">
              <a:latin typeface="Verdana" panose="020B0604030504040204" charset="0"/>
              <a:cs typeface="Verdana" panose="020B0604030504040204" charset="0"/>
            </a:endParaRPr>
          </a:p>
        </p:txBody>
      </p:sp>
      <p:pic>
        <p:nvPicPr>
          <p:cNvPr id="5" name="Picture 4" descr="81CvEmP4l6L._AC_SS450_"/>
          <p:cNvPicPr>
            <a:picLocks noChangeAspect="1"/>
          </p:cNvPicPr>
          <p:nvPr/>
        </p:nvPicPr>
        <p:blipFill>
          <a:blip r:embed="rId1"/>
          <a:srcRect t="12944" b="14483"/>
          <a:stretch>
            <a:fillRect/>
          </a:stretch>
        </p:blipFill>
        <p:spPr>
          <a:xfrm>
            <a:off x="6234430" y="1023620"/>
            <a:ext cx="5400040" cy="5619750"/>
          </a:xfrm>
          <a:prstGeom prst="rect">
            <a:avLst/>
          </a:prstGeom>
          <a:ln w="19050">
            <a:solidFill>
              <a:srgbClr val="2E8909"/>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135890" y="296545"/>
            <a:ext cx="11557000" cy="768350"/>
          </a:xfrm>
          <a:prstGeom prst="rect">
            <a:avLst/>
          </a:prstGeom>
          <a:ln>
            <a:solidFill>
              <a:srgbClr val="2E8909"/>
            </a:solidFill>
          </a:ln>
        </p:spPr>
        <p:style>
          <a:lnRef idx="1">
            <a:schemeClr val="accent3"/>
          </a:lnRef>
          <a:fillRef idx="2">
            <a:schemeClr val="accent3"/>
          </a:fillRef>
          <a:effectRef idx="1">
            <a:schemeClr val="accent3"/>
          </a:effectRef>
          <a:fontRef idx="minor">
            <a:schemeClr val="dk1"/>
          </a:fontRef>
        </p:style>
        <p:txBody>
          <a:bodyPr wrap="square" rtlCol="0">
            <a:spAutoFit/>
          </a:bodyPr>
          <a:p>
            <a:pPr algn="ctr"/>
            <a:r>
              <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rPr>
              <a:t>Drilling.</a:t>
            </a:r>
            <a:endPar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endParaRPr>
          </a:p>
        </p:txBody>
      </p:sp>
      <p:pic>
        <p:nvPicPr>
          <p:cNvPr id="3" name="Picture 2" descr="flash-card-500x500"/>
          <p:cNvPicPr>
            <a:picLocks noChangeAspect="1"/>
          </p:cNvPicPr>
          <p:nvPr/>
        </p:nvPicPr>
        <p:blipFill>
          <a:blip r:embed="rId1"/>
          <a:stretch>
            <a:fillRect/>
          </a:stretch>
        </p:blipFill>
        <p:spPr>
          <a:xfrm>
            <a:off x="6204585" y="1196975"/>
            <a:ext cx="5488305" cy="5621655"/>
          </a:xfrm>
          <a:prstGeom prst="rect">
            <a:avLst/>
          </a:prstGeom>
          <a:ln w="28575" cmpd="sng">
            <a:solidFill>
              <a:srgbClr val="2E8909"/>
            </a:solidFill>
            <a:prstDash val="solid"/>
          </a:ln>
        </p:spPr>
      </p:pic>
      <p:sp>
        <p:nvSpPr>
          <p:cNvPr id="4" name="Text Box 3"/>
          <p:cNvSpPr txBox="1"/>
          <p:nvPr/>
        </p:nvSpPr>
        <p:spPr>
          <a:xfrm>
            <a:off x="135890" y="1196975"/>
            <a:ext cx="5960110" cy="1476375"/>
          </a:xfrm>
          <a:prstGeom prst="rect">
            <a:avLst/>
          </a:prstGeom>
          <a:pattFill prst="pct5">
            <a:fgClr>
              <a:srgbClr val="4F81BD"/>
            </a:fgClr>
            <a:bgClr>
              <a:srgbClr val="FFFFFF"/>
            </a:bgClr>
          </a:pattFill>
          <a:ln w="38100">
            <a:solidFill>
              <a:srgbClr val="2E8909"/>
            </a:solidFill>
          </a:ln>
        </p:spPr>
        <p:txBody>
          <a:bodyPr wrap="square" rtlCol="0">
            <a:spAutoFit/>
          </a:bodyPr>
          <a:p>
            <a:r>
              <a:rPr lang="en-GB" altLang="en-US" b="1">
                <a:latin typeface="Verdana" panose="020B0604030504040204" charset="0"/>
                <a:cs typeface="Verdana" panose="020B0604030504040204" charset="0"/>
              </a:rPr>
              <a:t>Drilling vocabulary, while using flashcards, is effective but if the teacher isn’t careful it can be quickly boring. There are many techniques you can make use of to lighten up your presentations.</a:t>
            </a:r>
            <a:endParaRPr lang="en-GB" altLang="en-US" b="1">
              <a:latin typeface="Verdana" panose="020B0604030504040204" charset="0"/>
              <a:cs typeface="Verdana" panose="020B0604030504040204" charset="0"/>
            </a:endParaRPr>
          </a:p>
        </p:txBody>
      </p:sp>
      <p:sp>
        <p:nvSpPr>
          <p:cNvPr id="5" name="Text Box 4"/>
          <p:cNvSpPr txBox="1"/>
          <p:nvPr/>
        </p:nvSpPr>
        <p:spPr>
          <a:xfrm>
            <a:off x="135890" y="2780665"/>
            <a:ext cx="5961380" cy="4092575"/>
          </a:xfrm>
          <a:prstGeom prst="rect">
            <a:avLst/>
          </a:prstGeom>
          <a:noFill/>
        </p:spPr>
        <p:txBody>
          <a:bodyPr wrap="square" rtlCol="0">
            <a:spAutoFit/>
          </a:bodyPr>
          <a:p>
            <a:r>
              <a:rPr lang="en-GB" altLang="en-US" sz="2000" b="1" u="sng">
                <a:ln>
                  <a:solidFill>
                    <a:schemeClr val="tx1"/>
                  </a:solidFill>
                </a:ln>
                <a:solidFill>
                  <a:srgbClr val="00B050"/>
                </a:solidFill>
                <a:latin typeface="Bowlby One SC" panose="02000505060000020004" charset="0"/>
                <a:cs typeface="Bowlby One SC" panose="02000505060000020004" charset="0"/>
              </a:rPr>
              <a:t>Volume Drilling:</a:t>
            </a:r>
            <a:endParaRPr lang="en-GB" altLang="en-US" sz="2000" b="1" u="sng">
              <a:ln>
                <a:solidFill>
                  <a:schemeClr val="tx1"/>
                </a:solidFill>
              </a:ln>
              <a:solidFill>
                <a:srgbClr val="00B050"/>
              </a:solidFill>
              <a:latin typeface="Bowlby One SC" panose="02000505060000020004" charset="0"/>
              <a:cs typeface="Bowlby One SC" panose="02000505060000020004" charset="0"/>
            </a:endParaRPr>
          </a:p>
          <a:p>
            <a:r>
              <a:rPr lang="en-GB" altLang="en-US" sz="2000">
                <a:sym typeface="+mn-ea"/>
              </a:rPr>
              <a:t>This is especially effective for younger learners as it creates a fun and energetic atmosphere.</a:t>
            </a:r>
            <a:endParaRPr lang="en-GB" altLang="en-US" sz="2000"/>
          </a:p>
          <a:p>
            <a:pPr>
              <a:buFont typeface="Arial" panose="020B0604020202020204" pitchFamily="34" charset="0"/>
            </a:pPr>
            <a:r>
              <a:rPr lang="en-GB" altLang="en-US" sz="2000" b="1">
                <a:sym typeface="+mn-ea"/>
              </a:rPr>
              <a:t>Method:</a:t>
            </a:r>
            <a:r>
              <a:rPr lang="en-GB" altLang="en-US" sz="2000">
                <a:sym typeface="+mn-ea"/>
              </a:rPr>
              <a:t> </a:t>
            </a:r>
            <a:endParaRPr lang="en-GB" altLang="en-US" sz="2000"/>
          </a:p>
          <a:p>
            <a:pPr marL="285750" indent="-285750">
              <a:buFont typeface="Arial" panose="020B0604020202020204" pitchFamily="34" charset="0"/>
              <a:buChar char="•"/>
            </a:pPr>
            <a:r>
              <a:rPr lang="en-GB" altLang="en-US" sz="2000" i="1">
                <a:sym typeface="+mn-ea"/>
              </a:rPr>
              <a:t>Raise the volume as you raise the card upwards. </a:t>
            </a:r>
            <a:endParaRPr lang="en-GB" altLang="en-US" sz="2000" i="1"/>
          </a:p>
          <a:p>
            <a:pPr marL="285750" indent="-285750">
              <a:buFont typeface="Arial" panose="020B0604020202020204" pitchFamily="34" charset="0"/>
              <a:buChar char="•"/>
            </a:pPr>
            <a:r>
              <a:rPr lang="en-GB" altLang="en-US" sz="2000" i="1">
                <a:sym typeface="+mn-ea"/>
              </a:rPr>
              <a:t>Can be done in 3 steps repeating the vocabulary from quiet to loud.</a:t>
            </a:r>
            <a:endParaRPr lang="en-GB" altLang="en-US" sz="2000" i="1"/>
          </a:p>
          <a:p>
            <a:pPr marL="285750" indent="-285750">
              <a:buFont typeface="Arial" panose="020B0604020202020204" pitchFamily="34" charset="0"/>
              <a:buChar char="•"/>
            </a:pPr>
            <a:r>
              <a:rPr lang="en-GB" altLang="en-US" sz="2000" i="1">
                <a:sym typeface="+mn-ea"/>
              </a:rPr>
              <a:t>Make the motions big and dramatic and as visually stimulating as possible E.G you can use with TPR actions, get students to stand up, jump at the peak etc.</a:t>
            </a:r>
            <a:endParaRPr lang="en-GB" altLang="en-US" sz="2000" i="1"/>
          </a:p>
          <a:p>
            <a:pPr marL="285750" indent="-285750">
              <a:buFont typeface="Arial" panose="020B0604020202020204" pitchFamily="34" charset="0"/>
              <a:buChar char="•"/>
            </a:pPr>
            <a:r>
              <a:rPr lang="en-GB" altLang="en-US" sz="2000" i="1">
                <a:sym typeface="+mn-ea"/>
              </a:rPr>
              <a:t>This can be reversed too (High to low).</a:t>
            </a:r>
            <a:endParaRPr lang="en-GB" altLang="en-US" sz="200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135255" y="296545"/>
            <a:ext cx="11557000" cy="768350"/>
          </a:xfrm>
          <a:prstGeom prst="rect">
            <a:avLst/>
          </a:prstGeom>
          <a:ln>
            <a:solidFill>
              <a:srgbClr val="2E8909"/>
            </a:solidFill>
          </a:ln>
        </p:spPr>
        <p:style>
          <a:lnRef idx="1">
            <a:schemeClr val="accent3"/>
          </a:lnRef>
          <a:fillRef idx="2">
            <a:schemeClr val="accent3"/>
          </a:fillRef>
          <a:effectRef idx="1">
            <a:schemeClr val="accent3"/>
          </a:effectRef>
          <a:fontRef idx="minor">
            <a:schemeClr val="dk1"/>
          </a:fontRef>
        </p:style>
        <p:txBody>
          <a:bodyPr wrap="square" rtlCol="0">
            <a:spAutoFit/>
          </a:bodyPr>
          <a:p>
            <a:pPr algn="ctr"/>
            <a:r>
              <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rPr>
              <a:t>Drilling.</a:t>
            </a:r>
            <a:endPar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endParaRPr>
          </a:p>
        </p:txBody>
      </p:sp>
      <p:pic>
        <p:nvPicPr>
          <p:cNvPr id="3" name="Picture 2" descr="flash-card-500x500"/>
          <p:cNvPicPr>
            <a:picLocks noChangeAspect="1"/>
          </p:cNvPicPr>
          <p:nvPr/>
        </p:nvPicPr>
        <p:blipFill>
          <a:blip r:embed="rId1"/>
          <a:stretch>
            <a:fillRect/>
          </a:stretch>
        </p:blipFill>
        <p:spPr>
          <a:xfrm>
            <a:off x="6204585" y="1196975"/>
            <a:ext cx="5488305" cy="5621655"/>
          </a:xfrm>
          <a:prstGeom prst="rect">
            <a:avLst/>
          </a:prstGeom>
          <a:ln w="28575" cmpd="sng">
            <a:solidFill>
              <a:srgbClr val="2E8909"/>
            </a:solidFill>
            <a:prstDash val="solid"/>
          </a:ln>
        </p:spPr>
      </p:pic>
      <p:sp>
        <p:nvSpPr>
          <p:cNvPr id="4" name="Text Box 3"/>
          <p:cNvSpPr txBox="1"/>
          <p:nvPr/>
        </p:nvSpPr>
        <p:spPr>
          <a:xfrm>
            <a:off x="135890" y="1196975"/>
            <a:ext cx="5960110" cy="1753235"/>
          </a:xfrm>
          <a:prstGeom prst="rect">
            <a:avLst/>
          </a:prstGeom>
          <a:pattFill prst="pct5">
            <a:fgClr>
              <a:srgbClr val="4F81BD"/>
            </a:fgClr>
            <a:bgClr>
              <a:srgbClr val="FFFFFF"/>
            </a:bgClr>
          </a:pattFill>
          <a:ln w="38100">
            <a:solidFill>
              <a:srgbClr val="2E8909"/>
            </a:solidFill>
          </a:ln>
        </p:spPr>
        <p:txBody>
          <a:bodyPr wrap="square" rtlCol="0">
            <a:spAutoFit/>
          </a:bodyPr>
          <a:p>
            <a:r>
              <a:rPr lang="en-GB" altLang="en-US" b="1">
                <a:latin typeface="Verdana" panose="020B0604030504040204" charset="0"/>
                <a:cs typeface="Verdana" panose="020B0604030504040204" charset="0"/>
                <a:sym typeface="+mn-ea"/>
              </a:rPr>
              <a:t>Drilling vocabulary, while using flashcards, is effective but if the teacher isn’t careful it can be quickly boring. There are many techniques you can use to lighten up your presentations when you’re drilling vocabulary.</a:t>
            </a:r>
            <a:endParaRPr lang="en-GB" altLang="en-US" b="1">
              <a:latin typeface="Verdana" panose="020B0604030504040204" charset="0"/>
              <a:cs typeface="Verdana" panose="020B0604030504040204" charset="0"/>
            </a:endParaRPr>
          </a:p>
        </p:txBody>
      </p:sp>
      <p:sp>
        <p:nvSpPr>
          <p:cNvPr id="5" name="Text Box 4"/>
          <p:cNvSpPr txBox="1"/>
          <p:nvPr/>
        </p:nvSpPr>
        <p:spPr>
          <a:xfrm>
            <a:off x="155575" y="3065145"/>
            <a:ext cx="5795010" cy="3753485"/>
          </a:xfrm>
          <a:prstGeom prst="rect">
            <a:avLst/>
          </a:prstGeom>
          <a:noFill/>
        </p:spPr>
        <p:txBody>
          <a:bodyPr wrap="square" rtlCol="0">
            <a:spAutoFit/>
          </a:bodyPr>
          <a:p>
            <a:r>
              <a:rPr lang="en-GB" altLang="en-US" b="1" u="sng">
                <a:ln>
                  <a:solidFill>
                    <a:schemeClr val="tx1"/>
                  </a:solidFill>
                </a:ln>
                <a:solidFill>
                  <a:srgbClr val="00B050"/>
                </a:solidFill>
                <a:latin typeface="Bowlby One SC" panose="02000505060000020004" charset="0"/>
                <a:cs typeface="Bowlby One SC" panose="02000505060000020004" charset="0"/>
                <a:sym typeface="+mn-ea"/>
              </a:rPr>
              <a:t>1-2-3 Drilling:</a:t>
            </a:r>
            <a:endParaRPr lang="en-GB" altLang="en-US" b="1" u="sng">
              <a:ln>
                <a:solidFill>
                  <a:schemeClr val="tx1"/>
                </a:solidFill>
              </a:ln>
              <a:solidFill>
                <a:srgbClr val="00B050"/>
              </a:solidFill>
              <a:latin typeface="Bowlby One SC" panose="02000505060000020004" charset="0"/>
              <a:cs typeface="Bowlby One SC" panose="02000505060000020004" charset="0"/>
            </a:endParaRPr>
          </a:p>
          <a:p>
            <a:r>
              <a:rPr lang="en-GB" altLang="en-US" sz="2000">
                <a:sym typeface="+mn-ea"/>
              </a:rPr>
              <a:t>This is good for reinforcing a word that is particularly difficult or dull. </a:t>
            </a:r>
            <a:endParaRPr lang="en-GB" altLang="en-US" sz="2000">
              <a:sym typeface="+mn-ea"/>
            </a:endParaRPr>
          </a:p>
          <a:p>
            <a:r>
              <a:rPr lang="en-GB" altLang="en-US" sz="2000" b="1">
                <a:sym typeface="+mn-ea"/>
              </a:rPr>
              <a:t>Method: </a:t>
            </a:r>
            <a:endParaRPr lang="en-GB" altLang="en-US" sz="2000" b="1">
              <a:sym typeface="+mn-ea"/>
            </a:endParaRPr>
          </a:p>
          <a:p>
            <a:pPr marL="342900" indent="-342900">
              <a:buFont typeface="Arial" panose="020B0604020202020204" pitchFamily="34" charset="0"/>
              <a:buChar char="•"/>
            </a:pPr>
            <a:r>
              <a:rPr lang="en-GB" altLang="en-US" sz="2000" i="1">
                <a:sym typeface="+mn-ea"/>
              </a:rPr>
              <a:t>Simple repetition drill.</a:t>
            </a:r>
            <a:endParaRPr lang="en-GB" altLang="en-US" sz="2000" i="1">
              <a:sym typeface="+mn-ea"/>
            </a:endParaRPr>
          </a:p>
          <a:p>
            <a:pPr marL="342900" indent="-342900">
              <a:buFont typeface="Arial" panose="020B0604020202020204" pitchFamily="34" charset="0"/>
              <a:buChar char="•"/>
            </a:pPr>
            <a:r>
              <a:rPr lang="en-GB" altLang="en-US" sz="2000" i="1">
                <a:sym typeface="+mn-ea"/>
              </a:rPr>
              <a:t>Teacher says words once, students repeat, then teacher can say twice, or three times or more!</a:t>
            </a:r>
            <a:endParaRPr lang="en-GB" altLang="en-US" sz="2000" i="1">
              <a:sym typeface="+mn-ea"/>
            </a:endParaRPr>
          </a:p>
          <a:p>
            <a:pPr marL="342900" indent="-342900">
              <a:buFont typeface="Arial" panose="020B0604020202020204" pitchFamily="34" charset="0"/>
              <a:buChar char="•"/>
            </a:pPr>
            <a:r>
              <a:rPr lang="en-GB" altLang="en-US" sz="2000" i="1">
                <a:sym typeface="+mn-ea"/>
              </a:rPr>
              <a:t>Again, make the motions big and dramatic and as visually stimulating as possible .</a:t>
            </a:r>
            <a:endParaRPr lang="en-GB" altLang="en-US" sz="2000" i="1">
              <a:sym typeface="+mn-ea"/>
            </a:endParaRPr>
          </a:p>
          <a:p>
            <a:pPr marL="342900" indent="-342900">
              <a:buFont typeface="Arial" panose="020B0604020202020204" pitchFamily="34" charset="0"/>
              <a:buChar char="•"/>
            </a:pPr>
            <a:r>
              <a:rPr lang="en-GB" altLang="en-US" sz="2000" i="1">
                <a:sym typeface="+mn-ea"/>
              </a:rPr>
              <a:t>This can lead to chanting or saying the words to a beat.</a:t>
            </a:r>
            <a:endParaRPr lang="en-GB" altLang="en-US" sz="2000" i="1">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135890" y="296545"/>
            <a:ext cx="11557000" cy="768350"/>
          </a:xfrm>
          <a:prstGeom prst="rect">
            <a:avLst/>
          </a:prstGeom>
          <a:ln>
            <a:solidFill>
              <a:srgbClr val="2E8909"/>
            </a:solidFill>
          </a:ln>
        </p:spPr>
        <p:style>
          <a:lnRef idx="1">
            <a:schemeClr val="accent3"/>
          </a:lnRef>
          <a:fillRef idx="2">
            <a:schemeClr val="accent3"/>
          </a:fillRef>
          <a:effectRef idx="1">
            <a:schemeClr val="accent3"/>
          </a:effectRef>
          <a:fontRef idx="minor">
            <a:schemeClr val="dk1"/>
          </a:fontRef>
        </p:style>
        <p:txBody>
          <a:bodyPr wrap="square" rtlCol="0">
            <a:spAutoFit/>
          </a:bodyPr>
          <a:p>
            <a:pPr algn="ctr"/>
            <a:r>
              <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rPr>
              <a:t>Drilling.</a:t>
            </a:r>
            <a:endPar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endParaRPr>
          </a:p>
        </p:txBody>
      </p:sp>
      <p:pic>
        <p:nvPicPr>
          <p:cNvPr id="3" name="Picture 2" descr="flash-card-500x500"/>
          <p:cNvPicPr>
            <a:picLocks noChangeAspect="1"/>
          </p:cNvPicPr>
          <p:nvPr/>
        </p:nvPicPr>
        <p:blipFill>
          <a:blip r:embed="rId1"/>
          <a:stretch>
            <a:fillRect/>
          </a:stretch>
        </p:blipFill>
        <p:spPr>
          <a:xfrm>
            <a:off x="6204585" y="1196975"/>
            <a:ext cx="5488305" cy="5621655"/>
          </a:xfrm>
          <a:prstGeom prst="rect">
            <a:avLst/>
          </a:prstGeom>
          <a:ln w="28575" cmpd="sng">
            <a:solidFill>
              <a:srgbClr val="2E8909"/>
            </a:solidFill>
            <a:prstDash val="solid"/>
          </a:ln>
        </p:spPr>
      </p:pic>
      <p:sp>
        <p:nvSpPr>
          <p:cNvPr id="4" name="Text Box 3"/>
          <p:cNvSpPr txBox="1"/>
          <p:nvPr/>
        </p:nvSpPr>
        <p:spPr>
          <a:xfrm>
            <a:off x="135890" y="1196975"/>
            <a:ext cx="5960110" cy="1753235"/>
          </a:xfrm>
          <a:prstGeom prst="rect">
            <a:avLst/>
          </a:prstGeom>
          <a:pattFill prst="pct5">
            <a:fgClr>
              <a:srgbClr val="4F81BD"/>
            </a:fgClr>
            <a:bgClr>
              <a:srgbClr val="FFFFFF"/>
            </a:bgClr>
          </a:pattFill>
          <a:ln w="38100">
            <a:solidFill>
              <a:srgbClr val="2E8909"/>
            </a:solidFill>
          </a:ln>
        </p:spPr>
        <p:txBody>
          <a:bodyPr wrap="square" rtlCol="0">
            <a:spAutoFit/>
          </a:bodyPr>
          <a:p>
            <a:r>
              <a:rPr lang="en-GB" altLang="en-US" b="1">
                <a:latin typeface="Verdana" panose="020B0604030504040204" charset="0"/>
                <a:cs typeface="Verdana" panose="020B0604030504040204" charset="0"/>
              </a:rPr>
              <a:t>Drilling vocabulary, while using flashcards, is effective but if the teacher isn’t careful it can be quickly boring. There are many techniques you can use to lighten up your presentations when you’re drilling vocabulary.</a:t>
            </a:r>
            <a:endParaRPr lang="en-GB" altLang="en-US" b="1">
              <a:latin typeface="Verdana" panose="020B0604030504040204" charset="0"/>
              <a:cs typeface="Verdana" panose="020B0604030504040204" charset="0"/>
            </a:endParaRPr>
          </a:p>
        </p:txBody>
      </p:sp>
      <p:sp>
        <p:nvSpPr>
          <p:cNvPr id="5" name="Text Box 4"/>
          <p:cNvSpPr txBox="1"/>
          <p:nvPr/>
        </p:nvSpPr>
        <p:spPr>
          <a:xfrm>
            <a:off x="135890" y="2997200"/>
            <a:ext cx="5882640" cy="3892550"/>
          </a:xfrm>
          <a:prstGeom prst="rect">
            <a:avLst/>
          </a:prstGeom>
          <a:noFill/>
        </p:spPr>
        <p:txBody>
          <a:bodyPr wrap="square" rtlCol="0">
            <a:spAutoFit/>
          </a:bodyPr>
          <a:p>
            <a:r>
              <a:rPr lang="en-GB" altLang="en-US" b="1" u="sng">
                <a:ln>
                  <a:solidFill>
                    <a:schemeClr val="tx1"/>
                  </a:solidFill>
                </a:ln>
                <a:solidFill>
                  <a:srgbClr val="00B050"/>
                </a:solidFill>
                <a:latin typeface="Bowlby One SC" panose="02000505060000020004" charset="0"/>
                <a:cs typeface="Bowlby One SC" panose="02000505060000020004" charset="0"/>
                <a:sym typeface="+mn-ea"/>
              </a:rPr>
              <a:t>Backwards  Drilling:</a:t>
            </a:r>
            <a:endParaRPr lang="en-GB" altLang="en-US" b="1" u="sng">
              <a:ln>
                <a:solidFill>
                  <a:schemeClr val="tx1"/>
                </a:solidFill>
              </a:ln>
              <a:solidFill>
                <a:srgbClr val="00B050"/>
              </a:solidFill>
              <a:latin typeface="Bowlby One SC" panose="02000505060000020004" charset="0"/>
              <a:cs typeface="Bowlby One SC" panose="02000505060000020004" charset="0"/>
            </a:endParaRPr>
          </a:p>
          <a:p>
            <a:r>
              <a:rPr lang="en-GB" altLang="en-US" sz="1700">
                <a:sym typeface="+mn-ea"/>
              </a:rPr>
              <a:t>This is good for sets of card especially if you have a short time to get the students to memorise as many as possible. This drill forces the students to recall information to be be able to participate.</a:t>
            </a:r>
            <a:endParaRPr lang="en-GB" altLang="en-US" sz="1700">
              <a:sym typeface="+mn-ea"/>
            </a:endParaRPr>
          </a:p>
          <a:p>
            <a:r>
              <a:rPr lang="en-GB" altLang="en-US" sz="1700" b="1">
                <a:sym typeface="+mn-ea"/>
              </a:rPr>
              <a:t>Method:</a:t>
            </a:r>
            <a:r>
              <a:rPr lang="en-GB" altLang="en-US" sz="1700">
                <a:sym typeface="+mn-ea"/>
              </a:rPr>
              <a:t> </a:t>
            </a:r>
            <a:endParaRPr lang="en-GB" altLang="en-US" sz="1700"/>
          </a:p>
          <a:p>
            <a:pPr marL="285750" indent="-285750">
              <a:buFont typeface="Arial" panose="020B0604020202020204" pitchFamily="34" charset="0"/>
              <a:buChar char="•"/>
            </a:pPr>
            <a:r>
              <a:rPr lang="en-GB" altLang="en-US" sz="1800" i="1">
                <a:sym typeface="+mn-ea"/>
              </a:rPr>
              <a:t>Teacher drills 1 - 3 cards at at time. </a:t>
            </a:r>
            <a:endParaRPr lang="en-GB" altLang="en-US" sz="1800" i="1"/>
          </a:p>
          <a:p>
            <a:pPr marL="285750" indent="-285750">
              <a:buFont typeface="Arial" panose="020B0604020202020204" pitchFamily="34" charset="0"/>
              <a:buChar char="•"/>
            </a:pPr>
            <a:r>
              <a:rPr lang="en-GB" altLang="en-US" sz="1800" i="1">
                <a:sym typeface="+mn-ea"/>
              </a:rPr>
              <a:t>Teacher drills the same words again going backwards as well as forwards.E.G 1-2-3-2-1-2-3-4- etc.</a:t>
            </a:r>
            <a:endParaRPr lang="en-GB" altLang="en-US" sz="1800" i="1">
              <a:sym typeface="+mn-ea"/>
            </a:endParaRPr>
          </a:p>
          <a:p>
            <a:pPr marL="285750" indent="-285750">
              <a:buFont typeface="Arial" panose="020B0604020202020204" pitchFamily="34" charset="0"/>
              <a:buChar char="•"/>
            </a:pPr>
            <a:r>
              <a:rPr lang="en-GB" altLang="en-US" sz="1800" i="1">
                <a:sym typeface="+mn-ea"/>
              </a:rPr>
              <a:t>Teacher can pause between cards to let Students try to recall the information.</a:t>
            </a:r>
            <a:endParaRPr lang="en-GB" altLang="en-US" sz="1800" i="1">
              <a:sym typeface="+mn-ea"/>
            </a:endParaRPr>
          </a:p>
          <a:p>
            <a:pPr marL="285750" indent="-285750">
              <a:buFont typeface="Arial" panose="020B0604020202020204" pitchFamily="34" charset="0"/>
              <a:buChar char="•"/>
            </a:pPr>
            <a:r>
              <a:rPr lang="en-GB" sz="1800" i="1"/>
              <a:t>Actions should be added to help reinforce the words.</a:t>
            </a:r>
            <a:endParaRPr lang="en-GB" sz="180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135890" y="296545"/>
            <a:ext cx="11557000" cy="768350"/>
          </a:xfrm>
          <a:prstGeom prst="rect">
            <a:avLst/>
          </a:prstGeom>
          <a:ln>
            <a:solidFill>
              <a:srgbClr val="2E8909"/>
            </a:solidFill>
          </a:ln>
        </p:spPr>
        <p:style>
          <a:lnRef idx="1">
            <a:schemeClr val="accent3"/>
          </a:lnRef>
          <a:fillRef idx="2">
            <a:schemeClr val="accent3"/>
          </a:fillRef>
          <a:effectRef idx="1">
            <a:schemeClr val="accent3"/>
          </a:effectRef>
          <a:fontRef idx="minor">
            <a:schemeClr val="dk1"/>
          </a:fontRef>
        </p:style>
        <p:txBody>
          <a:bodyPr wrap="square" rtlCol="0">
            <a:spAutoFit/>
          </a:bodyPr>
          <a:p>
            <a:pPr algn="ctr"/>
            <a:r>
              <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rPr>
              <a:t>Drilling.</a:t>
            </a:r>
            <a:endParaRPr lang="en-GB" altLang="en-US" sz="4400">
              <a:ln w="9525">
                <a:solidFill>
                  <a:schemeClr val="bg1"/>
                </a:solidFill>
                <a:prstDash val="solid"/>
              </a:ln>
              <a:solidFill>
                <a:schemeClr val="tx1"/>
              </a:solidFill>
              <a:effectLst>
                <a:outerShdw blurRad="12700" dist="38100" dir="2700000" algn="tl" rotWithShape="0">
                  <a:schemeClr val="bg1">
                    <a:lumMod val="50000"/>
                  </a:schemeClr>
                </a:outerShdw>
              </a:effectLst>
              <a:latin typeface="Bowlby One SC" panose="02000505060000020004" charset="0"/>
              <a:cs typeface="Bowlby One SC" panose="02000505060000020004" charset="0"/>
            </a:endParaRPr>
          </a:p>
        </p:txBody>
      </p:sp>
      <p:pic>
        <p:nvPicPr>
          <p:cNvPr id="3" name="Picture 2" descr="flash-card-500x500"/>
          <p:cNvPicPr>
            <a:picLocks noChangeAspect="1"/>
          </p:cNvPicPr>
          <p:nvPr/>
        </p:nvPicPr>
        <p:blipFill>
          <a:blip r:embed="rId1"/>
          <a:stretch>
            <a:fillRect/>
          </a:stretch>
        </p:blipFill>
        <p:spPr>
          <a:xfrm>
            <a:off x="6204585" y="1196975"/>
            <a:ext cx="5488305" cy="5621655"/>
          </a:xfrm>
          <a:prstGeom prst="rect">
            <a:avLst/>
          </a:prstGeom>
          <a:ln w="28575" cmpd="sng">
            <a:solidFill>
              <a:srgbClr val="2E8909"/>
            </a:solidFill>
            <a:prstDash val="solid"/>
          </a:ln>
        </p:spPr>
      </p:pic>
      <p:sp>
        <p:nvSpPr>
          <p:cNvPr id="4" name="Text Box 3"/>
          <p:cNvSpPr txBox="1"/>
          <p:nvPr/>
        </p:nvSpPr>
        <p:spPr>
          <a:xfrm>
            <a:off x="135890" y="1196975"/>
            <a:ext cx="5960110" cy="1753235"/>
          </a:xfrm>
          <a:prstGeom prst="rect">
            <a:avLst/>
          </a:prstGeom>
          <a:pattFill prst="pct5">
            <a:fgClr>
              <a:srgbClr val="4F81BD"/>
            </a:fgClr>
            <a:bgClr>
              <a:srgbClr val="FFFFFF"/>
            </a:bgClr>
          </a:pattFill>
          <a:ln w="38100">
            <a:solidFill>
              <a:srgbClr val="2E8909"/>
            </a:solidFill>
          </a:ln>
        </p:spPr>
        <p:txBody>
          <a:bodyPr wrap="square" rtlCol="0">
            <a:spAutoFit/>
          </a:bodyPr>
          <a:p>
            <a:r>
              <a:rPr lang="en-GB" altLang="en-US" b="1">
                <a:latin typeface="Verdana" panose="020B0604030504040204" charset="0"/>
                <a:cs typeface="Verdana" panose="020B0604030504040204" charset="0"/>
              </a:rPr>
              <a:t>Drilling vocabulary, while using flashcards, is effective but if the teacher isn’t careful it can be quickly boring. There are many techniques you can use to lighten up your presentations when you’re drilling vocabulary.</a:t>
            </a:r>
            <a:endParaRPr lang="en-GB" altLang="en-US" b="1">
              <a:latin typeface="Verdana" panose="020B0604030504040204" charset="0"/>
              <a:cs typeface="Verdana" panose="020B0604030504040204" charset="0"/>
            </a:endParaRPr>
          </a:p>
        </p:txBody>
      </p:sp>
      <p:sp>
        <p:nvSpPr>
          <p:cNvPr id="5" name="Text Box 4"/>
          <p:cNvSpPr txBox="1"/>
          <p:nvPr/>
        </p:nvSpPr>
        <p:spPr>
          <a:xfrm>
            <a:off x="155575" y="2965450"/>
            <a:ext cx="5882640" cy="3892550"/>
          </a:xfrm>
          <a:prstGeom prst="rect">
            <a:avLst/>
          </a:prstGeom>
          <a:noFill/>
        </p:spPr>
        <p:txBody>
          <a:bodyPr wrap="square" rtlCol="0">
            <a:spAutoFit/>
          </a:bodyPr>
          <a:p>
            <a:r>
              <a:rPr lang="en-GB" altLang="en-US" b="1" u="sng">
                <a:ln>
                  <a:solidFill>
                    <a:schemeClr val="tx1"/>
                  </a:solidFill>
                </a:ln>
                <a:solidFill>
                  <a:srgbClr val="00B050"/>
                </a:solidFill>
                <a:latin typeface="Bowlby One SC" panose="02000505060000020004" charset="0"/>
                <a:cs typeface="Bowlby One SC" panose="02000505060000020004" charset="0"/>
                <a:sym typeface="+mn-ea"/>
              </a:rPr>
              <a:t>slow reveal  Drilling:</a:t>
            </a:r>
            <a:endParaRPr lang="en-GB" altLang="en-US" b="1" u="sng">
              <a:ln>
                <a:solidFill>
                  <a:schemeClr val="tx1"/>
                </a:solidFill>
              </a:ln>
              <a:solidFill>
                <a:srgbClr val="00B050"/>
              </a:solidFill>
              <a:latin typeface="Bowlby One SC" panose="02000505060000020004" charset="0"/>
              <a:cs typeface="Bowlby One SC" panose="02000505060000020004" charset="0"/>
            </a:endParaRPr>
          </a:p>
          <a:p>
            <a:r>
              <a:rPr lang="en-GB" altLang="en-US" sz="1700">
                <a:sym typeface="+mn-ea"/>
              </a:rPr>
              <a:t>This is good for a more competitive vibe. It creates a fun atmosphere where the students can compete in teams or pairs or individuals. Remember to use positive reinforcement!</a:t>
            </a:r>
            <a:endParaRPr lang="en-GB" altLang="en-US" sz="1700">
              <a:sym typeface="+mn-ea"/>
            </a:endParaRPr>
          </a:p>
          <a:p>
            <a:r>
              <a:rPr lang="en-GB" altLang="en-US" sz="1700" b="1">
                <a:sym typeface="+mn-ea"/>
              </a:rPr>
              <a:t>Method:</a:t>
            </a:r>
            <a:r>
              <a:rPr lang="en-GB" altLang="en-US" sz="1700">
                <a:sym typeface="+mn-ea"/>
              </a:rPr>
              <a:t> </a:t>
            </a:r>
            <a:endParaRPr lang="en-GB" altLang="en-US" sz="1700"/>
          </a:p>
          <a:p>
            <a:pPr marL="285750" indent="-285750">
              <a:buFont typeface="Arial" panose="020B0604020202020204" pitchFamily="34" charset="0"/>
              <a:buChar char="•"/>
            </a:pPr>
            <a:r>
              <a:rPr lang="en-GB" altLang="en-US" sz="1800" i="1">
                <a:sym typeface="+mn-ea"/>
              </a:rPr>
              <a:t>Teacher drills through the cards.</a:t>
            </a:r>
            <a:endParaRPr lang="en-GB" altLang="en-US" sz="1800" i="1">
              <a:sym typeface="+mn-ea"/>
            </a:endParaRPr>
          </a:p>
          <a:p>
            <a:pPr marL="285750" indent="-285750">
              <a:buFont typeface="Arial" panose="020B0604020202020204" pitchFamily="34" charset="0"/>
              <a:buChar char="•"/>
            </a:pPr>
            <a:r>
              <a:rPr lang="en-GB" altLang="en-US" sz="1800" i="1">
                <a:sym typeface="+mn-ea"/>
              </a:rPr>
              <a:t>Holding one card with your hand over the picture the teacher will reveal the picture slowly.</a:t>
            </a:r>
            <a:endParaRPr lang="en-GB" altLang="en-US" sz="1800" i="1">
              <a:sym typeface="+mn-ea"/>
            </a:endParaRPr>
          </a:p>
          <a:p>
            <a:pPr marL="285750" indent="-285750">
              <a:buFont typeface="Arial" panose="020B0604020202020204" pitchFamily="34" charset="0"/>
              <a:buChar char="•"/>
            </a:pPr>
            <a:r>
              <a:rPr lang="en-GB" altLang="en-US" sz="1800" i="1">
                <a:sym typeface="+mn-ea"/>
              </a:rPr>
              <a:t>The first students or groups that shouts it out can get a star or high five etc.</a:t>
            </a:r>
            <a:endParaRPr lang="en-GB" altLang="en-US" sz="1800" i="1">
              <a:sym typeface="+mn-ea"/>
            </a:endParaRPr>
          </a:p>
          <a:p>
            <a:pPr marL="285750" indent="-285750">
              <a:buFont typeface="Arial" panose="020B0604020202020204" pitchFamily="34" charset="0"/>
              <a:buChar char="•"/>
            </a:pPr>
            <a:r>
              <a:rPr lang="en-GB" sz="1800" i="1"/>
              <a:t>Can vary this drill to have the students do the action too!</a:t>
            </a:r>
            <a:endParaRPr lang="en-GB" sz="1800" i="1"/>
          </a:p>
          <a:p>
            <a:pPr marL="285750" indent="-285750">
              <a:buFont typeface="Arial" panose="020B0604020202020204" pitchFamily="34" charset="0"/>
              <a:buChar char="•"/>
            </a:pPr>
            <a:r>
              <a:rPr lang="en-GB" sz="1800" i="1"/>
              <a:t>Reward students to come and be the teacher.</a:t>
            </a:r>
            <a:endParaRPr lang="en-GB" sz="180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 calcmode="lin" valueType="num">
                                      <p:cBhvr additive="base">
                                        <p:cTn id="3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직사각형 70"/>
          <p:cNvSpPr/>
          <p:nvPr/>
        </p:nvSpPr>
        <p:spPr>
          <a:xfrm>
            <a:off x="4127500" y="190500"/>
            <a:ext cx="3937000" cy="1076325"/>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200" b="1" i="0" u="none" strike="noStrike" kern="1200" cap="none" spc="-30" normalizeH="0" baseline="0" noProof="0" dirty="0" smtClean="0">
                <a:ln>
                  <a:noFill/>
                </a:ln>
                <a:solidFill>
                  <a:schemeClr val="bg1"/>
                </a:solidFill>
                <a:effectLst/>
                <a:uLnTx/>
                <a:uFillTx/>
                <a:latin typeface="Tahoma" panose="020B0604030504040204" charset="0"/>
                <a:ea typeface="+mn-ea"/>
                <a:cs typeface="Tahoma" panose="020B0604030504040204" charset="0"/>
              </a:rPr>
              <a:t>ADD A TITLE SLID</a:t>
            </a:r>
            <a:r>
              <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E</a:t>
            </a:r>
            <a:endParaRPr kumimoji="0" lang="en-US" altLang="ko-KR" sz="3200" b="1" i="0" u="none" strike="noStrike" kern="1200" cap="none" spc="-3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69" name="직사각형 68"/>
          <p:cNvSpPr/>
          <p:nvPr/>
        </p:nvSpPr>
        <p:spPr>
          <a:xfrm>
            <a:off x="288290" y="190500"/>
            <a:ext cx="11362690" cy="7067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rPr>
              <a:t>Flash Card Games.</a:t>
            </a:r>
            <a:endParaRPr kumimoji="0" lang="en-GB" altLang="en-US" sz="4000" b="1" i="0" u="none" strike="noStrike" kern="1200" cap="none" spc="-30" normalizeH="0" baseline="0" noProof="0" dirty="0" smtClean="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Arial" panose="020B0604020202020204" pitchFamily="34" charset="0"/>
              <a:ea typeface="+mn-ea"/>
              <a:cs typeface="Arial" panose="020B0604020202020204" pitchFamily="34" charset="0"/>
            </a:endParaRPr>
          </a:p>
        </p:txBody>
      </p:sp>
      <p:pic>
        <p:nvPicPr>
          <p:cNvPr id="2" name="Picture 1" descr="pexels-olia-danilevich-5088022"/>
          <p:cNvPicPr>
            <a:picLocks noChangeAspect="1"/>
          </p:cNvPicPr>
          <p:nvPr/>
        </p:nvPicPr>
        <p:blipFill>
          <a:blip r:embed="rId1"/>
          <a:stretch>
            <a:fillRect/>
          </a:stretch>
        </p:blipFill>
        <p:spPr>
          <a:xfrm>
            <a:off x="5598795" y="1181100"/>
            <a:ext cx="6052185" cy="5504815"/>
          </a:xfrm>
          <a:prstGeom prst="rect">
            <a:avLst/>
          </a:prstGeom>
          <a:ln w="28575">
            <a:solidFill>
              <a:srgbClr val="2E8909"/>
            </a:solidFill>
          </a:ln>
        </p:spPr>
      </p:pic>
      <p:sp>
        <p:nvSpPr>
          <p:cNvPr id="4" name="Text Box 3"/>
          <p:cNvSpPr txBox="1"/>
          <p:nvPr/>
        </p:nvSpPr>
        <p:spPr>
          <a:xfrm>
            <a:off x="479425" y="1181100"/>
            <a:ext cx="4847590" cy="922020"/>
          </a:xfrm>
          <a:prstGeom prst="rect">
            <a:avLst/>
          </a:prstGeom>
          <a:solidFill>
            <a:schemeClr val="accent6">
              <a:lumMod val="20000"/>
              <a:lumOff val="80000"/>
            </a:schemeClr>
          </a:solidFill>
          <a:ln w="19050">
            <a:solidFill>
              <a:srgbClr val="2E8909"/>
            </a:solidFill>
          </a:ln>
        </p:spPr>
        <p:txBody>
          <a:bodyPr wrap="square" rtlCol="0">
            <a:spAutoFit/>
          </a:bodyPr>
          <a:p>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latin typeface="Tahoma" panose="020B0604030504040204" charset="0"/>
                <a:cs typeface="Tahoma" panose="020B0604030504040204" charset="0"/>
              </a:rPr>
              <a:t>Here are some examples of my goto Flashcard games. Remember these are versatile and can be used with sentences too.</a:t>
            </a:r>
            <a:r>
              <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rPr>
              <a:t> </a:t>
            </a:r>
            <a:endParaRPr lang="en-GB" altLang="en-US">
              <a:ln w="9525">
                <a:solidFill>
                  <a:schemeClr val="tx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6270</Words>
  <Application>WPS Presentation</Application>
  <PresentationFormat>화면 슬라이드 쇼(4:3)</PresentationFormat>
  <Paragraphs>184</Paragraphs>
  <Slides>13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SimSun</vt:lpstr>
      <vt:lpstr>Wingdings</vt:lpstr>
      <vt:lpstr>굴림</vt:lpstr>
      <vt:lpstr>Malgun Gothic</vt:lpstr>
      <vt:lpstr>HY견고딕</vt:lpstr>
      <vt:lpstr>Bowlby One SC</vt:lpstr>
      <vt:lpstr>Verdana</vt:lpstr>
      <vt:lpstr>Tahoma</vt:lpstr>
      <vt:lpstr>Microsoft YaHei</vt:lpstr>
      <vt:lpstr>Arial Unicode MS</vt:lpstr>
      <vt:lpstr>Calibri</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C304</dc:creator>
  <cp:lastModifiedBy>firea</cp:lastModifiedBy>
  <cp:revision>426</cp:revision>
  <dcterms:created xsi:type="dcterms:W3CDTF">2013-11-25T05:52:00Z</dcterms:created>
  <dcterms:modified xsi:type="dcterms:W3CDTF">2021-07-31T17:38:53Z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1033-11.2.0.10223</vt:lpwstr>
  </property>
</Properties>
</file>