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
  </p:notesMasterIdLst>
  <p:sldIdLst>
    <p:sldId id="256" r:id="rId3"/>
    <p:sldId id="285" r:id="rId5"/>
    <p:sldId id="286" r:id="rId6"/>
    <p:sldId id="288" r:id="rId7"/>
    <p:sldId id="289" r:id="rId8"/>
    <p:sldId id="259" r:id="rId9"/>
    <p:sldId id="257" r:id="rId10"/>
    <p:sldId id="258" r:id="rId11"/>
    <p:sldId id="261" r:id="rId12"/>
    <p:sldId id="262" r:id="rId13"/>
    <p:sldId id="272" r:id="rId14"/>
    <p:sldId id="273" r:id="rId15"/>
    <p:sldId id="283" r:id="rId16"/>
  </p:sldIdLst>
  <p:sldSz cx="9144000" cy="5143500" type="screen16x9"/>
  <p:notesSz cx="6858000" cy="9144000"/>
  <p:embeddedFontLst>
    <p:embeddedFont>
      <p:font typeface="SimSun" panose="02010600030101010101" pitchFamily="2" charset="-122"/>
      <p:regular r:id="rId20"/>
    </p:embeddedFont>
    <p:embeddedFont>
      <p:font typeface="Quattrocento Sans" panose="020B0502050000020003"/>
      <p:regular r:id="rId21"/>
      <p:bold r:id="rId22"/>
      <p:italic r:id="rId23"/>
      <p:boldItalic r:id="rId24"/>
    </p:embeddedFont>
    <p:embeddedFont>
      <p:font typeface="Lato" panose="020F0502020204030203"/>
      <p:regular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90" y="186"/>
      </p:cViewPr>
      <p:guideLst>
        <p:guide orient="horz" pos="1653"/>
        <p:guide pos="287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font" Target="fonts/font6.fntdata"/><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68"/>
        <p:cNvGrpSpPr/>
        <p:nvPr/>
      </p:nvGrpSpPr>
      <p:grpSpPr>
        <a:xfrm>
          <a:off x="0" y="0"/>
          <a:ext cx="0" cy="0"/>
          <a:chOff x="0" y="0"/>
          <a:chExt cx="0" cy="0"/>
        </a:xfrm>
      </p:grpSpPr>
      <p:sp>
        <p:nvSpPr>
          <p:cNvPr id="69" name="Google Shape;6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90"/>
        <p:cNvGrpSpPr/>
        <p:nvPr/>
      </p:nvGrpSpPr>
      <p:grpSpPr>
        <a:xfrm>
          <a:off x="0" y="0"/>
          <a:ext cx="0" cy="0"/>
          <a:chOff x="0" y="0"/>
          <a:chExt cx="0" cy="0"/>
        </a:xfrm>
      </p:grpSpPr>
      <p:sp>
        <p:nvSpPr>
          <p:cNvPr id="91" name="Google Shape;91;g3a08bcf35e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08bcf35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Achievement Test Data and Scores </a:t>
            </a:r>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74"/>
        <p:cNvGrpSpPr/>
        <p:nvPr/>
      </p:nvGrpSpPr>
      <p:grpSpPr>
        <a:xfrm>
          <a:off x="0" y="0"/>
          <a:ext cx="0" cy="0"/>
          <a:chOff x="0" y="0"/>
          <a:chExt cx="0" cy="0"/>
        </a:xfrm>
      </p:grpSpPr>
      <p:sp>
        <p:nvSpPr>
          <p:cNvPr id="75" name="Google Shape;75;g3cc7a830b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cc7a830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2"/>
              </a:buClr>
              <a:buSzPts val="1100"/>
              <a:buFont typeface="Arial" panose="020B0604020202020204"/>
              <a:buNone/>
            </a:pPr>
            <a:endParaRPr sz="1000" b="1">
              <a:solidFill>
                <a:schemeClr val="dk2"/>
              </a:solidFill>
              <a:latin typeface="Lato" panose="020F0502020204030203"/>
              <a:ea typeface="Lato" panose="020F0502020204030203"/>
              <a:cs typeface="Lato" panose="020F0502020204030203"/>
              <a:sym typeface="Lato" panose="020F0502020204030203"/>
            </a:endParaRPr>
          </a:p>
          <a:p>
            <a:pPr marL="457200" lvl="0" indent="-292100" algn="l" rtl="0">
              <a:spcBef>
                <a:spcPts val="0"/>
              </a:spcBef>
              <a:spcAft>
                <a:spcPts val="0"/>
              </a:spcAft>
              <a:buClr>
                <a:schemeClr val="dk2"/>
              </a:buClr>
              <a:buSzPts val="1000"/>
              <a:buFont typeface="Lato" panose="020F0502020204030203"/>
              <a:buAutoNum type="arabicPeriod"/>
            </a:pPr>
            <a:r>
              <a:rPr lang="en-GB" sz="1000">
                <a:solidFill>
                  <a:schemeClr val="dk2"/>
                </a:solidFill>
                <a:latin typeface="Lato" panose="020F0502020204030203"/>
                <a:ea typeface="Lato" panose="020F0502020204030203"/>
                <a:cs typeface="Lato" panose="020F0502020204030203"/>
                <a:sym typeface="Lato" panose="020F0502020204030203"/>
              </a:rPr>
              <a:t>Unclear Procedures</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Inconsistent goal setting</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Vague feedback</a:t>
            </a:r>
            <a:endParaRPr sz="1000">
              <a:solidFill>
                <a:schemeClr val="dk2"/>
              </a:solidFill>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Clr>
                <a:schemeClr val="dk2"/>
              </a:buClr>
              <a:buSzPts val="1100"/>
              <a:buFont typeface="Arial" panose="020B0604020202020204"/>
              <a:buNone/>
            </a:pPr>
            <a:endParaRPr sz="1000">
              <a:solidFill>
                <a:schemeClr val="dk2"/>
              </a:solidFill>
              <a:latin typeface="Lato" panose="020F0502020204030203"/>
              <a:ea typeface="Lato" panose="020F0502020204030203"/>
              <a:cs typeface="Lato" panose="020F0502020204030203"/>
              <a:sym typeface="Lato" panose="020F0502020204030203"/>
            </a:endParaRPr>
          </a:p>
          <a:p>
            <a:pPr marL="457200" lvl="0" indent="-292100" algn="l" rtl="0">
              <a:spcBef>
                <a:spcPts val="0"/>
              </a:spcBef>
              <a:spcAft>
                <a:spcPts val="0"/>
              </a:spcAft>
              <a:buClr>
                <a:schemeClr val="dk2"/>
              </a:buClr>
              <a:buSzPts val="1000"/>
              <a:buAutoNum type="arabicPeriod"/>
            </a:pPr>
            <a:r>
              <a:rPr lang="en-GB" sz="1000">
                <a:solidFill>
                  <a:schemeClr val="dk2"/>
                </a:solidFill>
                <a:latin typeface="Lato" panose="020F0502020204030203"/>
                <a:ea typeface="Lato" panose="020F0502020204030203"/>
                <a:cs typeface="Lato" panose="020F0502020204030203"/>
                <a:sym typeface="Lato" panose="020F0502020204030203"/>
              </a:rPr>
              <a:t>Rocky Transitions</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Unclear instructions</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No time constraints</a:t>
            </a:r>
            <a:endParaRPr sz="1000">
              <a:solidFill>
                <a:schemeClr val="dk2"/>
              </a:solidFill>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Clr>
                <a:schemeClr val="dk2"/>
              </a:buClr>
              <a:buSzPts val="1100"/>
              <a:buFont typeface="Arial" panose="020B0604020202020204"/>
              <a:buNone/>
            </a:pPr>
            <a:endParaRPr sz="1000">
              <a:solidFill>
                <a:schemeClr val="dk2"/>
              </a:solidFill>
              <a:latin typeface="Lato" panose="020F0502020204030203"/>
              <a:ea typeface="Lato" panose="020F0502020204030203"/>
              <a:cs typeface="Lato" panose="020F0502020204030203"/>
              <a:sym typeface="Lato" panose="020F0502020204030203"/>
            </a:endParaRPr>
          </a:p>
          <a:p>
            <a:pPr marL="457200" lvl="0" indent="-292100" algn="l" rtl="0">
              <a:spcBef>
                <a:spcPts val="0"/>
              </a:spcBef>
              <a:spcAft>
                <a:spcPts val="0"/>
              </a:spcAft>
              <a:buClr>
                <a:schemeClr val="dk2"/>
              </a:buClr>
              <a:buSzPts val="1000"/>
              <a:buFont typeface="Lato" panose="020F0502020204030203"/>
              <a:buAutoNum type="arabicPeriod"/>
            </a:pPr>
            <a:r>
              <a:rPr lang="en-GB" sz="1000">
                <a:solidFill>
                  <a:schemeClr val="dk2"/>
                </a:solidFill>
                <a:latin typeface="Lato" panose="020F0502020204030203"/>
                <a:ea typeface="Lato" panose="020F0502020204030203"/>
                <a:cs typeface="Lato" panose="020F0502020204030203"/>
                <a:sym typeface="Lato" panose="020F0502020204030203"/>
              </a:rPr>
              <a:t>Teacher Talking Time</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Loss of student concentration</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Re-explanations </a:t>
            </a:r>
            <a:endParaRPr sz="1000">
              <a:solidFill>
                <a:schemeClr val="dk2"/>
              </a:solidFill>
              <a:latin typeface="Lato" panose="020F0502020204030203"/>
              <a:ea typeface="Lato" panose="020F0502020204030203"/>
              <a:cs typeface="Lato" panose="020F0502020204030203"/>
              <a:sym typeface="Lato" panose="020F0502020204030203"/>
            </a:endParaRPr>
          </a:p>
          <a:p>
            <a:pPr marL="457200" lvl="0" indent="-292100" algn="l" rtl="0">
              <a:spcBef>
                <a:spcPts val="0"/>
              </a:spcBef>
              <a:spcAft>
                <a:spcPts val="0"/>
              </a:spcAft>
              <a:buClr>
                <a:schemeClr val="dk2"/>
              </a:buClr>
              <a:buSzPts val="1000"/>
              <a:buFont typeface="Lato" panose="020F0502020204030203"/>
              <a:buAutoNum type="arabicPeriod"/>
            </a:pPr>
            <a:r>
              <a:rPr lang="en-GB" sz="1000">
                <a:solidFill>
                  <a:schemeClr val="dk2"/>
                </a:solidFill>
                <a:latin typeface="Lato" panose="020F0502020204030203"/>
                <a:ea typeface="Lato" panose="020F0502020204030203"/>
                <a:cs typeface="Lato" panose="020F0502020204030203"/>
                <a:sym typeface="Lato" panose="020F0502020204030203"/>
              </a:rPr>
              <a:t>Accommodate Student Needs</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0" indent="-292100" algn="l" rtl="0">
              <a:spcBef>
                <a:spcPts val="0"/>
              </a:spcBef>
              <a:spcAft>
                <a:spcPts val="0"/>
              </a:spcAft>
              <a:buClr>
                <a:schemeClr val="dk2"/>
              </a:buClr>
              <a:buSzPts val="1000"/>
              <a:buFont typeface="Lato" panose="020F0502020204030203"/>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State the objectives</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0" indent="-292100" algn="l" rtl="0">
              <a:spcBef>
                <a:spcPts val="0"/>
              </a:spcBef>
              <a:spcAft>
                <a:spcPts val="0"/>
              </a:spcAft>
              <a:buClr>
                <a:schemeClr val="dk2"/>
              </a:buClr>
              <a:buSzPts val="1000"/>
              <a:buFont typeface="Lato" panose="020F0502020204030203"/>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Recognize learning styles</a:t>
            </a:r>
            <a:endParaRPr sz="1000">
              <a:solidFill>
                <a:schemeClr val="dk2"/>
              </a:solidFill>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Clr>
                <a:schemeClr val="dk2"/>
              </a:buClr>
              <a:buSzPts val="1100"/>
              <a:buFont typeface="Arial" panose="020B0604020202020204"/>
              <a:buNone/>
            </a:pPr>
            <a:endParaRPr sz="1000">
              <a:solidFill>
                <a:schemeClr val="dk2"/>
              </a:solidFill>
              <a:latin typeface="Lato" panose="020F0502020204030203"/>
              <a:ea typeface="Lato" panose="020F0502020204030203"/>
              <a:cs typeface="Lato" panose="020F0502020204030203"/>
              <a:sym typeface="Lato" panose="020F0502020204030203"/>
            </a:endParaRPr>
          </a:p>
          <a:p>
            <a:pPr marL="457200" lvl="0" indent="-292100" algn="l" rtl="0">
              <a:spcBef>
                <a:spcPts val="0"/>
              </a:spcBef>
              <a:spcAft>
                <a:spcPts val="0"/>
              </a:spcAft>
              <a:buClr>
                <a:schemeClr val="dk2"/>
              </a:buClr>
              <a:buSzPts val="1000"/>
              <a:buFont typeface="Lato" panose="020F0502020204030203"/>
              <a:buAutoNum type="arabicPeriod"/>
            </a:pPr>
            <a:r>
              <a:rPr lang="en-GB" sz="1000">
                <a:solidFill>
                  <a:schemeClr val="dk2"/>
                </a:solidFill>
                <a:latin typeface="Lato" panose="020F0502020204030203"/>
                <a:ea typeface="Lato" panose="020F0502020204030203"/>
                <a:cs typeface="Lato" panose="020F0502020204030203"/>
                <a:sym typeface="Lato" panose="020F0502020204030203"/>
              </a:rPr>
              <a:t>Improve Preparation</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Font typeface="Lato" panose="020F0502020204030203"/>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Use additional resources</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Font typeface="Lato" panose="020F0502020204030203"/>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Classroom routines</a:t>
            </a:r>
            <a:endParaRPr sz="1000">
              <a:solidFill>
                <a:schemeClr val="dk2"/>
              </a:solidFill>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Clr>
                <a:schemeClr val="dk2"/>
              </a:buClr>
              <a:buSzPts val="1100"/>
              <a:buFont typeface="Arial" panose="020B0604020202020204"/>
              <a:buNone/>
            </a:pPr>
            <a:endParaRPr sz="1000">
              <a:solidFill>
                <a:schemeClr val="dk2"/>
              </a:solidFill>
              <a:latin typeface="Lato" panose="020F0502020204030203"/>
              <a:ea typeface="Lato" panose="020F0502020204030203"/>
              <a:cs typeface="Lato" panose="020F0502020204030203"/>
              <a:sym typeface="Lato" panose="020F0502020204030203"/>
            </a:endParaRPr>
          </a:p>
          <a:p>
            <a:pPr marL="457200" lvl="0" indent="-292100" algn="l" rtl="0">
              <a:spcBef>
                <a:spcPts val="0"/>
              </a:spcBef>
              <a:spcAft>
                <a:spcPts val="0"/>
              </a:spcAft>
              <a:buClr>
                <a:schemeClr val="dk2"/>
              </a:buClr>
              <a:buSzPts val="1000"/>
              <a:buFont typeface="Lato" panose="020F0502020204030203"/>
              <a:buAutoNum type="arabicPeriod"/>
            </a:pPr>
            <a:r>
              <a:rPr lang="en-GB" sz="1000">
                <a:solidFill>
                  <a:schemeClr val="dk2"/>
                </a:solidFill>
                <a:latin typeface="Lato" panose="020F0502020204030203"/>
                <a:ea typeface="Lato" panose="020F0502020204030203"/>
                <a:cs typeface="Lato" panose="020F0502020204030203"/>
                <a:sym typeface="Lato" panose="020F0502020204030203"/>
              </a:rPr>
              <a:t>Increase Classroom Discussion</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Font typeface="Lato" panose="020F0502020204030203"/>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Cold-calling &amp; justification</a:t>
            </a:r>
            <a:endParaRPr sz="1000">
              <a:solidFill>
                <a:schemeClr val="dk2"/>
              </a:solidFill>
              <a:latin typeface="Lato" panose="020F0502020204030203"/>
              <a:ea typeface="Lato" panose="020F0502020204030203"/>
              <a:cs typeface="Lato" panose="020F0502020204030203"/>
              <a:sym typeface="Lato" panose="020F0502020204030203"/>
            </a:endParaRPr>
          </a:p>
          <a:p>
            <a:pPr marL="914400" lvl="1" indent="-292100" algn="l" rtl="0">
              <a:spcBef>
                <a:spcPts val="0"/>
              </a:spcBef>
              <a:spcAft>
                <a:spcPts val="0"/>
              </a:spcAft>
              <a:buClr>
                <a:schemeClr val="dk2"/>
              </a:buClr>
              <a:buSzPts val="1000"/>
              <a:buFont typeface="Lato" panose="020F0502020204030203"/>
              <a:buAutoNum type="alphaLcPeriod"/>
            </a:pPr>
            <a:r>
              <a:rPr lang="en-GB" sz="1000">
                <a:solidFill>
                  <a:schemeClr val="dk2"/>
                </a:solidFill>
                <a:latin typeface="Lato" panose="020F0502020204030203"/>
                <a:ea typeface="Lato" panose="020F0502020204030203"/>
                <a:cs typeface="Lato" panose="020F0502020204030203"/>
                <a:sym typeface="Lato" panose="020F0502020204030203"/>
              </a:rPr>
              <a:t>Team-based learning</a:t>
            </a:r>
            <a:endParaRPr sz="1000">
              <a:solidFill>
                <a:schemeClr val="dk2"/>
              </a:solidFill>
              <a:latin typeface="Lato" panose="020F0502020204030203"/>
              <a:ea typeface="Lato" panose="020F0502020204030203"/>
              <a:cs typeface="Lato" panose="020F0502020204030203"/>
              <a:sym typeface="Lato" panose="020F0502020204030203"/>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83"/>
        <p:cNvGrpSpPr/>
        <p:nvPr/>
      </p:nvGrpSpPr>
      <p:grpSpPr>
        <a:xfrm>
          <a:off x="0" y="0"/>
          <a:ext cx="0" cy="0"/>
          <a:chOff x="0" y="0"/>
          <a:chExt cx="0" cy="0"/>
        </a:xfrm>
      </p:grpSpPr>
      <p:sp>
        <p:nvSpPr>
          <p:cNvPr id="84" name="Google Shape;84;g3d4780d7a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3d4780d7a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03"/>
        <p:cNvGrpSpPr/>
        <p:nvPr/>
      </p:nvGrpSpPr>
      <p:grpSpPr>
        <a:xfrm>
          <a:off x="0" y="0"/>
          <a:ext cx="0" cy="0"/>
          <a:chOff x="0" y="0"/>
          <a:chExt cx="0" cy="0"/>
        </a:xfrm>
      </p:grpSpPr>
      <p:sp>
        <p:nvSpPr>
          <p:cNvPr id="104" name="Google Shape;104;g3a08bcf35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3a08bcf35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Find the best arrangement for your class</a:t>
            </a:r>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10"/>
        <p:cNvGrpSpPr/>
        <p:nvPr/>
      </p:nvGrpSpPr>
      <p:grpSpPr>
        <a:xfrm>
          <a:off x="0" y="0"/>
          <a:ext cx="0" cy="0"/>
          <a:chOff x="0" y="0"/>
          <a:chExt cx="0" cy="0"/>
        </a:xfrm>
      </p:grpSpPr>
      <p:sp>
        <p:nvSpPr>
          <p:cNvPr id="111" name="Google Shape;111;g3d4d60acf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3d4d60acf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93"/>
        <p:cNvGrpSpPr/>
        <p:nvPr/>
      </p:nvGrpSpPr>
      <p:grpSpPr>
        <a:xfrm>
          <a:off x="0" y="0"/>
          <a:ext cx="0" cy="0"/>
          <a:chOff x="0" y="0"/>
          <a:chExt cx="0" cy="0"/>
        </a:xfrm>
      </p:grpSpPr>
      <p:sp>
        <p:nvSpPr>
          <p:cNvPr id="194" name="Google Shape;194;g3a5e2a8f6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5e2a8f6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99"/>
        <p:cNvGrpSpPr/>
        <p:nvPr/>
      </p:nvGrpSpPr>
      <p:grpSpPr>
        <a:xfrm>
          <a:off x="0" y="0"/>
          <a:ext cx="0" cy="0"/>
          <a:chOff x="0" y="0"/>
          <a:chExt cx="0" cy="0"/>
        </a:xfrm>
      </p:grpSpPr>
      <p:sp>
        <p:nvSpPr>
          <p:cNvPr id="200" name="Google Shape;200;g3a08bcf35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08bcf35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273"/>
        <p:cNvGrpSpPr/>
        <p:nvPr/>
      </p:nvGrpSpPr>
      <p:grpSpPr>
        <a:xfrm>
          <a:off x="0" y="0"/>
          <a:ext cx="0" cy="0"/>
          <a:chOff x="0" y="0"/>
          <a:chExt cx="0" cy="0"/>
        </a:xfrm>
      </p:grpSpPr>
      <p:sp>
        <p:nvSpPr>
          <p:cNvPr id="274" name="Google Shape;274;g3cb79e2e9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cb79e2e9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9156700" cy="5143500"/>
          </a:xfrm>
          <a:prstGeom prst="rect">
            <a:avLst/>
          </a:prstGeom>
          <a:noFill/>
          <a:ln w="9525">
            <a:noFill/>
          </a:ln>
        </p:spPr>
      </p:pic>
      <p:sp>
        <p:nvSpPr>
          <p:cNvPr id="2051" name="Rectangle 3"/>
          <p:cNvSpPr>
            <a:spLocks noGrp="1" noChangeArrowheads="1"/>
          </p:cNvSpPr>
          <p:nvPr>
            <p:ph type="ctrTitle"/>
          </p:nvPr>
        </p:nvSpPr>
        <p:spPr>
          <a:xfrm>
            <a:off x="468313" y="897731"/>
            <a:ext cx="8207375" cy="812006"/>
          </a:xfrm>
        </p:spPr>
        <p:txBody>
          <a:bodyPr/>
          <a:lstStyle>
            <a:lvl1pPr algn="ctr">
              <a:defRPr>
                <a:solidFill>
                  <a:schemeClr val="bg1"/>
                </a:solidFill>
              </a:defRPr>
            </a:lvl1pPr>
          </a:lstStyle>
          <a:p>
            <a:pPr lvl="0"/>
            <a:r>
              <a:rPr lang="en-US" altLang="zh-CN" noProof="0" smtClean="0"/>
              <a:t>Click to edit Master title style</a:t>
            </a:r>
            <a:endParaRPr lang="en-US" altLang="zh-CN" noProof="0" smtClean="0"/>
          </a:p>
        </p:txBody>
      </p:sp>
      <p:sp>
        <p:nvSpPr>
          <p:cNvPr id="2052" name="Rectangle 4"/>
          <p:cNvSpPr>
            <a:spLocks noGrp="1" noChangeArrowheads="1"/>
          </p:cNvSpPr>
          <p:nvPr>
            <p:ph type="subTitle" idx="1"/>
          </p:nvPr>
        </p:nvSpPr>
        <p:spPr>
          <a:xfrm>
            <a:off x="469900" y="1816894"/>
            <a:ext cx="8212138" cy="1314450"/>
          </a:xfrm>
        </p:spPr>
        <p:txBody>
          <a:bodyPr/>
          <a:lstStyle>
            <a:lvl1pPr marL="0" indent="0" algn="ctr">
              <a:buFontTx/>
              <a:buNone/>
              <a:defRPr>
                <a:solidFill>
                  <a:schemeClr val="bg1"/>
                </a:solidFill>
              </a:defRPr>
            </a:lvl1pPr>
          </a:lstStyle>
          <a:p>
            <a:pPr lvl="0"/>
            <a:r>
              <a:rPr lang="en-US" altLang="zh-CN" noProof="0" smtClean="0"/>
              <a:t>Click to edit Master subtitle style</a:t>
            </a:r>
            <a:endParaRPr lang="en-US" altLang="zh-CN" noProof="0" smtClean="0"/>
          </a:p>
        </p:txBody>
      </p:sp>
      <p:sp>
        <p:nvSpPr>
          <p:cNvPr id="9" name="Rectangle 5"/>
          <p:cNvSpPr>
            <a:spLocks noGrp="1" noChangeArrowheads="1"/>
          </p:cNvSpPr>
          <p:nvPr>
            <p:ph type="dt" sz="half" idx="2"/>
          </p:nvPr>
        </p:nvSpPr>
        <p:spPr bwMode="auto">
          <a:xfrm>
            <a:off x="457200" y="4683919"/>
            <a:ext cx="2133600" cy="357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 name="Rectangle 6"/>
          <p:cNvSpPr>
            <a:spLocks noGrp="1" noChangeArrowheads="1"/>
          </p:cNvSpPr>
          <p:nvPr>
            <p:ph type="ftr" sz="quarter" idx="3"/>
          </p:nvPr>
        </p:nvSpPr>
        <p:spPr bwMode="auto">
          <a:xfrm>
            <a:off x="3124200" y="4683919"/>
            <a:ext cx="2895600" cy="357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1" name="Rectangle 7"/>
          <p:cNvSpPr>
            <a:spLocks noGrp="1" noChangeArrowheads="1"/>
          </p:cNvSpPr>
          <p:nvPr>
            <p:ph type="sldNum" sz="quarter" idx="4"/>
          </p:nvPr>
        </p:nvSpPr>
        <p:spPr bwMode="auto">
          <a:xfrm>
            <a:off x="6553200" y="4683919"/>
            <a:ext cx="2133600" cy="357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lvl="0" indent="0" algn="r" rtl="0">
              <a:spcBef>
                <a:spcPts val="0"/>
              </a:spcBef>
              <a:spcAft>
                <a:spcPts val="0"/>
              </a:spcAft>
              <a:buNone/>
            </a:pPr>
            <a:fld id="{00000000-1234-1234-1234-123412341234}" type="slidenum">
              <a:rPr lang="en-GB"/>
            </a:fld>
            <a:endParaRPr lang="en-GB"/>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42875"/>
            <a:ext cx="2057400" cy="44529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019800" cy="44529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a:fld>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7"/>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881063"/>
            <a:ext cx="4038600" cy="3714750"/>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881063"/>
            <a:ext cx="4038600" cy="3714750"/>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30238" y="1878806"/>
            <a:ext cx="3868737" cy="2763441"/>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29150" y="1878806"/>
            <a:ext cx="3887788" cy="2763441"/>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9" name="Slide Number Placeholder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p>
            <a:pPr marL="0" lvl="0" indent="0" algn="r" rtl="0">
              <a:spcBef>
                <a:spcPts val="0"/>
              </a:spcBef>
              <a:spcAft>
                <a:spcPts val="0"/>
              </a:spcAft>
              <a:buNone/>
            </a:pPr>
            <a:fld id="{00000000-1234-1234-1234-123412341234}" type="slidenum">
              <a:rPr lang="en-GB"/>
            </a:fld>
            <a:endParaRPr lang="en-GB"/>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Slide Number Placeholder 3"/>
          <p:cNvSpPr>
            <a:spLocks noGrp="1"/>
          </p:cNvSpPr>
          <p:nvPr>
            <p:ph type="sldNum" sz="quarter" idx="12"/>
          </p:nvPr>
        </p:nvSpPr>
        <p:spPr/>
        <p:txBody>
          <a:bodyPr/>
          <a:p>
            <a:pPr marL="0" lvl="0" indent="0" algn="r" rtl="0">
              <a:spcBef>
                <a:spcPts val="0"/>
              </a:spcBef>
              <a:spcAft>
                <a:spcPts val="0"/>
              </a:spcAft>
              <a:buNone/>
            </a:pPr>
            <a:fld id="{00000000-1234-1234-1234-123412341234}" type="slidenum">
              <a:rPr lang="en-GB"/>
            </a:fld>
            <a:endParaRPr lang="en-GB"/>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788"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788" y="740569"/>
            <a:ext cx="4629150" cy="3655219"/>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30238"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9"/>
          <p:cNvPicPr>
            <a:picLocks noChangeAspect="1"/>
          </p:cNvPicPr>
          <p:nvPr/>
        </p:nvPicPr>
        <p:blipFill>
          <a:blip r:embed="rId13"/>
          <a:stretch>
            <a:fillRect/>
          </a:stretch>
        </p:blipFill>
        <p:spPr>
          <a:xfrm>
            <a:off x="0" y="0"/>
            <a:ext cx="9156700" cy="5143500"/>
          </a:xfrm>
          <a:prstGeom prst="rect">
            <a:avLst/>
          </a:prstGeom>
          <a:noFill/>
          <a:ln w="9525">
            <a:noFill/>
          </a:ln>
        </p:spPr>
      </p:pic>
      <p:sp>
        <p:nvSpPr>
          <p:cNvPr id="1027" name="Rectangle 3"/>
          <p:cNvSpPr>
            <a:spLocks noGrp="1"/>
          </p:cNvSpPr>
          <p:nvPr>
            <p:ph type="title"/>
          </p:nvPr>
        </p:nvSpPr>
        <p:spPr>
          <a:xfrm>
            <a:off x="457200" y="142875"/>
            <a:ext cx="8229600" cy="436960"/>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28" name="Rectangle 4"/>
          <p:cNvSpPr>
            <a:spLocks noGrp="1"/>
          </p:cNvSpPr>
          <p:nvPr>
            <p:ph type="body" idx="1"/>
          </p:nvPr>
        </p:nvSpPr>
        <p:spPr>
          <a:xfrm>
            <a:off x="457200" y="881063"/>
            <a:ext cx="8229600" cy="371475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9" name="Rectangle 5"/>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05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5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050"/>
            </a:lvl1pPr>
          </a:lstStyle>
          <a:p>
            <a:pPr marL="0" lvl="0" indent="0" algn="r" rtl="0">
              <a:spcBef>
                <a:spcPts val="0"/>
              </a:spcBef>
              <a:spcAft>
                <a:spcPts val="0"/>
              </a:spcAft>
              <a:buNone/>
            </a:pPr>
            <a:fld id="{00000000-1234-1234-1234-123412341234}" type="slidenum">
              <a:rPr lang="en-GB"/>
            </a:fld>
            <a:endParaRPr lang="en-GB"/>
          </a:p>
        </p:txBody>
      </p:sp>
      <p:pic>
        <p:nvPicPr>
          <p:cNvPr id="2" name="Picture 1" descr="new transparent feb2021 "/>
          <p:cNvPicPr>
            <a:picLocks noChangeAspect="1"/>
          </p:cNvPicPr>
          <p:nvPr userDrawn="1"/>
        </p:nvPicPr>
        <p:blipFill>
          <a:blip r:embed="rId14"/>
          <a:stretch>
            <a:fillRect/>
          </a:stretch>
        </p:blipFill>
        <p:spPr>
          <a:xfrm>
            <a:off x="8181975" y="4395470"/>
            <a:ext cx="778510" cy="6457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spcBef>
          <a:spcPct val="0"/>
        </a:spcBef>
        <a:spcAft>
          <a:spcPct val="0"/>
        </a:spcAft>
        <a:defRPr sz="27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257175" indent="-257175" algn="l" rtl="0" fontAlgn="base">
        <a:spcBef>
          <a:spcPct val="15000"/>
        </a:spcBef>
        <a:spcAft>
          <a:spcPct val="0"/>
        </a:spcAft>
        <a:buChar char="•"/>
        <a:defRPr sz="2400" kern="1200">
          <a:solidFill>
            <a:schemeClr val="tx1"/>
          </a:solidFill>
          <a:latin typeface="+mn-lt"/>
          <a:ea typeface="+mn-ea"/>
          <a:cs typeface="+mn-cs"/>
        </a:defRPr>
      </a:lvl1pPr>
      <a:lvl2pPr marL="557530" indent="-213995" algn="l" rtl="0" fontAlgn="base">
        <a:spcBef>
          <a:spcPct val="15000"/>
        </a:spcBef>
        <a:spcAft>
          <a:spcPct val="0"/>
        </a:spcAft>
        <a:buChar char="–"/>
        <a:defRPr sz="2100" kern="1200">
          <a:solidFill>
            <a:schemeClr val="tx1"/>
          </a:solidFill>
          <a:latin typeface="+mn-lt"/>
          <a:ea typeface="+mn-ea"/>
          <a:cs typeface="+mn-cs"/>
        </a:defRPr>
      </a:lvl2pPr>
      <a:lvl3pPr marL="857250" indent="-171450" algn="l" rtl="0" fontAlgn="base">
        <a:spcBef>
          <a:spcPct val="15000"/>
        </a:spcBef>
        <a:spcAft>
          <a:spcPct val="0"/>
        </a:spcAft>
        <a:buChar char="•"/>
        <a:defRPr sz="1800" kern="1200">
          <a:solidFill>
            <a:schemeClr val="tx1"/>
          </a:solidFill>
          <a:latin typeface="+mn-lt"/>
          <a:ea typeface="+mn-ea"/>
          <a:cs typeface="+mn-cs"/>
        </a:defRPr>
      </a:lvl3pPr>
      <a:lvl4pPr marL="1200150" indent="-171450" algn="l" rtl="0" fontAlgn="base">
        <a:spcBef>
          <a:spcPct val="15000"/>
        </a:spcBef>
        <a:spcAft>
          <a:spcPct val="0"/>
        </a:spcAft>
        <a:buChar char="–"/>
        <a:defRPr sz="1500" kern="1200">
          <a:solidFill>
            <a:schemeClr val="tx1"/>
          </a:solidFill>
          <a:latin typeface="+mn-lt"/>
          <a:ea typeface="+mn-ea"/>
          <a:cs typeface="+mn-cs"/>
        </a:defRPr>
      </a:lvl4pPr>
      <a:lvl5pPr marL="1543050" indent="-171450" algn="l" rtl="0" fontAlgn="base">
        <a:spcBef>
          <a:spcPct val="15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image" Target="../media/image21.jpeg"/><Relationship Id="rId7" Type="http://schemas.openxmlformats.org/officeDocument/2006/relationships/image" Target="../media/image20.jpeg"/><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2" Type="http://schemas.openxmlformats.org/officeDocument/2006/relationships/notesSlide" Target="../notesSlides/notesSlide6.xml"/><Relationship Id="rId11" Type="http://schemas.openxmlformats.org/officeDocument/2006/relationships/slideLayout" Target="../slideLayouts/slideLayout4.xml"/><Relationship Id="rId10" Type="http://schemas.openxmlformats.org/officeDocument/2006/relationships/image" Target="../media/image23.jpe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hyperlink" Target="http://books.google.com/books?hl=en&amp;lr=&amp;id=YdEhlWm96zIC&amp;oi=fnd&amp;pg=PA127&amp;dq=Grunert,+1997+active+learning&amp;ots=nnACWYiTPz&amp;sig=9QD4hmUew5S2je5Ayow-Sl--jps#v=onepage&amp;q&amp;f=false"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Shape 71"/>
        <p:cNvGrpSpPr/>
        <p:nvPr/>
      </p:nvGrpSpPr>
      <p:grpSpPr>
        <a:xfrm>
          <a:off x="0" y="0"/>
          <a:ext cx="0" cy="0"/>
          <a:chOff x="0" y="0"/>
          <a:chExt cx="0" cy="0"/>
        </a:xfrm>
      </p:grpSpPr>
      <p:sp>
        <p:nvSpPr>
          <p:cNvPr id="73" name="Google Shape;73;p13"/>
          <p:cNvSpPr txBox="1">
            <a:spLocks noGrp="1"/>
          </p:cNvSpPr>
          <p:nvPr>
            <p:ph type="subTitle" idx="1"/>
          </p:nvPr>
        </p:nvSpPr>
        <p:spPr>
          <a:xfrm>
            <a:off x="7445375" y="5022215"/>
            <a:ext cx="1698625" cy="10541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1200">
                <a:solidFill>
                  <a:schemeClr val="tx1"/>
                </a:solidFill>
              </a:rPr>
              <a:t>Nikolas J. Cakebread</a:t>
            </a:r>
            <a:endParaRPr lang="en-GB" sz="1200">
              <a:solidFill>
                <a:schemeClr val="tx1"/>
              </a:solidFill>
            </a:endParaRPr>
          </a:p>
        </p:txBody>
      </p:sp>
      <p:sp>
        <p:nvSpPr>
          <p:cNvPr id="3" name="Title 2"/>
          <p:cNvSpPr/>
          <p:nvPr>
            <p:ph type="ctrTitle"/>
          </p:nvPr>
        </p:nvSpPr>
        <p:spPr/>
        <p:txBody>
          <a:bodyPr/>
          <a:p>
            <a:endParaRPr lang="en-US"/>
          </a:p>
        </p:txBody>
      </p:sp>
      <p:pic>
        <p:nvPicPr>
          <p:cNvPr id="4" name="Picture 3" descr="Cooperative learning"/>
          <p:cNvPicPr>
            <a:picLocks noChangeAspect="1"/>
          </p:cNvPicPr>
          <p:nvPr/>
        </p:nvPicPr>
        <p:blipFill>
          <a:blip r:embed="rId2"/>
          <a:stretch>
            <a:fillRect/>
          </a:stretch>
        </p:blipFill>
        <p:spPr>
          <a:xfrm>
            <a:off x="635" y="8255"/>
            <a:ext cx="9143365" cy="5126990"/>
          </a:xfrm>
          <a:prstGeom prst="rect">
            <a:avLst/>
          </a:prstGeom>
        </p:spPr>
      </p:pic>
    </p:spTree>
  </p:cSld>
  <p:clrMapOvr>
    <a:masterClrMapping/>
  </p:clrMapOvr>
  <p:transition>
    <p:wedg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9:Classroom Preparation Examples</a:t>
            </a:r>
            <a:endPar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pic>
        <p:nvPicPr>
          <p:cNvPr id="5" name="Picture 4" descr="classroom"/>
          <p:cNvPicPr>
            <a:picLocks noChangeAspect="1"/>
          </p:cNvPicPr>
          <p:nvPr/>
        </p:nvPicPr>
        <p:blipFill>
          <a:blip r:embed="rId1"/>
          <a:stretch>
            <a:fillRect/>
          </a:stretch>
        </p:blipFill>
        <p:spPr>
          <a:xfrm>
            <a:off x="3971290" y="728980"/>
            <a:ext cx="1604645" cy="2301875"/>
          </a:xfrm>
          <a:prstGeom prst="rect">
            <a:avLst/>
          </a:prstGeom>
        </p:spPr>
      </p:pic>
      <p:pic>
        <p:nvPicPr>
          <p:cNvPr id="7" name="Picture 6" descr="IMG_20181128_172708"/>
          <p:cNvPicPr>
            <a:picLocks noChangeAspect="1"/>
          </p:cNvPicPr>
          <p:nvPr/>
        </p:nvPicPr>
        <p:blipFill>
          <a:blip r:embed="rId2"/>
          <a:stretch>
            <a:fillRect/>
          </a:stretch>
        </p:blipFill>
        <p:spPr>
          <a:xfrm>
            <a:off x="7358380" y="729615"/>
            <a:ext cx="1724025" cy="2301875"/>
          </a:xfrm>
          <a:prstGeom prst="rect">
            <a:avLst/>
          </a:prstGeom>
        </p:spPr>
      </p:pic>
      <p:pic>
        <p:nvPicPr>
          <p:cNvPr id="8" name="Picture 7" descr="IMG_20181204_145032"/>
          <p:cNvPicPr>
            <a:picLocks noChangeAspect="1"/>
          </p:cNvPicPr>
          <p:nvPr/>
        </p:nvPicPr>
        <p:blipFill>
          <a:blip r:embed="rId3"/>
          <a:stretch>
            <a:fillRect/>
          </a:stretch>
        </p:blipFill>
        <p:spPr>
          <a:xfrm>
            <a:off x="5653405" y="3143250"/>
            <a:ext cx="1618615" cy="1687195"/>
          </a:xfrm>
          <a:prstGeom prst="rect">
            <a:avLst/>
          </a:prstGeom>
        </p:spPr>
      </p:pic>
      <p:pic>
        <p:nvPicPr>
          <p:cNvPr id="10" name="Picture 9" descr="IMG_20181204_145119"/>
          <p:cNvPicPr>
            <a:picLocks noChangeAspect="1"/>
          </p:cNvPicPr>
          <p:nvPr/>
        </p:nvPicPr>
        <p:blipFill>
          <a:blip r:embed="rId4"/>
          <a:stretch>
            <a:fillRect/>
          </a:stretch>
        </p:blipFill>
        <p:spPr>
          <a:xfrm>
            <a:off x="3971290" y="3142615"/>
            <a:ext cx="1605280" cy="1687830"/>
          </a:xfrm>
          <a:prstGeom prst="rect">
            <a:avLst/>
          </a:prstGeom>
        </p:spPr>
      </p:pic>
      <p:pic>
        <p:nvPicPr>
          <p:cNvPr id="11" name="Picture 10" descr="IMG_20181204_145136"/>
          <p:cNvPicPr>
            <a:picLocks noChangeAspect="1"/>
          </p:cNvPicPr>
          <p:nvPr/>
        </p:nvPicPr>
        <p:blipFill>
          <a:blip r:embed="rId5"/>
          <a:stretch>
            <a:fillRect/>
          </a:stretch>
        </p:blipFill>
        <p:spPr>
          <a:xfrm>
            <a:off x="5652770" y="728345"/>
            <a:ext cx="1619885" cy="2303145"/>
          </a:xfrm>
          <a:prstGeom prst="rect">
            <a:avLst/>
          </a:prstGeom>
        </p:spPr>
      </p:pic>
      <p:pic>
        <p:nvPicPr>
          <p:cNvPr id="15" name="Content Placeholder 14" descr="IMG_20181127_195332"/>
          <p:cNvPicPr>
            <a:picLocks noChangeAspect="1"/>
          </p:cNvPicPr>
          <p:nvPr>
            <p:ph sz="half" idx="1"/>
          </p:nvPr>
        </p:nvPicPr>
        <p:blipFill>
          <a:blip r:embed="rId6"/>
          <a:stretch>
            <a:fillRect/>
          </a:stretch>
        </p:blipFill>
        <p:spPr>
          <a:xfrm>
            <a:off x="99060" y="3141980"/>
            <a:ext cx="1624965" cy="1680845"/>
          </a:xfrm>
          <a:prstGeom prst="rect">
            <a:avLst/>
          </a:prstGeom>
        </p:spPr>
      </p:pic>
      <p:pic>
        <p:nvPicPr>
          <p:cNvPr id="16" name="Content Placeholder 15" descr="IMG_20181204_145105"/>
          <p:cNvPicPr>
            <a:picLocks noChangeAspect="1"/>
          </p:cNvPicPr>
          <p:nvPr>
            <p:ph sz="half" idx="2"/>
          </p:nvPr>
        </p:nvPicPr>
        <p:blipFill>
          <a:blip r:embed="rId7"/>
          <a:stretch>
            <a:fillRect/>
          </a:stretch>
        </p:blipFill>
        <p:spPr>
          <a:xfrm>
            <a:off x="99060" y="728980"/>
            <a:ext cx="1572895" cy="2238375"/>
          </a:xfrm>
          <a:prstGeom prst="rect">
            <a:avLst/>
          </a:prstGeom>
        </p:spPr>
      </p:pic>
      <p:pic>
        <p:nvPicPr>
          <p:cNvPr id="17" name="Picture 16" descr="IMG_20181204_145119"/>
          <p:cNvPicPr>
            <a:picLocks noChangeAspect="1"/>
          </p:cNvPicPr>
          <p:nvPr/>
        </p:nvPicPr>
        <p:blipFill>
          <a:blip r:embed="rId8"/>
          <a:stretch>
            <a:fillRect/>
          </a:stretch>
        </p:blipFill>
        <p:spPr>
          <a:xfrm>
            <a:off x="1818005" y="728345"/>
            <a:ext cx="1981200" cy="2238375"/>
          </a:xfrm>
          <a:prstGeom prst="rect">
            <a:avLst/>
          </a:prstGeom>
        </p:spPr>
      </p:pic>
      <p:pic>
        <p:nvPicPr>
          <p:cNvPr id="18" name="Picture 17" descr="IMG_20181208_155238"/>
          <p:cNvPicPr>
            <a:picLocks noChangeAspect="1"/>
          </p:cNvPicPr>
          <p:nvPr/>
        </p:nvPicPr>
        <p:blipFill>
          <a:blip r:embed="rId9"/>
          <a:srcRect t="23640" r="20351"/>
          <a:stretch>
            <a:fillRect/>
          </a:stretch>
        </p:blipFill>
        <p:spPr>
          <a:xfrm>
            <a:off x="1818005" y="3143250"/>
            <a:ext cx="1981200" cy="1679575"/>
          </a:xfrm>
          <a:prstGeom prst="rect">
            <a:avLst/>
          </a:prstGeom>
        </p:spPr>
      </p:pic>
      <p:pic>
        <p:nvPicPr>
          <p:cNvPr id="19" name="Picture 18" descr="20191009_172418"/>
          <p:cNvPicPr>
            <a:picLocks noChangeAspect="1"/>
          </p:cNvPicPr>
          <p:nvPr/>
        </p:nvPicPr>
        <p:blipFill>
          <a:blip r:embed="rId10"/>
          <a:srcRect l="18622"/>
          <a:stretch>
            <a:fillRect/>
          </a:stretch>
        </p:blipFill>
        <p:spPr>
          <a:xfrm>
            <a:off x="7359015" y="3141980"/>
            <a:ext cx="1723390" cy="168084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220980" y="145415"/>
            <a:ext cx="8446770" cy="163766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u="sng">
                <a:ln w="12700">
                  <a:solidFill>
                    <a:schemeClr val="accent1"/>
                  </a:solidFill>
                  <a:prstDash val="solid"/>
                </a:ln>
                <a:pattFill prst="pct50">
                  <a:fgClr>
                    <a:schemeClr val="accent1"/>
                  </a:fgClr>
                  <a:bgClr>
                    <a:schemeClr val="accent1">
                      <a:lumMod val="20000"/>
                      <a:lumOff val="80000"/>
                    </a:schemeClr>
                  </a:bgClr>
                </a:pattFill>
                <a:effectLst>
                  <a:outerShdw blurRad="38100" dist="38100" dir="2700000" algn="tl">
                    <a:srgbClr val="000000">
                      <a:alpha val="43137"/>
                    </a:srgbClr>
                  </a:outerShdw>
                </a:effectLst>
              </a:rPr>
              <a:t>Jigsaw Method</a:t>
            </a:r>
            <a:br>
              <a:rPr lang="en-GB" u="sng">
                <a:effectLst>
                  <a:outerShdw blurRad="38100" dist="38100" dir="2700000" algn="tl">
                    <a:srgbClr val="000000">
                      <a:alpha val="43137"/>
                    </a:srgbClr>
                  </a:outerShdw>
                </a:effectLst>
              </a:rPr>
            </a:br>
            <a:r>
              <a:rPr lang="en-GB" sz="1200"/>
              <a:t>The Jigsaw Classroom is a co-operative learning technique that  promotes better learning, improves student motivation, and increases enjoyment of the learning experience. Just as in a jigsaw puzzle, each piece — each student's part — is essential for the completion and full understanding of the final product. </a:t>
            </a:r>
            <a:r>
              <a:rPr lang="en-GB" sz="1200">
                <a:solidFill>
                  <a:schemeClr val="accent1"/>
                </a:solidFill>
              </a:rPr>
              <a:t>https://www.jigsaw.org</a:t>
            </a:r>
            <a:endParaRPr lang="en-GB" sz="1200">
              <a:solidFill>
                <a:schemeClr val="accent1"/>
              </a:solidFill>
            </a:endParaRPr>
          </a:p>
        </p:txBody>
      </p:sp>
      <p:sp>
        <p:nvSpPr>
          <p:cNvPr id="198" name="Google Shape;198;p29"/>
          <p:cNvSpPr txBox="1"/>
          <p:nvPr/>
        </p:nvSpPr>
        <p:spPr>
          <a:xfrm>
            <a:off x="220980" y="1204595"/>
            <a:ext cx="8492490" cy="3867785"/>
          </a:xfrm>
          <a:prstGeom prst="rect">
            <a:avLst/>
          </a:prstGeom>
          <a:noFill/>
          <a:ln>
            <a:solidFill>
              <a:schemeClr val="accent2"/>
            </a:solid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2"/>
              </a:buClr>
              <a:buSzPts val="1100"/>
              <a:buFont typeface="Arial" panose="020B0604020202020204"/>
              <a:buNone/>
            </a:pPr>
            <a:r>
              <a:rPr lang="en-GB" b="1">
                <a:solidFill>
                  <a:schemeClr val="dk2"/>
                </a:solidFill>
                <a:latin typeface="Lato" panose="020F0502020204030203"/>
                <a:ea typeface="Lato" panose="020F0502020204030203"/>
                <a:cs typeface="Lato" panose="020F0502020204030203"/>
                <a:sym typeface="Lato" panose="020F0502020204030203"/>
              </a:rPr>
              <a:t>Summarizer </a:t>
            </a:r>
            <a:r>
              <a:rPr lang="en-GB">
                <a:solidFill>
                  <a:schemeClr val="dk2"/>
                </a:solidFill>
                <a:latin typeface="Lato" panose="020F0502020204030203"/>
                <a:ea typeface="Lato" panose="020F0502020204030203"/>
                <a:cs typeface="Lato" panose="020F0502020204030203"/>
                <a:sym typeface="Lato" panose="020F0502020204030203"/>
              </a:rPr>
              <a:t>- Your job is to prepare a brief summary of today’s reading. Your discussion covers the key points and general idea of today’s reading assignment. </a:t>
            </a:r>
            <a:endParaRPr>
              <a:solidFill>
                <a:schemeClr val="dk2"/>
              </a:solidFill>
              <a:latin typeface="Lato" panose="020F0502020204030203"/>
              <a:ea typeface="Lato" panose="020F0502020204030203"/>
              <a:cs typeface="Lato" panose="020F0502020204030203"/>
              <a:sym typeface="Lato" panose="020F0502020204030203"/>
            </a:endParaRPr>
          </a:p>
          <a:p>
            <a:pPr marL="0" lvl="0" indent="0" algn="l" rtl="0">
              <a:lnSpc>
                <a:spcPct val="115000"/>
              </a:lnSpc>
              <a:spcBef>
                <a:spcPts val="1600"/>
              </a:spcBef>
              <a:spcAft>
                <a:spcPts val="0"/>
              </a:spcAft>
              <a:buClr>
                <a:schemeClr val="dk2"/>
              </a:buClr>
              <a:buSzPts val="1100"/>
              <a:buFont typeface="Arial" panose="020B0604020202020204"/>
              <a:buNone/>
            </a:pPr>
            <a:r>
              <a:rPr lang="en-GB" b="1">
                <a:solidFill>
                  <a:schemeClr val="dk2"/>
                </a:solidFill>
                <a:latin typeface="Lato" panose="020F0502020204030203"/>
                <a:ea typeface="Lato" panose="020F0502020204030203"/>
                <a:cs typeface="Lato" panose="020F0502020204030203"/>
                <a:sym typeface="Lato" panose="020F0502020204030203"/>
              </a:rPr>
              <a:t>Questioner</a:t>
            </a:r>
            <a:r>
              <a:rPr lang="en-GB">
                <a:solidFill>
                  <a:schemeClr val="dk2"/>
                </a:solidFill>
                <a:latin typeface="Lato" panose="020F0502020204030203"/>
                <a:ea typeface="Lato" panose="020F0502020204030203"/>
                <a:cs typeface="Lato" panose="020F0502020204030203"/>
                <a:sym typeface="Lato" panose="020F0502020204030203"/>
              </a:rPr>
              <a:t> - Your job is to develop a list of questions that your group might want to discuss about this part of the book. You may use some of the general questions to develop topics to your group (Who, what, where, etc). </a:t>
            </a:r>
            <a:endParaRPr>
              <a:solidFill>
                <a:schemeClr val="dk2"/>
              </a:solidFill>
              <a:latin typeface="Lato" panose="020F0502020204030203"/>
              <a:ea typeface="Lato" panose="020F0502020204030203"/>
              <a:cs typeface="Lato" panose="020F0502020204030203"/>
              <a:sym typeface="Lato" panose="020F0502020204030203"/>
            </a:endParaRPr>
          </a:p>
          <a:p>
            <a:pPr marL="0" lvl="0" indent="0" algn="l" rtl="0">
              <a:lnSpc>
                <a:spcPct val="115000"/>
              </a:lnSpc>
              <a:spcBef>
                <a:spcPts val="1600"/>
              </a:spcBef>
              <a:spcAft>
                <a:spcPts val="0"/>
              </a:spcAft>
              <a:buClr>
                <a:schemeClr val="dk2"/>
              </a:buClr>
              <a:buSzPts val="1100"/>
              <a:buFont typeface="Arial" panose="020B0604020202020204"/>
              <a:buNone/>
            </a:pPr>
            <a:r>
              <a:rPr lang="en-GB" b="1">
                <a:solidFill>
                  <a:schemeClr val="dk2"/>
                </a:solidFill>
                <a:latin typeface="Lato" panose="020F0502020204030203"/>
                <a:ea typeface="Lato" panose="020F0502020204030203"/>
                <a:cs typeface="Lato" panose="020F0502020204030203"/>
                <a:sym typeface="Lato" panose="020F0502020204030203"/>
              </a:rPr>
              <a:t>Connector</a:t>
            </a:r>
            <a:r>
              <a:rPr lang="en-GB">
                <a:solidFill>
                  <a:schemeClr val="dk2"/>
                </a:solidFill>
                <a:latin typeface="Lato" panose="020F0502020204030203"/>
                <a:ea typeface="Lato" panose="020F0502020204030203"/>
                <a:cs typeface="Lato" panose="020F0502020204030203"/>
                <a:sym typeface="Lato" panose="020F0502020204030203"/>
              </a:rPr>
              <a:t> - Your job is to find connections between the book and you, and between the book and the wider world.</a:t>
            </a:r>
            <a:endParaRPr>
              <a:solidFill>
                <a:schemeClr val="dk2"/>
              </a:solidFill>
              <a:latin typeface="Lato" panose="020F0502020204030203"/>
              <a:ea typeface="Lato" panose="020F0502020204030203"/>
              <a:cs typeface="Lato" panose="020F0502020204030203"/>
              <a:sym typeface="Lato" panose="020F0502020204030203"/>
            </a:endParaRPr>
          </a:p>
          <a:p>
            <a:pPr marL="0" lvl="0" indent="0" algn="l" rtl="0">
              <a:lnSpc>
                <a:spcPct val="115000"/>
              </a:lnSpc>
              <a:spcBef>
                <a:spcPts val="1600"/>
              </a:spcBef>
              <a:spcAft>
                <a:spcPts val="1600"/>
              </a:spcAft>
              <a:buClr>
                <a:schemeClr val="dk2"/>
              </a:buClr>
              <a:buSzPts val="1100"/>
              <a:buFont typeface="Arial" panose="020B0604020202020204"/>
              <a:buNone/>
            </a:pPr>
            <a:r>
              <a:rPr lang="en-GB" b="1">
                <a:solidFill>
                  <a:schemeClr val="dk2"/>
                </a:solidFill>
                <a:latin typeface="Lato" panose="020F0502020204030203"/>
                <a:ea typeface="Lato" panose="020F0502020204030203"/>
                <a:cs typeface="Lato" panose="020F0502020204030203"/>
                <a:sym typeface="Lato" panose="020F0502020204030203"/>
              </a:rPr>
              <a:t>Word Wizard</a:t>
            </a:r>
            <a:r>
              <a:rPr lang="en-GB">
                <a:solidFill>
                  <a:schemeClr val="dk2"/>
                </a:solidFill>
                <a:latin typeface="Lato" panose="020F0502020204030203"/>
                <a:ea typeface="Lato" panose="020F0502020204030203"/>
                <a:cs typeface="Lato" panose="020F0502020204030203"/>
                <a:sym typeface="Lato" panose="020F0502020204030203"/>
              </a:rPr>
              <a:t> - Your job is to be on the lookout for a few words that have special meaning in today’s reading selection.</a:t>
            </a:r>
            <a:endParaRPr lang="en-GB">
              <a:solidFill>
                <a:schemeClr val="dk2"/>
              </a:solidFill>
              <a:latin typeface="Lato" panose="020F0502020204030203"/>
              <a:ea typeface="Lato" panose="020F0502020204030203"/>
              <a:cs typeface="Lato" panose="020F0502020204030203"/>
              <a:sym typeface="Lato" panose="020F0502020204030203"/>
            </a:endParaRPr>
          </a:p>
          <a:p>
            <a:pPr marL="0" lvl="0" indent="0" algn="l" rtl="0">
              <a:lnSpc>
                <a:spcPct val="115000"/>
              </a:lnSpc>
              <a:spcBef>
                <a:spcPts val="1600"/>
              </a:spcBef>
              <a:spcAft>
                <a:spcPts val="1600"/>
              </a:spcAft>
              <a:buClr>
                <a:schemeClr val="dk2"/>
              </a:buClr>
              <a:buSzPts val="1100"/>
              <a:buFont typeface="Arial" panose="020B0604020202020204"/>
              <a:buNone/>
            </a:pPr>
            <a:r>
              <a:rPr lang="en-GB">
                <a:solidFill>
                  <a:schemeClr val="dk2"/>
                </a:solidFill>
                <a:latin typeface="Lato" panose="020F0502020204030203"/>
                <a:ea typeface="Lato" panose="020F0502020204030203"/>
                <a:cs typeface="Lato" panose="020F0502020204030203"/>
                <a:sym typeface="Lato" panose="020F0502020204030203"/>
              </a:rPr>
              <a:t>At the end: Ask each student to present her or his segment to the group &amp; Encourage others in the group to ask questions for clarification.</a:t>
            </a:r>
            <a:endParaRPr lang="en-GB">
              <a:solidFill>
                <a:schemeClr val="dk2"/>
              </a:solidFill>
              <a:latin typeface="Lato" panose="020F0502020204030203"/>
              <a:ea typeface="Lato" panose="020F0502020204030203"/>
              <a:cs typeface="Lato" panose="020F0502020204030203"/>
              <a:sym typeface="Lato" panose="020F0502020204030203"/>
            </a:endParaRPr>
          </a:p>
          <a:p>
            <a:pPr marL="0" lvl="0" indent="0" algn="l" rtl="0">
              <a:lnSpc>
                <a:spcPct val="115000"/>
              </a:lnSpc>
              <a:spcBef>
                <a:spcPts val="1600"/>
              </a:spcBef>
              <a:spcAft>
                <a:spcPts val="1600"/>
              </a:spcAft>
              <a:buClr>
                <a:schemeClr val="dk2"/>
              </a:buClr>
              <a:buSzPts val="1100"/>
              <a:buFont typeface="Arial" panose="020B0604020202020204"/>
              <a:buNone/>
            </a:pPr>
            <a:endParaRPr>
              <a:solidFill>
                <a:schemeClr val="dk2"/>
              </a:solidFill>
              <a:latin typeface="Lato" panose="020F0502020204030203"/>
              <a:ea typeface="Lato" panose="020F0502020204030203"/>
              <a:cs typeface="Lato" panose="020F0502020204030203"/>
              <a:sym typeface="Lato" panose="020F0502020204030203"/>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303300" y="411575"/>
            <a:ext cx="8520600" cy="63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Reading: Active Learning Strategies </a:t>
            </a:r>
            <a:endParaRPr lang="en-GB"/>
          </a:p>
        </p:txBody>
      </p:sp>
      <p:sp>
        <p:nvSpPr>
          <p:cNvPr id="204" name="Google Shape;204;p30"/>
          <p:cNvSpPr txBox="1"/>
          <p:nvPr/>
        </p:nvSpPr>
        <p:spPr>
          <a:xfrm>
            <a:off x="551975" y="1154150"/>
            <a:ext cx="7953600" cy="36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b="1">
                <a:latin typeface="Lato" panose="020F0502020204030203"/>
                <a:ea typeface="Lato" panose="020F0502020204030203"/>
                <a:cs typeface="Lato" panose="020F0502020204030203"/>
                <a:sym typeface="Lato" panose="020F0502020204030203"/>
              </a:rPr>
              <a:t>Think-Pair-Share (Drawing Connections)</a:t>
            </a:r>
            <a:endParaRPr sz="1600" b="1">
              <a:latin typeface="Lato" panose="020F0502020204030203"/>
              <a:ea typeface="Lato" panose="020F0502020204030203"/>
              <a:cs typeface="Lato" panose="020F0502020204030203"/>
              <a:sym typeface="Lato" panose="020F0502020204030203"/>
            </a:endParaRPr>
          </a:p>
          <a:p>
            <a:pPr marL="457200" lvl="0" indent="-304800" algn="l" rtl="0">
              <a:spcBef>
                <a:spcPts val="0"/>
              </a:spcBef>
              <a:spcAft>
                <a:spcPts val="0"/>
              </a:spcAft>
              <a:buSzPts val="1200"/>
              <a:buFont typeface="Lato" panose="020F0502020204030203"/>
              <a:buChar char="●"/>
            </a:pPr>
            <a:r>
              <a:rPr lang="en-GB" sz="1200">
                <a:latin typeface="Lato" panose="020F0502020204030203"/>
                <a:ea typeface="Lato" panose="020F0502020204030203"/>
                <a:cs typeface="Lato" panose="020F0502020204030203"/>
                <a:sym typeface="Lato" panose="020F0502020204030203"/>
              </a:rPr>
              <a:t>What are the five senses? What is the most important? Why?</a:t>
            </a:r>
            <a:endParaRPr sz="1200">
              <a:latin typeface="Lato" panose="020F0502020204030203"/>
              <a:ea typeface="Lato" panose="020F0502020204030203"/>
              <a:cs typeface="Lato" panose="020F0502020204030203"/>
              <a:sym typeface="Lato" panose="020F0502020204030203"/>
            </a:endParaRPr>
          </a:p>
          <a:p>
            <a:pPr marL="914400" lvl="1" indent="-304800" algn="l" rtl="0">
              <a:spcBef>
                <a:spcPts val="0"/>
              </a:spcBef>
              <a:spcAft>
                <a:spcPts val="0"/>
              </a:spcAft>
              <a:buSzPts val="1200"/>
              <a:buFont typeface="Lato" panose="020F0502020204030203"/>
              <a:buAutoNum type="alphaLcPeriod"/>
            </a:pPr>
            <a:r>
              <a:rPr lang="en-GB" sz="1200">
                <a:latin typeface="Lato" panose="020F0502020204030203"/>
                <a:ea typeface="Lato" panose="020F0502020204030203"/>
                <a:cs typeface="Lato" panose="020F0502020204030203"/>
                <a:sym typeface="Lato" panose="020F0502020204030203"/>
              </a:rPr>
              <a:t>Turn to your partner and share your answers.</a:t>
            </a:r>
            <a:endParaRPr sz="1200">
              <a:latin typeface="Lato" panose="020F0502020204030203"/>
              <a:ea typeface="Lato" panose="020F0502020204030203"/>
              <a:cs typeface="Lato" panose="020F0502020204030203"/>
              <a:sym typeface="Lato" panose="020F0502020204030203"/>
            </a:endParaRPr>
          </a:p>
          <a:p>
            <a:pPr marL="914400" lvl="1" indent="-304800" algn="l" rtl="0">
              <a:spcBef>
                <a:spcPts val="0"/>
              </a:spcBef>
              <a:spcAft>
                <a:spcPts val="0"/>
              </a:spcAft>
              <a:buSzPts val="1200"/>
              <a:buFont typeface="Lato" panose="020F0502020204030203"/>
              <a:buAutoNum type="alphaLcPeriod"/>
            </a:pPr>
            <a:r>
              <a:rPr lang="en-GB" sz="1200">
                <a:latin typeface="Lato" panose="020F0502020204030203"/>
                <a:ea typeface="Lato" panose="020F0502020204030203"/>
                <a:cs typeface="Lato" panose="020F0502020204030203"/>
                <a:sym typeface="Lato" panose="020F0502020204030203"/>
              </a:rPr>
              <a:t>Ask each member in your group (question relay race)</a:t>
            </a:r>
            <a:endParaRPr sz="12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endParaRPr sz="6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r>
              <a:rPr lang="en-GB" sz="1600" b="1">
                <a:latin typeface="Lato" panose="020F0502020204030203"/>
                <a:ea typeface="Lato" panose="020F0502020204030203"/>
                <a:cs typeface="Lato" panose="020F0502020204030203"/>
                <a:sym typeface="Lato" panose="020F0502020204030203"/>
              </a:rPr>
              <a:t>Quick Write (Knowledge Activation)</a:t>
            </a:r>
            <a:endParaRPr sz="1600" b="1">
              <a:latin typeface="Lato" panose="020F0502020204030203"/>
              <a:ea typeface="Lato" panose="020F0502020204030203"/>
              <a:cs typeface="Lato" panose="020F0502020204030203"/>
              <a:sym typeface="Lato" panose="020F0502020204030203"/>
            </a:endParaRPr>
          </a:p>
          <a:p>
            <a:pPr marL="457200" lvl="0" indent="-304800" algn="l" rtl="0">
              <a:spcBef>
                <a:spcPts val="0"/>
              </a:spcBef>
              <a:spcAft>
                <a:spcPts val="0"/>
              </a:spcAft>
              <a:buSzPts val="1200"/>
              <a:buFont typeface="Lato" panose="020F0502020204030203"/>
              <a:buChar char="●"/>
            </a:pPr>
            <a:r>
              <a:rPr lang="en-GB" sz="1200">
                <a:latin typeface="Lato" panose="020F0502020204030203"/>
                <a:ea typeface="Lato" panose="020F0502020204030203"/>
                <a:cs typeface="Lato" panose="020F0502020204030203"/>
                <a:sym typeface="Lato" panose="020F0502020204030203"/>
              </a:rPr>
              <a:t>What are some ways that you use your senses everyday?</a:t>
            </a:r>
            <a:endParaRPr sz="1200">
              <a:latin typeface="Lato" panose="020F0502020204030203"/>
              <a:ea typeface="Lato" panose="020F0502020204030203"/>
              <a:cs typeface="Lato" panose="020F0502020204030203"/>
              <a:sym typeface="Lato" panose="020F0502020204030203"/>
            </a:endParaRPr>
          </a:p>
          <a:p>
            <a:pPr marL="914400" lvl="1" indent="-304800" algn="l" rtl="0">
              <a:spcBef>
                <a:spcPts val="0"/>
              </a:spcBef>
              <a:spcAft>
                <a:spcPts val="0"/>
              </a:spcAft>
              <a:buSzPts val="1200"/>
              <a:buFont typeface="Lato" panose="020F0502020204030203"/>
              <a:buAutoNum type="alphaLcPeriod"/>
            </a:pPr>
            <a:r>
              <a:rPr lang="en-GB" sz="1200">
                <a:latin typeface="Lato" panose="020F0502020204030203"/>
                <a:ea typeface="Lato" panose="020F0502020204030203"/>
                <a:cs typeface="Lato" panose="020F0502020204030203"/>
                <a:sym typeface="Lato" panose="020F0502020204030203"/>
              </a:rPr>
              <a:t>Write down 5 ways that you use your senses.</a:t>
            </a:r>
            <a:endParaRPr sz="12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endParaRPr sz="6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r>
              <a:rPr lang="en-GB" sz="1600" b="1">
                <a:latin typeface="Lato" panose="020F0502020204030203"/>
                <a:ea typeface="Lato" panose="020F0502020204030203"/>
                <a:cs typeface="Lato" panose="020F0502020204030203"/>
                <a:sym typeface="Lato" panose="020F0502020204030203"/>
              </a:rPr>
              <a:t>Polling (Comprehension Check-up)</a:t>
            </a:r>
            <a:endParaRPr sz="1600" b="1">
              <a:latin typeface="Lato" panose="020F0502020204030203"/>
              <a:ea typeface="Lato" panose="020F0502020204030203"/>
              <a:cs typeface="Lato" panose="020F0502020204030203"/>
              <a:sym typeface="Lato" panose="020F0502020204030203"/>
            </a:endParaRPr>
          </a:p>
          <a:p>
            <a:pPr marL="457200" lvl="0" indent="-304800" algn="l" rtl="0">
              <a:spcBef>
                <a:spcPts val="0"/>
              </a:spcBef>
              <a:spcAft>
                <a:spcPts val="0"/>
              </a:spcAft>
              <a:buSzPts val="1200"/>
              <a:buFont typeface="Lato" panose="020F0502020204030203"/>
              <a:buChar char="●"/>
            </a:pPr>
            <a:r>
              <a:rPr lang="en-GB" sz="1200">
                <a:latin typeface="Lato" panose="020F0502020204030203"/>
                <a:ea typeface="Lato" panose="020F0502020204030203"/>
                <a:cs typeface="Lato" panose="020F0502020204030203"/>
                <a:sym typeface="Lato" panose="020F0502020204030203"/>
              </a:rPr>
              <a:t>Which sense do you use the least?</a:t>
            </a:r>
            <a:endParaRPr sz="1200">
              <a:latin typeface="Lato" panose="020F0502020204030203"/>
              <a:ea typeface="Lato" panose="020F0502020204030203"/>
              <a:cs typeface="Lato" panose="020F0502020204030203"/>
              <a:sym typeface="Lato" panose="020F0502020204030203"/>
            </a:endParaRPr>
          </a:p>
          <a:p>
            <a:pPr marL="914400" lvl="1" indent="-304800" algn="l" rtl="0">
              <a:spcBef>
                <a:spcPts val="0"/>
              </a:spcBef>
              <a:spcAft>
                <a:spcPts val="0"/>
              </a:spcAft>
              <a:buSzPts val="1200"/>
              <a:buFont typeface="Lato" panose="020F0502020204030203"/>
              <a:buAutoNum type="alphaLcPeriod"/>
            </a:pPr>
            <a:r>
              <a:rPr lang="en-GB" sz="1200">
                <a:latin typeface="Lato" panose="020F0502020204030203"/>
                <a:ea typeface="Lato" panose="020F0502020204030203"/>
                <a:cs typeface="Lato" panose="020F0502020204030203"/>
                <a:sym typeface="Lato" panose="020F0502020204030203"/>
              </a:rPr>
              <a:t>In your group, choose your answer and explain why.</a:t>
            </a:r>
            <a:endParaRPr sz="12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endParaRPr sz="6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r>
              <a:rPr lang="en-GB" sz="1600" b="1">
                <a:latin typeface="Lato" panose="020F0502020204030203"/>
                <a:ea typeface="Lato" panose="020F0502020204030203"/>
                <a:cs typeface="Lato" panose="020F0502020204030203"/>
                <a:sym typeface="Lato" panose="020F0502020204030203"/>
              </a:rPr>
              <a:t>Jigsaws (Reading)</a:t>
            </a:r>
            <a:endParaRPr sz="1600" b="1">
              <a:latin typeface="Lato" panose="020F0502020204030203"/>
              <a:ea typeface="Lato" panose="020F0502020204030203"/>
              <a:cs typeface="Lato" panose="020F0502020204030203"/>
              <a:sym typeface="Lato" panose="020F0502020204030203"/>
            </a:endParaRPr>
          </a:p>
          <a:p>
            <a:pPr marL="457200" lvl="0" indent="-304800" algn="l" rtl="0">
              <a:spcBef>
                <a:spcPts val="0"/>
              </a:spcBef>
              <a:spcAft>
                <a:spcPts val="0"/>
              </a:spcAft>
              <a:buSzPts val="1200"/>
              <a:buFont typeface="Lato" panose="020F0502020204030203"/>
              <a:buChar char="●"/>
            </a:pPr>
            <a:r>
              <a:rPr lang="en-GB" sz="1200">
                <a:latin typeface="Lato" panose="020F0502020204030203"/>
                <a:ea typeface="Lato" panose="020F0502020204030203"/>
                <a:cs typeface="Lato" panose="020F0502020204030203"/>
                <a:sym typeface="Lato" panose="020F0502020204030203"/>
              </a:rPr>
              <a:t>Answer these 3 questions: Which animals are in the story? Which animals don't have ears? How do they hear?</a:t>
            </a:r>
            <a:endParaRPr sz="1200">
              <a:latin typeface="Lato" panose="020F0502020204030203"/>
              <a:ea typeface="Lato" panose="020F0502020204030203"/>
              <a:cs typeface="Lato" panose="020F0502020204030203"/>
              <a:sym typeface="Lato" panose="020F0502020204030203"/>
            </a:endParaRPr>
          </a:p>
          <a:p>
            <a:pPr marL="914400" lvl="1" indent="-304800" algn="l" rtl="0">
              <a:spcBef>
                <a:spcPts val="0"/>
              </a:spcBef>
              <a:spcAft>
                <a:spcPts val="0"/>
              </a:spcAft>
              <a:buSzPts val="1200"/>
              <a:buFont typeface="Lato" panose="020F0502020204030203"/>
              <a:buAutoNum type="alphaLcPeriod"/>
            </a:pPr>
            <a:r>
              <a:rPr lang="en-GB" sz="1200">
                <a:latin typeface="Lato" panose="020F0502020204030203"/>
                <a:ea typeface="Lato" panose="020F0502020204030203"/>
                <a:cs typeface="Lato" panose="020F0502020204030203"/>
                <a:sym typeface="Lato" panose="020F0502020204030203"/>
              </a:rPr>
              <a:t>In your group, read the passage. Write down 3 new questions and ask the other groups.  </a:t>
            </a:r>
            <a:endParaRPr sz="12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endParaRPr sz="6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r>
              <a:rPr lang="en-GB" sz="1600" b="1">
                <a:latin typeface="Lato" panose="020F0502020204030203"/>
                <a:ea typeface="Lato" panose="020F0502020204030203"/>
                <a:cs typeface="Lato" panose="020F0502020204030203"/>
                <a:sym typeface="Lato" panose="020F0502020204030203"/>
              </a:rPr>
              <a:t>Sorting Strips (Visual Mapping)</a:t>
            </a:r>
            <a:endParaRPr sz="1600" b="1">
              <a:latin typeface="Lato" panose="020F0502020204030203"/>
              <a:ea typeface="Lato" panose="020F0502020204030203"/>
              <a:cs typeface="Lato" panose="020F0502020204030203"/>
              <a:sym typeface="Lato" panose="020F0502020204030203"/>
            </a:endParaRPr>
          </a:p>
          <a:p>
            <a:pPr marL="457200" lvl="0" indent="-304800" algn="l" rtl="0">
              <a:spcBef>
                <a:spcPts val="0"/>
              </a:spcBef>
              <a:spcAft>
                <a:spcPts val="0"/>
              </a:spcAft>
              <a:buSzPts val="1200"/>
              <a:buFont typeface="Lato" panose="020F0502020204030203"/>
              <a:buChar char="●"/>
            </a:pPr>
            <a:r>
              <a:rPr lang="en-GB" sz="1200">
                <a:latin typeface="Lato" panose="020F0502020204030203"/>
                <a:ea typeface="Lato" panose="020F0502020204030203"/>
                <a:cs typeface="Lato" panose="020F0502020204030203"/>
                <a:sym typeface="Lato" panose="020F0502020204030203"/>
              </a:rPr>
              <a:t>Sort the key details into the correct order as they appear in the story</a:t>
            </a:r>
            <a:endParaRPr sz="1200">
              <a:latin typeface="Lato" panose="020F0502020204030203"/>
              <a:ea typeface="Lato" panose="020F0502020204030203"/>
              <a:cs typeface="Lato" panose="020F0502020204030203"/>
              <a:sym typeface="Lato" panose="020F0502020204030203"/>
            </a:endParaRPr>
          </a:p>
          <a:p>
            <a:pPr marL="914400" lvl="1" indent="-304800" algn="l" rtl="0">
              <a:spcBef>
                <a:spcPts val="0"/>
              </a:spcBef>
              <a:spcAft>
                <a:spcPts val="0"/>
              </a:spcAft>
              <a:buSzPts val="1200"/>
              <a:buFont typeface="Lato" panose="020F0502020204030203"/>
              <a:buAutoNum type="alphaLcPeriod"/>
            </a:pPr>
            <a:r>
              <a:rPr lang="en-GB" sz="1200">
                <a:latin typeface="Lato" panose="020F0502020204030203"/>
                <a:ea typeface="Lato" panose="020F0502020204030203"/>
                <a:cs typeface="Lato" panose="020F0502020204030203"/>
                <a:sym typeface="Lato" panose="020F0502020204030203"/>
              </a:rPr>
              <a:t>Justify your answers to the class</a:t>
            </a:r>
            <a:endParaRPr sz="1200">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0"/>
          <p:cNvSpPr txBox="1">
            <a:spLocks noGrp="1"/>
          </p:cNvSpPr>
          <p:nvPr>
            <p:ph type="title"/>
          </p:nvPr>
        </p:nvSpPr>
        <p:spPr>
          <a:xfrm>
            <a:off x="1358215" y="260990"/>
            <a:ext cx="6321600" cy="635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a:p>
        </p:txBody>
      </p:sp>
      <p:sp>
        <p:nvSpPr>
          <p:cNvPr id="278" name="Google Shape;278;p40"/>
          <p:cNvSpPr txBox="1">
            <a:spLocks noGrp="1"/>
          </p:cNvSpPr>
          <p:nvPr>
            <p:ph type="body" idx="1"/>
          </p:nvPr>
        </p:nvSpPr>
        <p:spPr>
          <a:xfrm>
            <a:off x="493395" y="896620"/>
            <a:ext cx="8237855" cy="370141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Instructional Planning Session</a:t>
            </a:r>
            <a:endParaRPr lang="en-GB"/>
          </a:p>
          <a:p>
            <a:pPr marL="0" lvl="0" indent="0" algn="l" rtl="0">
              <a:spcBef>
                <a:spcPts val="1600"/>
              </a:spcBef>
              <a:spcAft>
                <a:spcPts val="0"/>
              </a:spcAft>
              <a:buNone/>
            </a:pPr>
            <a:r>
              <a:rPr lang="en-GB" sz="1400"/>
              <a:t>1. Think about two methods that you or your center can implement to make more time for one-on-one student meetings on a daily basis. Describe the strategy and how you plan to implement this. </a:t>
            </a:r>
            <a:endParaRPr sz="1400"/>
          </a:p>
          <a:p>
            <a:pPr marL="0" lvl="0" indent="0" algn="l" rtl="0">
              <a:spcBef>
                <a:spcPts val="1600"/>
              </a:spcBef>
              <a:spcAft>
                <a:spcPts val="0"/>
              </a:spcAft>
              <a:buNone/>
            </a:pPr>
            <a:r>
              <a:rPr lang="en-GB" sz="1400"/>
              <a:t>2. How much time do you spend in transition between each lesson? What techniques do you employ to save time? </a:t>
            </a:r>
            <a:endParaRPr sz="1400"/>
          </a:p>
          <a:p>
            <a:pPr marL="0" lvl="0" indent="0" algn="l" rtl="0">
              <a:spcBef>
                <a:spcPts val="1600"/>
              </a:spcBef>
              <a:spcAft>
                <a:spcPts val="1600"/>
              </a:spcAft>
              <a:buNone/>
            </a:pPr>
            <a:r>
              <a:rPr lang="en-GB" sz="1400"/>
              <a:t>3. How efficient are your classroom discussions on a scale from one to ten? What type of problems do you encounter during open student discussions? How can you solve these to make the activity more successful? </a:t>
            </a:r>
            <a:endParaRPr sz="1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pPr algn="ctr"/>
            <a: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1:Co-operative learning: </a:t>
            </a:r>
            <a:r>
              <a:rPr 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What is it?</a:t>
            </a:r>
            <a:endParaRPr 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pic>
        <p:nvPicPr>
          <p:cNvPr id="4" name="Content Placeholder 3" descr="marketing-man-person-communication"/>
          <p:cNvPicPr>
            <a:picLocks noChangeAspect="1"/>
          </p:cNvPicPr>
          <p:nvPr>
            <p:ph idx="1"/>
          </p:nvPr>
        </p:nvPicPr>
        <p:blipFill>
          <a:blip r:embed="rId1"/>
          <a:stretch>
            <a:fillRect/>
          </a:stretch>
        </p:blipFill>
        <p:spPr>
          <a:xfrm>
            <a:off x="4930140" y="652780"/>
            <a:ext cx="4066540" cy="4354195"/>
          </a:xfrm>
          <a:prstGeom prst="rect">
            <a:avLst/>
          </a:prstGeom>
        </p:spPr>
      </p:pic>
      <p:sp>
        <p:nvSpPr>
          <p:cNvPr id="5" name="Text Box 4"/>
          <p:cNvSpPr txBox="1"/>
          <p:nvPr/>
        </p:nvSpPr>
        <p:spPr>
          <a:xfrm>
            <a:off x="298450" y="652780"/>
            <a:ext cx="4631055" cy="3784600"/>
          </a:xfrm>
          <a:prstGeom prst="rect">
            <a:avLst/>
          </a:prstGeom>
          <a:solidFill>
            <a:schemeClr val="accent2">
              <a:lumMod val="20000"/>
              <a:lumOff val="80000"/>
            </a:schemeClr>
          </a:solidFill>
          <a:ln>
            <a:solidFill>
              <a:schemeClr val="accent1"/>
            </a:solidFill>
          </a:ln>
        </p:spPr>
        <p:txBody>
          <a:bodyPr wrap="square" rtlCol="0">
            <a:spAutoFit/>
          </a:bodyPr>
          <a:p>
            <a:r>
              <a:rPr lang="en-GB" altLang="en-US" sz="2000"/>
              <a:t>“How students interact with each another is a neglected aspect of instruction. It should not be.  How teachers structure student-student interaction patterns has a lot to say about how well students learn, how they feel about school and the teacher, how they feel about each other, and how much self-esteem they have.”</a:t>
            </a:r>
            <a:endParaRPr lang="en-GB" altLang="en-US" sz="2000"/>
          </a:p>
          <a:p>
            <a:endParaRPr lang="en-GB" altLang="en-US" sz="2000"/>
          </a:p>
          <a:p>
            <a:r>
              <a:rPr lang="en-GB" altLang="en-US" sz="2000">
                <a:solidFill>
                  <a:srgbClr val="FF0000"/>
                </a:solidFill>
              </a:rPr>
              <a:t>David W Johnson and Roger T Johnson</a:t>
            </a:r>
            <a:endParaRPr lang="en-GB" altLang="en-US" sz="2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5">
                                            <p:txEl>
                                              <p:pRg st="0" end="0"/>
                                            </p:txEl>
                                          </p:spTgt>
                                        </p:tgtEl>
                                        <p:attrNameLst>
                                          <p:attrName>style.color</p:attrName>
                                        </p:attrNameLst>
                                      </p:cBhvr>
                                      <p:to>
                                        <p:clrVal>
                                          <a:schemeClr val="accent2"/>
                                        </p:clrVal>
                                      </p:to>
                                    </p:set>
                                    <p:set>
                                      <p:cBhvr>
                                        <p:cTn id="7" dur="500" fill="hold"/>
                                        <p:tgtEl>
                                          <p:spTgt spid="5">
                                            <p:txEl>
                                              <p:pRg st="0" end="0"/>
                                            </p:txEl>
                                          </p:spTgt>
                                        </p:tgtEl>
                                        <p:attrNameLst>
                                          <p:attrName>fillcolor</p:attrName>
                                        </p:attrNameLst>
                                      </p:cBhvr>
                                      <p:to>
                                        <p:clrVal>
                                          <a:schemeClr val="accent2"/>
                                        </p:clrVal>
                                      </p:to>
                                    </p:set>
                                    <p:set>
                                      <p:cBhvr>
                                        <p:cTn id="8" dur="5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630555" y="342900"/>
            <a:ext cx="7938770" cy="377190"/>
          </a:xfrm>
        </p:spPr>
        <p:txBody>
          <a:bodyPr/>
          <a:p>
            <a:pPr algn="ctr"/>
            <a:r>
              <a:rPr lang="en-GB"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2: Tell me more..</a:t>
            </a:r>
            <a:endParaRPr lang="en-GB"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3" name="Text Placeholder 2"/>
          <p:cNvSpPr>
            <a:spLocks noGrp="1"/>
          </p:cNvSpPr>
          <p:nvPr>
            <p:ph type="body" sz="half" idx="2"/>
          </p:nvPr>
        </p:nvSpPr>
        <p:spPr>
          <a:xfrm>
            <a:off x="630555" y="719455"/>
            <a:ext cx="3521075" cy="3986530"/>
          </a:xfrm>
        </p:spPr>
        <p:style>
          <a:lnRef idx="2">
            <a:schemeClr val="accent2"/>
          </a:lnRef>
          <a:fillRef idx="1">
            <a:schemeClr val="lt1"/>
          </a:fillRef>
          <a:effectRef idx="0">
            <a:schemeClr val="accent2"/>
          </a:effectRef>
          <a:fontRef idx="minor">
            <a:schemeClr val="dk1"/>
          </a:fontRef>
        </p:style>
        <p:txBody>
          <a:bodyPr/>
          <a:p>
            <a:pPr marL="171450" indent="-171450">
              <a:buFont typeface="Arial" panose="020B0604020202020204" pitchFamily="34" charset="0"/>
              <a:buChar char="•"/>
            </a:pPr>
            <a:r>
              <a:rPr lang="en-US" sz="2000"/>
              <a:t>Co</a:t>
            </a:r>
            <a:r>
              <a:rPr lang="en-GB" altLang="en-US" sz="2000"/>
              <a:t>-</a:t>
            </a:r>
            <a:r>
              <a:rPr lang="en-US" sz="2000"/>
              <a:t>operative learning is the process of </a:t>
            </a:r>
            <a:r>
              <a:rPr lang="en-GB" altLang="en-US" sz="2000"/>
              <a:t>separating </a:t>
            </a:r>
            <a:r>
              <a:rPr lang="en-US" sz="2000"/>
              <a:t>a classroom of</a:t>
            </a:r>
            <a:r>
              <a:rPr lang="en-GB" altLang="en-US" sz="2000"/>
              <a:t> many </a:t>
            </a:r>
            <a:r>
              <a:rPr lang="en-US" sz="2000"/>
              <a:t>students into small</a:t>
            </a:r>
            <a:r>
              <a:rPr lang="en-GB" altLang="en-US" sz="2000"/>
              <a:t>er manageable groups.</a:t>
            </a:r>
            <a:r>
              <a:rPr lang="en-US" sz="2000"/>
              <a:t> </a:t>
            </a:r>
            <a:endParaRPr lang="en-US" sz="2000"/>
          </a:p>
          <a:p>
            <a:pPr marL="171450" indent="-171450">
              <a:buFont typeface="Arial" panose="020B0604020202020204" pitchFamily="34" charset="0"/>
              <a:buChar char="•"/>
            </a:pPr>
            <a:endParaRPr lang="en-US" sz="2000"/>
          </a:p>
          <a:p>
            <a:pPr marL="171450" indent="-171450">
              <a:buFont typeface="Arial" panose="020B0604020202020204" pitchFamily="34" charset="0"/>
              <a:buChar char="•"/>
            </a:pPr>
            <a:r>
              <a:rPr lang="en-US" sz="2000"/>
              <a:t>In this system the teacher acts as a facilitator and guides the students toward a set goal, correcting pronunciation and grammar as they talk. </a:t>
            </a:r>
            <a:endParaRPr lang="en-US" sz="2000"/>
          </a:p>
        </p:txBody>
      </p:sp>
      <p:pic>
        <p:nvPicPr>
          <p:cNvPr id="4" name="Content Placeholder 3" descr="stationery-4053422_1920reszied"/>
          <p:cNvPicPr>
            <a:picLocks noChangeAspect="1"/>
          </p:cNvPicPr>
          <p:nvPr>
            <p:ph idx="1"/>
          </p:nvPr>
        </p:nvPicPr>
        <p:blipFill>
          <a:blip r:embed="rId1"/>
          <a:stretch>
            <a:fillRect/>
          </a:stretch>
        </p:blipFill>
        <p:spPr>
          <a:xfrm>
            <a:off x="4415155" y="719455"/>
            <a:ext cx="4154170" cy="3985895"/>
          </a:xfrm>
          <a:prstGeom prst="rect">
            <a:avLst/>
          </a:prstGeom>
          <a:ln>
            <a:solidFill>
              <a:schemeClr val="accent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387350" y="343535"/>
            <a:ext cx="3395345" cy="1183005"/>
          </a:xfrm>
          <a:solidFill>
            <a:schemeClr val="accent2">
              <a:lumMod val="20000"/>
              <a:lumOff val="80000"/>
            </a:schemeClr>
          </a:solidFill>
        </p:spPr>
        <p:txBody>
          <a:bodyPr/>
          <a:p>
            <a:b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b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b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b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b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3:Why Should We Care About this?</a:t>
            </a:r>
            <a:br>
              <a:rPr lang="en-GB" altLang="en-US"/>
            </a:br>
            <a:endParaRPr lang="en-GB" altLang="en-US"/>
          </a:p>
        </p:txBody>
      </p:sp>
      <p:pic>
        <p:nvPicPr>
          <p:cNvPr id="5" name="Content Placeholder 4" descr="creative-desk-pens-school (1)"/>
          <p:cNvPicPr>
            <a:picLocks noChangeAspect="1"/>
          </p:cNvPicPr>
          <p:nvPr>
            <p:ph idx="1"/>
          </p:nvPr>
        </p:nvPicPr>
        <p:blipFill>
          <a:blip r:embed="rId1"/>
          <a:stretch>
            <a:fillRect/>
          </a:stretch>
        </p:blipFill>
        <p:spPr>
          <a:xfrm>
            <a:off x="3888105" y="342900"/>
            <a:ext cx="4629150" cy="3767455"/>
          </a:xfrm>
          <a:prstGeom prst="rect">
            <a:avLst/>
          </a:prstGeom>
          <a:ln w="12700" cmpd="sng">
            <a:solidFill>
              <a:schemeClr val="accent1">
                <a:shade val="50000"/>
              </a:schemeClr>
            </a:solidFill>
            <a:prstDash val="solid"/>
          </a:ln>
        </p:spPr>
      </p:pic>
      <p:sp>
        <p:nvSpPr>
          <p:cNvPr id="4" name="Text Placeholder 3"/>
          <p:cNvSpPr>
            <a:spLocks noGrp="1"/>
          </p:cNvSpPr>
          <p:nvPr>
            <p:ph type="body" sz="half" idx="2"/>
          </p:nvPr>
        </p:nvSpPr>
        <p:spPr>
          <a:xfrm>
            <a:off x="387350" y="1139190"/>
            <a:ext cx="3395345" cy="2971800"/>
          </a:xfrm>
          <a:solidFill>
            <a:schemeClr val="accent2">
              <a:lumMod val="20000"/>
              <a:lumOff val="80000"/>
            </a:schemeClr>
          </a:solidFill>
          <a:ln>
            <a:solidFill>
              <a:schemeClr val="accent1"/>
            </a:solidFill>
          </a:ln>
        </p:spPr>
        <p:txBody>
          <a:bodyPr/>
          <a:p>
            <a:pPr marL="171450" indent="-171450">
              <a:buFont typeface="Arial" panose="020B0604020202020204" pitchFamily="34" charset="0"/>
              <a:buChar char="•"/>
            </a:pPr>
            <a:r>
              <a:rPr lang="en-GB" altLang="en-US" sz="1400"/>
              <a:t>M</a:t>
            </a:r>
            <a:r>
              <a:rPr lang="en-US" sz="1400"/>
              <a:t>ake</a:t>
            </a:r>
            <a:r>
              <a:rPr lang="en-GB" altLang="en-US" sz="1400"/>
              <a:t>s</a:t>
            </a:r>
            <a:r>
              <a:rPr lang="en-US" sz="1400"/>
              <a:t> each member stronger</a:t>
            </a:r>
            <a:r>
              <a:rPr lang="en-GB" altLang="en-US" sz="1400"/>
              <a:t>.</a:t>
            </a:r>
            <a:endParaRPr lang="en-GB" altLang="en-US" sz="1400"/>
          </a:p>
          <a:p>
            <a:pPr marL="171450" indent="-171450">
              <a:buFont typeface="Arial" panose="020B0604020202020204" pitchFamily="34" charset="0"/>
              <a:buChar char="•"/>
            </a:pPr>
            <a:r>
              <a:rPr lang="en-GB" altLang="en-US" sz="1400"/>
              <a:t>Students learn together.</a:t>
            </a:r>
            <a:endParaRPr lang="en-GB" altLang="en-US" sz="1400"/>
          </a:p>
          <a:p>
            <a:pPr marL="171450" indent="-171450">
              <a:buFont typeface="Arial" panose="020B0604020202020204" pitchFamily="34" charset="0"/>
              <a:buChar char="•"/>
            </a:pPr>
            <a:r>
              <a:rPr lang="en-GB" altLang="en-US" sz="1400"/>
              <a:t>Promotes confidence.</a:t>
            </a:r>
            <a:endParaRPr lang="en-GB" altLang="en-US" sz="1400"/>
          </a:p>
          <a:p>
            <a:pPr marL="171450" indent="-171450">
              <a:buFont typeface="Arial" panose="020B0604020202020204" pitchFamily="34" charset="0"/>
              <a:buChar char="•"/>
            </a:pPr>
            <a:r>
              <a:rPr lang="en-GB" altLang="en-US" sz="1400"/>
              <a:t>Builds up individual/team/class moral.</a:t>
            </a:r>
            <a:endParaRPr lang="en-GB" altLang="en-US" sz="1400"/>
          </a:p>
          <a:p>
            <a:pPr marL="171450" indent="-171450">
              <a:buFont typeface="Arial" panose="020B0604020202020204" pitchFamily="34" charset="0"/>
              <a:buChar char="•"/>
            </a:pPr>
            <a:r>
              <a:rPr lang="en-GB" altLang="en-US" sz="1400"/>
              <a:t>Encourages much more S-S interaction.</a:t>
            </a:r>
            <a:endParaRPr lang="en-GB" altLang="en-US" sz="1400"/>
          </a:p>
          <a:p>
            <a:pPr marL="171450" indent="-171450">
              <a:buFont typeface="Arial" panose="020B0604020202020204" pitchFamily="34" charset="0"/>
              <a:buChar char="•"/>
            </a:pPr>
            <a:r>
              <a:rPr lang="en-GB" altLang="en-US" sz="1400"/>
              <a:t>Tasks can be simple or complex.</a:t>
            </a:r>
            <a:endParaRPr lang="en-GB" altLang="en-US" sz="1400"/>
          </a:p>
          <a:p>
            <a:pPr marL="171450" indent="-171450">
              <a:buFont typeface="Arial" panose="020B0604020202020204" pitchFamily="34" charset="0"/>
              <a:buChar char="•"/>
            </a:pPr>
            <a:r>
              <a:rPr lang="en-GB" altLang="en-US" sz="1400"/>
              <a:t>Can be a great way to have brain-breaks.</a:t>
            </a:r>
            <a:endParaRPr lang="en-GB" altLang="en-US" sz="1400"/>
          </a:p>
          <a:p>
            <a:pPr marL="171450" indent="-171450">
              <a:buFont typeface="Arial" panose="020B0604020202020204" pitchFamily="34" charset="0"/>
              <a:buChar char="•"/>
            </a:pPr>
            <a:r>
              <a:rPr lang="en-GB" altLang="en-US" sz="1400"/>
              <a:t>Can create routines</a:t>
            </a:r>
            <a:endParaRPr lang="en-GB" altLang="en-US" sz="1400"/>
          </a:p>
          <a:p>
            <a:pPr marL="171450" indent="-171450">
              <a:buFont typeface="Arial" panose="020B0604020202020204" pitchFamily="34" charset="0"/>
              <a:buChar char="•"/>
            </a:pPr>
            <a:r>
              <a:rPr lang="en-GB" altLang="en-US" sz="1400"/>
              <a:t>Can reinforce class/behavioral management.</a:t>
            </a:r>
            <a:endParaRPr lang="en-GB" altLang="en-US" sz="1400"/>
          </a:p>
        </p:txBody>
      </p:sp>
      <p:sp>
        <p:nvSpPr>
          <p:cNvPr id="6" name="Text Box 5"/>
          <p:cNvSpPr txBox="1"/>
          <p:nvPr/>
        </p:nvSpPr>
        <p:spPr>
          <a:xfrm>
            <a:off x="387985" y="4282440"/>
            <a:ext cx="8127365" cy="737235"/>
          </a:xfrm>
          <a:prstGeom prst="rect">
            <a:avLst/>
          </a:prstGeom>
          <a:noFill/>
          <a:effectLst>
            <a:softEdge rad="127000"/>
          </a:effectLst>
        </p:spPr>
        <p:txBody>
          <a:bodyPr wrap="square" rtlCol="0">
            <a:spAutoFit/>
          </a:bodyPr>
          <a:p>
            <a:r>
              <a:rPr lang="en-US" i="1"/>
              <a:t>In human societies the individuals who are most likely to survive are those who are best enabled to do so by their group.</a:t>
            </a:r>
            <a:endParaRPr lang="en-US" i="1"/>
          </a:p>
          <a:p>
            <a:r>
              <a:rPr lang="en-US"/>
              <a:t>(Ashley Montagu, 1965)</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ox(in)">
                                      <p:cBhvr>
                                        <p:cTn id="15" dur="20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diamond(in)">
                                      <p:cBhvr>
                                        <p:cTn id="20" dur="20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circle(in)">
                                      <p:cBhvr>
                                        <p:cTn id="25" dur="2000"/>
                                        <p:tgtEl>
                                          <p:spTgt spid="4">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checkerboard(across)">
                                      <p:cBhvr>
                                        <p:cTn id="30" dur="500"/>
                                        <p:tgtEl>
                                          <p:spTgt spid="4">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dissolve">
                                      <p:cBhvr>
                                        <p:cTn id="35" dur="500"/>
                                        <p:tgtEl>
                                          <p:spTgt spid="4">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4">
                                            <p:txEl>
                                              <p:pRg st="6" end="6"/>
                                            </p:txEl>
                                          </p:spTgt>
                                        </p:tgtEl>
                                        <p:attrNameLst>
                                          <p:attrName>style.visibility</p:attrName>
                                        </p:attrNameLst>
                                      </p:cBhvr>
                                      <p:to>
                                        <p:strVal val="visible"/>
                                      </p:to>
                                    </p:set>
                                    <p:animEffect transition="in" filter="checkerboard(across)">
                                      <p:cBhvr>
                                        <p:cTn id="40" dur="500"/>
                                        <p:tgtEl>
                                          <p:spTgt spid="4">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4">
                                            <p:txEl>
                                              <p:pRg st="7" end="7"/>
                                            </p:txEl>
                                          </p:spTgt>
                                        </p:tgtEl>
                                        <p:attrNameLst>
                                          <p:attrName>style.visibility</p:attrName>
                                        </p:attrNameLst>
                                      </p:cBhvr>
                                      <p:to>
                                        <p:strVal val="visible"/>
                                      </p:to>
                                    </p:set>
                                    <p:anim calcmode="lin" valueType="num">
                                      <p:cBhvr additive="base">
                                        <p:cTn id="4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4">
                                            <p:txEl>
                                              <p:pRg st="8" end="8"/>
                                            </p:txEl>
                                          </p:spTgt>
                                        </p:tgtEl>
                                        <p:attrNameLst>
                                          <p:attrName>style.visibility</p:attrName>
                                        </p:attrNameLst>
                                      </p:cBhvr>
                                      <p:to>
                                        <p:strVal val="visible"/>
                                      </p:to>
                                    </p:set>
                                    <p:animEffect transition="in" filter="dissolve">
                                      <p:cBhvr>
                                        <p:cTn id="51"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pPr algn="ctr"/>
            <a:r>
              <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4:Co-operative Classroom Routines</a:t>
            </a:r>
            <a:endParaRPr lang="en-GB"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6" name="Content Placeholder 5"/>
          <p:cNvSpPr>
            <a:spLocks noGrp="1"/>
          </p:cNvSpPr>
          <p:nvPr>
            <p:ph sz="half" idx="1"/>
          </p:nvPr>
        </p:nvSpPr>
        <p:spPr>
          <a:ln>
            <a:solidFill>
              <a:schemeClr val="accent1"/>
            </a:solidFill>
          </a:ln>
        </p:spPr>
        <p:txBody>
          <a:bodyPr/>
          <a:p>
            <a:pPr marL="0" indent="0">
              <a:buNone/>
            </a:pPr>
            <a:r>
              <a:rPr lang="en-GB" altLang="en-US">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These types of routines are important for classes:</a:t>
            </a:r>
            <a:endParaRPr lang="en-GB" altLang="en-US">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r>
              <a:rPr lang="en-GB" altLang="en-US" sz="2000"/>
              <a:t>Practicing English phrases.</a:t>
            </a:r>
            <a:endParaRPr lang="en-GB" altLang="en-US" sz="2000"/>
          </a:p>
          <a:p>
            <a:r>
              <a:rPr lang="en-GB" altLang="en-US" sz="2000"/>
              <a:t>Ready for more complicated co-operative learning activities later on</a:t>
            </a:r>
            <a:endParaRPr lang="en-GB" altLang="en-US" sz="2000"/>
          </a:p>
          <a:p>
            <a:r>
              <a:rPr lang="en-GB" altLang="en-US" sz="2000"/>
              <a:t>Set up a ‘ready-to-learn’ environment.</a:t>
            </a:r>
            <a:endParaRPr lang="en-GB" altLang="en-US" sz="2000"/>
          </a:p>
          <a:p>
            <a:r>
              <a:rPr lang="en-GB" altLang="en-US" sz="2000"/>
              <a:t>Promotes behavior management and peer monitoring.</a:t>
            </a:r>
            <a:endParaRPr lang="en-GB" altLang="en-US" sz="2000"/>
          </a:p>
        </p:txBody>
      </p:sp>
      <p:pic>
        <p:nvPicPr>
          <p:cNvPr id="8" name="Content Placeholder 7" descr="english-2724442_1920"/>
          <p:cNvPicPr>
            <a:picLocks noChangeAspect="1"/>
          </p:cNvPicPr>
          <p:nvPr>
            <p:ph sz="half" idx="2"/>
          </p:nvPr>
        </p:nvPicPr>
        <p:blipFill>
          <a:blip r:embed="rId1"/>
          <a:stretch>
            <a:fillRect/>
          </a:stretch>
        </p:blipFill>
        <p:spPr>
          <a:xfrm>
            <a:off x="4648200" y="880745"/>
            <a:ext cx="4038600" cy="3716020"/>
          </a:xfrm>
          <a:prstGeom prst="rect">
            <a:avLst/>
          </a:prstGeom>
          <a:ln w="12700" cmpd="sng">
            <a:solidFill>
              <a:schemeClr val="accent2"/>
            </a:solidFill>
            <a:prstDash val="soli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6"/>
          <p:cNvSpPr txBox="1">
            <a:spLocks noGrp="1"/>
          </p:cNvSpPr>
          <p:nvPr>
            <p:ph type="title"/>
          </p:nvPr>
        </p:nvSpPr>
        <p:spPr>
          <a:xfrm>
            <a:off x="2409825" y="215900"/>
            <a:ext cx="5947410" cy="967740"/>
          </a:xfrm>
          <a:prstGeom prst="rect">
            <a:avLst/>
          </a:prstGeom>
          <a:ln>
            <a:solidFill>
              <a:schemeClr val="accent1"/>
            </a:solidFill>
          </a:ln>
        </p:spPr>
        <p:txBody>
          <a:bodyPr spcFirstLastPara="1" wrap="square" lIns="91425" tIns="91425" rIns="91425" bIns="91425" anchor="t" anchorCtr="0">
            <a:noAutofit/>
            <a:scene3d>
              <a:camera prst="orthographicFront"/>
              <a:lightRig rig="threePt" dir="t"/>
            </a:scene3d>
          </a:bodyPr>
          <a:lstStyle/>
          <a:p>
            <a:pPr marL="0" lvl="0" indent="0" algn="l" rtl="0">
              <a:spcBef>
                <a:spcPts val="0"/>
              </a:spcBef>
              <a:spcAft>
                <a:spcPts val="0"/>
              </a:spcAft>
              <a:buNone/>
            </a:pPr>
            <a:r>
              <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5)Why include co-operative learning in the classroom?</a:t>
            </a:r>
            <a:endPar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95" name="Google Shape;95;p16"/>
          <p:cNvSpPr txBox="1">
            <a:spLocks noGrp="1"/>
          </p:cNvSpPr>
          <p:nvPr>
            <p:ph type="body" idx="1"/>
          </p:nvPr>
        </p:nvSpPr>
        <p:spPr>
          <a:xfrm>
            <a:off x="2409825" y="1252855"/>
            <a:ext cx="5946775" cy="3768725"/>
          </a:xfrm>
          <a:prstGeom prst="rect">
            <a:avLst/>
          </a:prstGeom>
          <a:ln>
            <a:solidFill>
              <a:schemeClr val="accent1"/>
            </a:solidFill>
          </a:ln>
        </p:spPr>
        <p:txBody>
          <a:bodyPr spcFirstLastPara="1" wrap="square" lIns="91425" tIns="91425" rIns="91425" bIns="91425" anchor="t" anchorCtr="0">
            <a:noAutofit/>
          </a:bodyPr>
          <a:lstStyle/>
          <a:p>
            <a:pPr marL="457200" lvl="0" indent="-393700" algn="l" rtl="0">
              <a:spcBef>
                <a:spcPts val="0"/>
              </a:spcBef>
              <a:spcAft>
                <a:spcPts val="0"/>
              </a:spcAft>
              <a:buSzPts val="2600"/>
              <a:buAutoNum type="arabicPeriod"/>
            </a:pPr>
            <a:r>
              <a:rPr lang="en-GB" sz="2600"/>
              <a:t>Builds </a:t>
            </a:r>
            <a:r>
              <a:rPr lang="en-GB" sz="2600" b="1"/>
              <a:t>Responsibility</a:t>
            </a:r>
            <a:endParaRPr sz="2600"/>
          </a:p>
          <a:p>
            <a:pPr marL="457200" lvl="0" indent="-393700" algn="l" rtl="0">
              <a:spcBef>
                <a:spcPts val="0"/>
              </a:spcBef>
              <a:spcAft>
                <a:spcPts val="0"/>
              </a:spcAft>
              <a:buSzPts val="2600"/>
              <a:buAutoNum type="arabicPeriod"/>
            </a:pPr>
            <a:r>
              <a:rPr lang="en-GB" sz="2600"/>
              <a:t>Improves </a:t>
            </a:r>
            <a:r>
              <a:rPr lang="en-GB" sz="2600" b="1"/>
              <a:t>Cooperation</a:t>
            </a:r>
            <a:endParaRPr sz="2600"/>
          </a:p>
          <a:p>
            <a:pPr marL="457200" lvl="0" indent="-393700" algn="l" rtl="0">
              <a:spcBef>
                <a:spcPts val="0"/>
              </a:spcBef>
              <a:spcAft>
                <a:spcPts val="0"/>
              </a:spcAft>
              <a:buSzPts val="2600"/>
              <a:buAutoNum type="arabicPeriod"/>
            </a:pPr>
            <a:r>
              <a:rPr lang="en-GB" sz="2600"/>
              <a:t>Increases </a:t>
            </a:r>
            <a:r>
              <a:rPr lang="en-GB" sz="2600" b="1"/>
              <a:t>Problem-Solving</a:t>
            </a:r>
            <a:r>
              <a:rPr lang="en-GB" sz="2600"/>
              <a:t> Skills</a:t>
            </a:r>
            <a:endParaRPr sz="2600"/>
          </a:p>
          <a:p>
            <a:pPr marL="457200" lvl="0" indent="-393700" algn="l" rtl="0">
              <a:spcBef>
                <a:spcPts val="0"/>
              </a:spcBef>
              <a:spcAft>
                <a:spcPts val="0"/>
              </a:spcAft>
              <a:buSzPts val="2600"/>
              <a:buAutoNum type="arabicPeriod"/>
            </a:pPr>
            <a:r>
              <a:rPr lang="en-GB" sz="2600"/>
              <a:t>Incorporates </a:t>
            </a:r>
            <a:r>
              <a:rPr lang="en-GB" sz="2600" b="1"/>
              <a:t>Active Learning</a:t>
            </a:r>
            <a:r>
              <a:rPr lang="en-GB" sz="2600"/>
              <a:t> Strategies</a:t>
            </a:r>
            <a:endParaRPr lang="en-GB" sz="2600"/>
          </a:p>
          <a:p>
            <a:pPr marL="457200" lvl="0" indent="-393700" algn="l" rtl="0">
              <a:spcBef>
                <a:spcPts val="0"/>
              </a:spcBef>
              <a:spcAft>
                <a:spcPts val="0"/>
              </a:spcAft>
              <a:buSzPts val="2600"/>
              <a:buAutoNum type="arabicPeriod"/>
            </a:pPr>
            <a:endParaRPr sz="1400"/>
          </a:p>
          <a:p>
            <a:pPr marL="0" lvl="0" indent="0" algn="l" rtl="0">
              <a:spcBef>
                <a:spcPts val="0"/>
              </a:spcBef>
              <a:spcAft>
                <a:spcPts val="0"/>
              </a:spcAft>
              <a:buNone/>
            </a:pPr>
            <a:r>
              <a:rPr lang="en-GB" sz="1000" i="1">
                <a:ln/>
                <a:solidFill>
                  <a:schemeClr val="accent1"/>
                </a:solidFill>
                <a:effectLst>
                  <a:outerShdw blurRad="38100" dist="25400" dir="5400000" algn="ctr" rotWithShape="0">
                    <a:srgbClr val="6E747A">
                      <a:alpha val="43000"/>
                    </a:srgbClr>
                  </a:outerShdw>
                </a:effectLst>
                <a:highlight>
                  <a:srgbClr val="FBFBF9"/>
                </a:highlight>
                <a:latin typeface="Lato" panose="020F0502020204030203"/>
                <a:ea typeface="Lato" panose="020F0502020204030203"/>
                <a:cs typeface="Lato" panose="020F0502020204030203"/>
                <a:sym typeface="Lato" panose="020F0502020204030203"/>
              </a:rPr>
              <a:t>“Active learning engages students in learning, using activities such as reading, writing, discussion, or problem solving, which promote analysis, synthesis, and evaluation of class content. Active in-class learning also provides students with informal opportunities for feedback on how well they understood the material.</a:t>
            </a:r>
            <a:endParaRPr lang="en-GB" sz="1000" i="1">
              <a:ln/>
              <a:solidFill>
                <a:schemeClr val="accent1"/>
              </a:solidFill>
              <a:effectLst>
                <a:outerShdw blurRad="38100" dist="25400" dir="5400000" algn="ctr" rotWithShape="0">
                  <a:srgbClr val="6E747A">
                    <a:alpha val="43000"/>
                  </a:srgbClr>
                </a:outerShdw>
              </a:effectLst>
              <a:highlight>
                <a:srgbClr val="FBFBF9"/>
              </a:highlight>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r>
              <a:rPr lang="en-GB" sz="1000" i="1">
                <a:ln/>
                <a:solidFill>
                  <a:schemeClr val="accent1"/>
                </a:solidFill>
                <a:effectLst>
                  <a:outerShdw blurRad="38100" dist="25400" dir="5400000" algn="ctr" rotWithShape="0">
                    <a:srgbClr val="6E747A">
                      <a:alpha val="43000"/>
                    </a:srgbClr>
                  </a:outerShdw>
                </a:effectLst>
                <a:highlight>
                  <a:srgbClr val="FBFBF9"/>
                </a:highlight>
                <a:latin typeface="Lato" panose="020F0502020204030203"/>
                <a:ea typeface="Lato" panose="020F0502020204030203"/>
                <a:cs typeface="Lato" panose="020F0502020204030203"/>
                <a:sym typeface="Lato" panose="020F0502020204030203"/>
              </a:rPr>
              <a:t>Students learn more when they participate in the process of learning, whether it’s through </a:t>
            </a:r>
            <a:r>
              <a:rPr lang="en-GB" sz="1000" b="1" i="1">
                <a:ln/>
                <a:solidFill>
                  <a:schemeClr val="accent1"/>
                </a:solidFill>
                <a:effectLst>
                  <a:outerShdw blurRad="38100" dist="25400" dir="5400000" algn="ctr" rotWithShape="0">
                    <a:srgbClr val="6E747A">
                      <a:alpha val="43000"/>
                    </a:srgbClr>
                  </a:outerShdw>
                </a:effectLst>
                <a:highlight>
                  <a:srgbClr val="FBFBF9"/>
                </a:highlight>
                <a:latin typeface="Lato" panose="020F0502020204030203"/>
                <a:ea typeface="Lato" panose="020F0502020204030203"/>
                <a:cs typeface="Lato" panose="020F0502020204030203"/>
                <a:sym typeface="Lato" panose="020F0502020204030203"/>
              </a:rPr>
              <a:t>discussion, practice, review, or application</a:t>
            </a:r>
            <a:r>
              <a:rPr lang="en-GB" sz="1000" i="1">
                <a:ln/>
                <a:solidFill>
                  <a:schemeClr val="accent1"/>
                </a:solidFill>
                <a:effectLst>
                  <a:outerShdw blurRad="38100" dist="25400" dir="5400000" algn="ctr" rotWithShape="0">
                    <a:srgbClr val="6E747A">
                      <a:alpha val="43000"/>
                    </a:srgbClr>
                  </a:outerShdw>
                </a:effectLst>
                <a:highlight>
                  <a:srgbClr val="FBFBF9"/>
                </a:highlight>
                <a:latin typeface="Lato" panose="020F0502020204030203"/>
                <a:ea typeface="Lato" panose="020F0502020204030203"/>
                <a:cs typeface="Lato" panose="020F0502020204030203"/>
                <a:sym typeface="Lato" panose="020F0502020204030203"/>
              </a:rPr>
              <a:t>”</a:t>
            </a:r>
            <a:endParaRPr lang="en-GB" sz="1000" i="1">
              <a:ln/>
              <a:solidFill>
                <a:schemeClr val="accent1"/>
              </a:solidFill>
              <a:effectLst>
                <a:outerShdw blurRad="38100" dist="25400" dir="5400000" algn="ctr" rotWithShape="0">
                  <a:srgbClr val="6E747A">
                    <a:alpha val="43000"/>
                  </a:srgbClr>
                </a:outerShdw>
              </a:effectLst>
              <a:highlight>
                <a:srgbClr val="FBFBF9"/>
              </a:highlight>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endParaRPr lang="en-GB" sz="1000" i="1">
              <a:solidFill>
                <a:schemeClr val="accent6">
                  <a:lumMod val="75000"/>
                </a:schemeClr>
              </a:solidFill>
              <a:highlight>
                <a:srgbClr val="FBFBF9"/>
              </a:highlight>
              <a:latin typeface="Lato" panose="020F0502020204030203"/>
              <a:ea typeface="Lato" panose="020F0502020204030203"/>
              <a:cs typeface="Lato" panose="020F0502020204030203"/>
              <a:sym typeface="Lato" panose="020F0502020204030203"/>
            </a:endParaRPr>
          </a:p>
          <a:p>
            <a:pPr marL="0" lvl="0" indent="0" algn="l" rtl="0">
              <a:spcBef>
                <a:spcPts val="0"/>
              </a:spcBef>
              <a:spcAft>
                <a:spcPts val="0"/>
              </a:spcAft>
              <a:buNone/>
            </a:pPr>
            <a:r>
              <a:rPr lang="en-GB" sz="1000">
                <a:highlight>
                  <a:srgbClr val="FBFBF9"/>
                </a:highlight>
                <a:latin typeface="Lato" panose="020F0502020204030203"/>
                <a:ea typeface="Lato" panose="020F0502020204030203"/>
                <a:cs typeface="Lato" panose="020F0502020204030203"/>
                <a:sym typeface="Lato" panose="020F0502020204030203"/>
              </a:rPr>
              <a:t> </a:t>
            </a:r>
            <a:r>
              <a:rPr lang="en-GB" sz="1000" u="sng">
                <a:highlight>
                  <a:srgbClr val="FBFBF9"/>
                </a:highlight>
                <a:latin typeface="Lato" panose="020F0502020204030203"/>
                <a:ea typeface="Lato" panose="020F0502020204030203"/>
                <a:cs typeface="Lato" panose="020F0502020204030203"/>
                <a:sym typeface="Lato" panose="020F0502020204030203"/>
                <a:hlinkClick r:id="rId1"/>
              </a:rPr>
              <a:t>(Grunert, 1997)</a:t>
            </a:r>
            <a:r>
              <a:rPr lang="en-GB" sz="1000">
                <a:latin typeface="Lato" panose="020F0502020204030203"/>
                <a:ea typeface="Lato" panose="020F0502020204030203"/>
                <a:cs typeface="Lato" panose="020F0502020204030203"/>
                <a:sym typeface="Lato" panose="020F0502020204030203"/>
              </a:rPr>
              <a:t>.</a:t>
            </a:r>
            <a:endParaRPr sz="1000"/>
          </a:p>
        </p:txBody>
      </p:sp>
      <p:pic>
        <p:nvPicPr>
          <p:cNvPr id="96" name="Google Shape;96;p16"/>
          <p:cNvPicPr preferRelativeResize="0"/>
          <p:nvPr/>
        </p:nvPicPr>
        <p:blipFill rotWithShape="1">
          <a:blip r:embed="rId2"/>
          <a:srcRect r="50000" b="19523"/>
          <a:stretch>
            <a:fillRect/>
          </a:stretch>
        </p:blipFill>
        <p:spPr>
          <a:xfrm>
            <a:off x="203200" y="216535"/>
            <a:ext cx="2023745" cy="2177415"/>
          </a:xfrm>
          <a:prstGeom prst="rect">
            <a:avLst/>
          </a:prstGeom>
          <a:noFill/>
          <a:ln>
            <a:solidFill>
              <a:schemeClr val="accent1"/>
            </a:solidFill>
          </a:ln>
        </p:spPr>
      </p:pic>
      <p:pic>
        <p:nvPicPr>
          <p:cNvPr id="97" name="Google Shape;97;p16"/>
          <p:cNvPicPr preferRelativeResize="0"/>
          <p:nvPr/>
        </p:nvPicPr>
        <p:blipFill rotWithShape="1">
          <a:blip r:embed="rId2"/>
          <a:srcRect l="46233" b="16226"/>
          <a:stretch>
            <a:fillRect/>
          </a:stretch>
        </p:blipFill>
        <p:spPr>
          <a:xfrm>
            <a:off x="229870" y="2557780"/>
            <a:ext cx="1969135" cy="2464435"/>
          </a:xfrm>
          <a:prstGeom prst="rect">
            <a:avLst/>
          </a:prstGeom>
          <a:noFill/>
          <a:ln>
            <a:solidFill>
              <a:schemeClr val="accent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4"/>
          <p:cNvSpPr txBox="1">
            <a:spLocks noGrp="1"/>
          </p:cNvSpPr>
          <p:nvPr>
            <p:ph type="title"/>
          </p:nvPr>
        </p:nvSpPr>
        <p:spPr>
          <a:xfrm>
            <a:off x="319405" y="351155"/>
            <a:ext cx="3296285" cy="953770"/>
          </a:xfrm>
          <a:prstGeom prst="rect">
            <a:avLst/>
          </a:prstGeom>
          <a:ln>
            <a:solidFill>
              <a:schemeClr val="accent1"/>
            </a:solidFill>
          </a:ln>
        </p:spPr>
        <p:txBody>
          <a:bodyPr spcFirstLastPara="1" wrap="square" lIns="91425" tIns="91425" rIns="91425" bIns="91425" anchor="b" anchorCtr="0">
            <a:noAutofit/>
          </a:bodyPr>
          <a:lstStyle/>
          <a:p>
            <a:pPr marL="0" lvl="0" indent="0" algn="l" rtl="0">
              <a:spcBef>
                <a:spcPts val="0"/>
              </a:spcBef>
              <a:spcAft>
                <a:spcPts val="0"/>
              </a:spcAft>
              <a:buNone/>
            </a:pPr>
            <a:r>
              <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6:Student-Centered Classroom.</a:t>
            </a:r>
            <a:r>
              <a:rPr lang="en-GB"/>
              <a:t> </a:t>
            </a:r>
            <a:endParaRPr lang="en-GB"/>
          </a:p>
        </p:txBody>
      </p:sp>
      <p:pic>
        <p:nvPicPr>
          <p:cNvPr id="79" name="Google Shape;79;p14"/>
          <p:cNvPicPr preferRelativeResize="0"/>
          <p:nvPr/>
        </p:nvPicPr>
        <p:blipFill>
          <a:blip r:embed="rId1"/>
          <a:stretch>
            <a:fillRect/>
          </a:stretch>
        </p:blipFill>
        <p:spPr>
          <a:xfrm flipH="1">
            <a:off x="3821430" y="0"/>
            <a:ext cx="5322570" cy="5219065"/>
          </a:xfrm>
          <a:prstGeom prst="rect">
            <a:avLst/>
          </a:prstGeom>
          <a:noFill/>
          <a:ln>
            <a:noFill/>
          </a:ln>
        </p:spPr>
      </p:pic>
      <p:sp>
        <p:nvSpPr>
          <p:cNvPr id="80" name="Google Shape;80;p14"/>
          <p:cNvSpPr txBox="1"/>
          <p:nvPr/>
        </p:nvSpPr>
        <p:spPr>
          <a:xfrm>
            <a:off x="4148455" y="2388870"/>
            <a:ext cx="1836420" cy="147129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p>
          <a:p>
            <a:pPr marL="0" lvl="0" indent="0" algn="l" rtl="0">
              <a:spcBef>
                <a:spcPts val="0"/>
              </a:spcBef>
              <a:spcAft>
                <a:spcPts val="0"/>
              </a:spcAft>
              <a:buNone/>
            </a:pPr>
            <a:endParaRPr>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r>
              <a:rPr lang="en-GB" b="1">
                <a:solidFill>
                  <a:srgbClr val="FFFFFF"/>
                </a:solidFill>
                <a:latin typeface="Quattrocento Sans" panose="020B0502050000020003"/>
                <a:ea typeface="Quattrocento Sans" panose="020B0502050000020003"/>
                <a:cs typeface="Quattrocento Sans" panose="020B0502050000020003"/>
                <a:sym typeface="Quattrocento Sans" panose="020B0502050000020003"/>
              </a:rPr>
              <a:t>Unclear Procedures</a:t>
            </a:r>
            <a:endParaRPr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endParaRPr sz="600"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r>
              <a:rPr lang="en-GB" b="1">
                <a:solidFill>
                  <a:srgbClr val="FFFFFF"/>
                </a:solidFill>
                <a:latin typeface="Quattrocento Sans" panose="020B0502050000020003"/>
                <a:ea typeface="Quattrocento Sans" panose="020B0502050000020003"/>
                <a:cs typeface="Quattrocento Sans" panose="020B0502050000020003"/>
                <a:sym typeface="Quattrocento Sans" panose="020B0502050000020003"/>
              </a:rPr>
              <a:t>Rocky Transitions</a:t>
            </a:r>
            <a:endParaRPr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endParaRPr sz="600"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r>
              <a:rPr lang="en-GB" b="1">
                <a:solidFill>
                  <a:srgbClr val="FFFFFF"/>
                </a:solidFill>
                <a:latin typeface="Quattrocento Sans" panose="020B0502050000020003"/>
                <a:ea typeface="Quattrocento Sans" panose="020B0502050000020003"/>
                <a:cs typeface="Quattrocento Sans" panose="020B0502050000020003"/>
                <a:sym typeface="Quattrocento Sans" panose="020B0502050000020003"/>
              </a:rPr>
              <a:t>Teacher Talking Time</a:t>
            </a:r>
            <a:endParaRPr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p:txBody>
      </p:sp>
      <p:sp>
        <p:nvSpPr>
          <p:cNvPr id="81" name="Google Shape;81;p14"/>
          <p:cNvSpPr txBox="1"/>
          <p:nvPr/>
        </p:nvSpPr>
        <p:spPr>
          <a:xfrm>
            <a:off x="7103110" y="1031875"/>
            <a:ext cx="1784985" cy="1661795"/>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endParaRPr>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r>
              <a:rPr lang="en-GB" b="1">
                <a:solidFill>
                  <a:srgbClr val="FFFFFF"/>
                </a:solidFill>
                <a:latin typeface="Quattrocento Sans" panose="020B0502050000020003"/>
                <a:ea typeface="Quattrocento Sans" panose="020B0502050000020003"/>
                <a:cs typeface="Quattrocento Sans" panose="020B0502050000020003"/>
                <a:sym typeface="Quattrocento Sans" panose="020B0502050000020003"/>
              </a:rPr>
              <a:t>State the Objective</a:t>
            </a:r>
            <a:endParaRPr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endParaRPr sz="600"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r>
              <a:rPr lang="en-GB" b="1">
                <a:solidFill>
                  <a:srgbClr val="FFFFFF"/>
                </a:solidFill>
                <a:latin typeface="Quattrocento Sans" panose="020B0502050000020003"/>
                <a:ea typeface="Quattrocento Sans" panose="020B0502050000020003"/>
                <a:cs typeface="Quattrocento Sans" panose="020B0502050000020003"/>
                <a:sym typeface="Quattrocento Sans" panose="020B0502050000020003"/>
              </a:rPr>
              <a:t>Improve Preparation</a:t>
            </a:r>
            <a:endParaRPr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endParaRPr sz="600"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a:p>
            <a:pPr marL="0" lvl="0" indent="0" algn="ctr" rtl="0">
              <a:spcBef>
                <a:spcPts val="0"/>
              </a:spcBef>
              <a:spcAft>
                <a:spcPts val="0"/>
              </a:spcAft>
              <a:buNone/>
            </a:pPr>
            <a:r>
              <a:rPr lang="en-GB" b="1">
                <a:solidFill>
                  <a:srgbClr val="FFFFFF"/>
                </a:solidFill>
                <a:latin typeface="Quattrocento Sans" panose="020B0502050000020003"/>
                <a:ea typeface="Quattrocento Sans" panose="020B0502050000020003"/>
                <a:cs typeface="Quattrocento Sans" panose="020B0502050000020003"/>
                <a:sym typeface="Quattrocento Sans" panose="020B0502050000020003"/>
              </a:rPr>
              <a:t>Student-Centered Class</a:t>
            </a:r>
            <a:endParaRPr b="1">
              <a:solidFill>
                <a:srgbClr val="FFFFFF"/>
              </a:solidFill>
              <a:latin typeface="Quattrocento Sans" panose="020B0502050000020003"/>
              <a:ea typeface="Quattrocento Sans" panose="020B0502050000020003"/>
              <a:cs typeface="Quattrocento Sans" panose="020B0502050000020003"/>
              <a:sym typeface="Quattrocento Sans" panose="020B0502050000020003"/>
            </a:endParaRPr>
          </a:p>
        </p:txBody>
      </p:sp>
      <p:sp>
        <p:nvSpPr>
          <p:cNvPr id="82" name="Google Shape;82;p14"/>
          <p:cNvSpPr txBox="1">
            <a:spLocks noGrp="1"/>
          </p:cNvSpPr>
          <p:nvPr>
            <p:ph type="body" idx="1"/>
          </p:nvPr>
        </p:nvSpPr>
        <p:spPr>
          <a:xfrm>
            <a:off x="319405" y="1413510"/>
            <a:ext cx="3296285" cy="3210560"/>
          </a:xfrm>
          <a:prstGeom prst="rect">
            <a:avLst/>
          </a:prstGeom>
          <a:solidFill>
            <a:schemeClr val="accent2">
              <a:lumMod val="20000"/>
              <a:lumOff val="80000"/>
            </a:schemeClr>
          </a:solidFill>
          <a:ln>
            <a:solidFill>
              <a:schemeClr val="accent1"/>
            </a:solidFill>
          </a:ln>
        </p:spPr>
        <p:txBody>
          <a:bodyPr spcFirstLastPara="1" wrap="square" lIns="91425" tIns="91425" rIns="91425" bIns="91425" anchor="t" anchorCtr="0">
            <a:noAutofit/>
          </a:bodyPr>
          <a:lstStyle/>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Use a combination of approaches</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Teacher asserts control over the material that students study and the ways in which they study it</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Focuses on the needs, abilities, interests, and learning styles of the student</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End goal of developing students to be more independent</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Students can take control of their own learning.</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Knowing and understanding your students is a vital part of student centered learning.</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r>
              <a:rPr lang="en-GB" sz="1200" b="1" dirty="0">
                <a:latin typeface="Quattrocento Sans" panose="020B0502050000020003"/>
                <a:ea typeface="Quattrocento Sans" panose="020B0502050000020003"/>
                <a:cs typeface="Quattrocento Sans" panose="020B0502050000020003"/>
                <a:sym typeface="Quattrocento Sans" panose="020B0502050000020003"/>
              </a:rPr>
              <a:t>Be consistent and don’t give up!</a:t>
            </a:r>
            <a:endParaRPr lang="en-GB" sz="1200" b="1" dirty="0">
              <a:latin typeface="Quattrocento Sans" panose="020B0502050000020003"/>
              <a:ea typeface="Quattrocento Sans" panose="020B0502050000020003"/>
              <a:cs typeface="Quattrocento Sans" panose="020B0502050000020003"/>
              <a:sym typeface="Quattrocento Sans" panose="020B050205000002000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82">
                                            <p:txEl>
                                              <p:pRg st="1" end="1"/>
                                            </p:txEl>
                                          </p:spTgt>
                                        </p:tgtEl>
                                        <p:attrNameLst>
                                          <p:attrName>style.visibility</p:attrName>
                                        </p:attrNameLst>
                                      </p:cBhvr>
                                      <p:to>
                                        <p:strVal val="visible"/>
                                      </p:to>
                                    </p:set>
                                    <p:animEffect transition="in" filter="blinds(horizontal)">
                                      <p:cBhvr>
                                        <p:cTn id="11" dur="500"/>
                                        <p:tgtEl>
                                          <p:spTgt spid="8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82">
                                            <p:txEl>
                                              <p:pRg st="2" end="2"/>
                                            </p:txEl>
                                          </p:spTgt>
                                        </p:tgtEl>
                                        <p:attrNameLst>
                                          <p:attrName>style.visibility</p:attrName>
                                        </p:attrNameLst>
                                      </p:cBhvr>
                                      <p:to>
                                        <p:strVal val="visible"/>
                                      </p:to>
                                    </p:set>
                                    <p:animEffect transition="in" filter="box(in)">
                                      <p:cBhvr>
                                        <p:cTn id="16" dur="2000"/>
                                        <p:tgtEl>
                                          <p:spTgt spid="8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82">
                                            <p:txEl>
                                              <p:pRg st="3" end="3"/>
                                            </p:txEl>
                                          </p:spTgt>
                                        </p:tgtEl>
                                        <p:attrNameLst>
                                          <p:attrName>style.visibility</p:attrName>
                                        </p:attrNameLst>
                                      </p:cBhvr>
                                      <p:to>
                                        <p:strVal val="visible"/>
                                      </p:to>
                                    </p:set>
                                    <p:animEffect transition="in" filter="checkerboard(across)">
                                      <p:cBhvr>
                                        <p:cTn id="21" dur="500"/>
                                        <p:tgtEl>
                                          <p:spTgt spid="82">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82">
                                            <p:txEl>
                                              <p:pRg st="4" end="4"/>
                                            </p:txEl>
                                          </p:spTgt>
                                        </p:tgtEl>
                                        <p:attrNameLst>
                                          <p:attrName>style.visibility</p:attrName>
                                        </p:attrNameLst>
                                      </p:cBhvr>
                                      <p:to>
                                        <p:strVal val="visible"/>
                                      </p:to>
                                    </p:set>
                                    <p:animEffect transition="in" filter="circle(in)">
                                      <p:cBhvr>
                                        <p:cTn id="26" dur="2000"/>
                                        <p:tgtEl>
                                          <p:spTgt spid="82">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000" fill="hold">
                                          <p:stCondLst>
                                            <p:cond delay="0"/>
                                          </p:stCondLst>
                                        </p:cTn>
                                        <p:tgtEl>
                                          <p:spTgt spid="82">
                                            <p:txEl>
                                              <p:pRg st="5" end="5"/>
                                            </p:txEl>
                                          </p:spTgt>
                                        </p:tgtEl>
                                        <p:attrNameLst>
                                          <p:attrName>style.visibility</p:attrName>
                                        </p:attrNameLst>
                                      </p:cBhvr>
                                      <p:to>
                                        <p:strVal val="visible"/>
                                      </p:to>
                                    </p:set>
                                    <p:anim calcmode="lin" valueType="num">
                                      <p:cBhvr additive="base">
                                        <p:cTn id="31" dur="1000" fill="hold"/>
                                        <p:tgtEl>
                                          <p:spTgt spid="82">
                                            <p:txEl>
                                              <p:pRg st="5" end="5"/>
                                            </p:txEl>
                                          </p:spTgt>
                                        </p:tgtEl>
                                        <p:attrNameLst>
                                          <p:attrName>ppt_x</p:attrName>
                                        </p:attrNameLst>
                                      </p:cBhvr>
                                      <p:tavLst>
                                        <p:tav tm="0" fmla="">
                                          <p:val>
                                            <p:strVal val="#ppt_x"/>
                                          </p:val>
                                        </p:tav>
                                        <p:tav tm="100000" fmla="">
                                          <p:val>
                                            <p:strVal val="#ppt_x"/>
                                          </p:val>
                                        </p:tav>
                                      </p:tavLst>
                                    </p:anim>
                                    <p:anim calcmode="lin" valueType="num">
                                      <p:cBhvr additive="base">
                                        <p:cTn id="32" dur="1000" fill="hold"/>
                                        <p:tgtEl>
                                          <p:spTgt spid="82">
                                            <p:txEl>
                                              <p:pRg st="5" end="5"/>
                                            </p:txEl>
                                          </p:spTgt>
                                        </p:tgtEl>
                                        <p:attrNameLst>
                                          <p:attrName>ppt_y</p:attrName>
                                        </p:attrNameLst>
                                      </p:cBhvr>
                                      <p:tavLst>
                                        <p:tav tm="0" fmla="">
                                          <p:val>
                                            <p:strVal val="1+#ppt_h/2"/>
                                          </p:val>
                                        </p:tav>
                                        <p:tav tm="100000" fmla="">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iterate type="lt">
                                    <p:tmPct val="10000"/>
                                  </p:iterate>
                                  <p:childTnLst>
                                    <p:set>
                                      <p:cBhvr>
                                        <p:cTn id="36" dur="1" fill="hold">
                                          <p:stCondLst>
                                            <p:cond delay="0"/>
                                          </p:stCondLst>
                                        </p:cTn>
                                        <p:tgtEl>
                                          <p:spTgt spid="82">
                                            <p:txEl>
                                              <p:pRg st="6" end="6"/>
                                            </p:txEl>
                                          </p:spTgt>
                                        </p:tgtEl>
                                        <p:attrNameLst>
                                          <p:attrName>style.visibility</p:attrName>
                                        </p:attrNameLst>
                                      </p:cBhvr>
                                      <p:to>
                                        <p:strVal val="visible"/>
                                      </p:to>
                                    </p:set>
                                    <p:anim calcmode="lin" valueType="num">
                                      <p:cBhvr additive="base">
                                        <p:cTn id="37" dur="500" fill="hold"/>
                                        <p:tgtEl>
                                          <p:spTgt spid="8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365125" y="230505"/>
            <a:ext cx="3551555" cy="1029335"/>
          </a:xfrm>
          <a:prstGeom prst="rect">
            <a:avLst/>
          </a:prstGeom>
          <a:ln>
            <a:solidFill>
              <a:schemeClr val="accent1"/>
            </a:solidFill>
          </a:ln>
        </p:spPr>
        <p:txBody>
          <a:bodyPr spcFirstLastPara="1" wrap="square" lIns="91425" tIns="91425" rIns="91425" bIns="91425" anchor="b" anchorCtr="0">
            <a:noAutofit/>
          </a:bodyPr>
          <a:lstStyle/>
          <a:p>
            <a:pPr marL="0" lvl="0" indent="0" algn="l" rtl="0">
              <a:spcBef>
                <a:spcPts val="0"/>
              </a:spcBef>
              <a:spcAft>
                <a:spcPts val="0"/>
              </a:spcAft>
              <a:buNone/>
            </a:pPr>
            <a:r>
              <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7: Cooperative Learning &amp; Retention</a:t>
            </a:r>
            <a:endPar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pic>
        <p:nvPicPr>
          <p:cNvPr id="88" name="Google Shape;88;p15"/>
          <p:cNvPicPr preferRelativeResize="0"/>
          <p:nvPr/>
        </p:nvPicPr>
        <p:blipFill>
          <a:blip r:embed="rId1"/>
          <a:stretch>
            <a:fillRect/>
          </a:stretch>
        </p:blipFill>
        <p:spPr>
          <a:xfrm>
            <a:off x="4145280" y="230505"/>
            <a:ext cx="4864735" cy="4740275"/>
          </a:xfrm>
          <a:prstGeom prst="rect">
            <a:avLst/>
          </a:prstGeom>
          <a:noFill/>
          <a:ln>
            <a:solidFill>
              <a:schemeClr val="accent2"/>
            </a:solidFill>
          </a:ln>
        </p:spPr>
      </p:pic>
      <p:sp>
        <p:nvSpPr>
          <p:cNvPr id="89" name="Google Shape;89;p15"/>
          <p:cNvSpPr txBox="1">
            <a:spLocks noGrp="1"/>
          </p:cNvSpPr>
          <p:nvPr>
            <p:ph type="body" idx="1"/>
          </p:nvPr>
        </p:nvSpPr>
        <p:spPr>
          <a:xfrm>
            <a:off x="319405" y="1340485"/>
            <a:ext cx="3597910" cy="3630295"/>
          </a:xfrm>
          <a:prstGeom prst="rect">
            <a:avLst/>
          </a:prstGeom>
          <a:solidFill>
            <a:schemeClr val="accent2">
              <a:lumMod val="20000"/>
              <a:lumOff val="80000"/>
            </a:schemeClr>
          </a:solidFill>
          <a:ln>
            <a:solidFill>
              <a:schemeClr val="accent2"/>
            </a:solidFill>
          </a:ln>
        </p:spPr>
        <p:txBody>
          <a:bodyPr spcFirstLastPara="1" wrap="square" lIns="91425" tIns="91425" rIns="91425" bIns="91425" anchor="t" anchorCtr="0">
            <a:noAutofit/>
          </a:bodyPr>
          <a:lstStyle/>
          <a:p>
            <a:pPr>
              <a:buFont typeface="Quattrocento Sans" panose="020B0502050000020003"/>
              <a:buAutoNum type="arabicPeriod"/>
            </a:pPr>
            <a:r>
              <a:rPr lang="en-GB" b="1" dirty="0">
                <a:latin typeface="Quattrocento Sans" panose="020B0502050000020003"/>
                <a:ea typeface="Quattrocento Sans" panose="020B0502050000020003"/>
                <a:cs typeface="Quattrocento Sans" panose="020B0502050000020003"/>
                <a:sym typeface="Quattrocento Sans" panose="020B0502050000020003"/>
              </a:rPr>
              <a:t>What is your learning style and how does it impact your teaching style?</a:t>
            </a:r>
            <a:endParaRPr lang="en-US" b="1" dirty="0">
              <a:latin typeface="Quattrocento Sans" panose="020B0502050000020003"/>
              <a:ea typeface="Quattrocento Sans" panose="020B0502050000020003"/>
              <a:cs typeface="Quattrocento Sans" panose="020B0502050000020003"/>
              <a:sym typeface="Quattrocento Sans" panose="020B0502050000020003"/>
            </a:endParaRPr>
          </a:p>
          <a:p>
            <a:pPr>
              <a:lnSpc>
                <a:spcPct val="115000"/>
              </a:lnSpc>
              <a:buAutoNum type="arabicPeriod"/>
            </a:pPr>
            <a:endParaRPr lang="en-GB" b="1" dirty="0">
              <a:latin typeface="Quattrocento Sans" panose="020B0502050000020003"/>
              <a:ea typeface="Quattrocento Sans" panose="020B0502050000020003"/>
              <a:cs typeface="Quattrocento Sans" panose="020B0502050000020003"/>
            </a:endParaRPr>
          </a:p>
          <a:p>
            <a:pPr>
              <a:lnSpc>
                <a:spcPct val="115000"/>
              </a:lnSpc>
              <a:buAutoNum type="arabicPeriod"/>
            </a:pPr>
            <a:r>
              <a:rPr lang="en-GB" b="1" dirty="0">
                <a:latin typeface="Quattrocento Sans" panose="020B0502050000020003"/>
                <a:ea typeface="Quattrocento Sans" panose="020B0502050000020003"/>
                <a:cs typeface="Quattrocento Sans" panose="020B0502050000020003"/>
              </a:rPr>
              <a:t>Use students to peer assess each-others work.</a:t>
            </a:r>
            <a:endParaRPr lang="en-GB" b="1" dirty="0">
              <a:latin typeface="Quattrocento Sans" panose="020B0502050000020003"/>
              <a:ea typeface="Quattrocento Sans" panose="020B0502050000020003"/>
              <a:cs typeface="Quattrocento Sans" panose="020B050205000002000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9">
                                            <p:txEl>
                                              <p:pRg st="0" end="0"/>
                                            </p:txEl>
                                          </p:spTgt>
                                        </p:tgtEl>
                                        <p:attrNameLst>
                                          <p:attrName>style.visibility</p:attrName>
                                        </p:attrNameLst>
                                      </p:cBhvr>
                                      <p:to>
                                        <p:strVal val="visible"/>
                                      </p:to>
                                    </p:set>
                                    <p:animEffect transition="in" filter="fade">
                                      <p:cBhvr>
                                        <p:cTn id="7" dur="1000"/>
                                        <p:tgtEl>
                                          <p:spTgt spid="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xEl>
                                              <p:pRg st="2" end="2"/>
                                            </p:txEl>
                                          </p:spTgt>
                                        </p:tgtEl>
                                        <p:attrNameLst>
                                          <p:attrName>style.visibility</p:attrName>
                                        </p:attrNameLst>
                                      </p:cBhvr>
                                      <p:to>
                                        <p:strVal val="visible"/>
                                      </p:to>
                                    </p:set>
                                    <p:animEffect transition="in" filter="fade">
                                      <p:cBhvr>
                                        <p:cTn id="12" dur="1000"/>
                                        <p:tgtEl>
                                          <p:spTgt spid="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0" y="195580"/>
            <a:ext cx="9144635" cy="63563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8: Seating Arrangements </a:t>
            </a:r>
            <a:endParaRPr lang="en-GB">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08" name="Google Shape;108;p18"/>
          <p:cNvSpPr txBox="1">
            <a:spLocks noGrp="1"/>
          </p:cNvSpPr>
          <p:nvPr>
            <p:ph type="body" idx="1"/>
          </p:nvPr>
        </p:nvSpPr>
        <p:spPr>
          <a:xfrm>
            <a:off x="2409825" y="831215"/>
            <a:ext cx="6321425" cy="4147185"/>
          </a:xfrm>
          <a:prstGeom prst="rect">
            <a:avLst/>
          </a:prstGeom>
          <a:ln>
            <a:solidFill>
              <a:schemeClr val="accent1"/>
            </a:solidFill>
          </a:ln>
        </p:spPr>
        <p:txBody>
          <a:bodyPr spcFirstLastPara="1" wrap="square" lIns="91425" tIns="91425" rIns="91425" bIns="91425" anchor="t" anchorCtr="0">
            <a:noAutofit/>
          </a:bodyPr>
          <a:lstStyle/>
          <a:p>
            <a:pPr marL="457200" lvl="0" indent="-355600" algn="l" rtl="0">
              <a:lnSpc>
                <a:spcPct val="100000"/>
              </a:lnSpc>
              <a:spcBef>
                <a:spcPts val="0"/>
              </a:spcBef>
              <a:spcAft>
                <a:spcPts val="0"/>
              </a:spcAft>
              <a:buSzPts val="2000"/>
              <a:buAutoNum type="arabicPeriod"/>
            </a:pPr>
            <a:r>
              <a:rPr lang="en-GB" sz="2000"/>
              <a:t>What arrangement encourages </a:t>
            </a:r>
            <a:r>
              <a:rPr lang="en-GB" sz="2000" b="1" i="1"/>
              <a:t>whole group</a:t>
            </a:r>
            <a:r>
              <a:rPr lang="en-GB" sz="2000"/>
              <a:t>, </a:t>
            </a:r>
            <a:r>
              <a:rPr lang="en-GB" sz="2000" b="1" i="1"/>
              <a:t>small group,  partner work, </a:t>
            </a:r>
            <a:r>
              <a:rPr lang="en-GB" sz="2000" i="1"/>
              <a:t>and </a:t>
            </a:r>
            <a:r>
              <a:rPr lang="en-GB" sz="2000" b="1" i="1"/>
              <a:t>individual </a:t>
            </a:r>
            <a:r>
              <a:rPr lang="en-GB" sz="2000"/>
              <a:t>activity?</a:t>
            </a:r>
            <a:endParaRPr lang="en-GB" sz="2000"/>
          </a:p>
          <a:p>
            <a:pPr marL="457200" lvl="0" indent="-355600" algn="l" rtl="0">
              <a:lnSpc>
                <a:spcPct val="100000"/>
              </a:lnSpc>
              <a:spcBef>
                <a:spcPts val="0"/>
              </a:spcBef>
              <a:spcAft>
                <a:spcPts val="0"/>
              </a:spcAft>
              <a:buSzPts val="2000"/>
              <a:buAutoNum type="arabicPeriod"/>
            </a:pPr>
            <a:endParaRPr lang="en-GB" sz="2000" b="1" i="1"/>
          </a:p>
          <a:p>
            <a:pPr marL="457200" lvl="0" indent="-355600" algn="l" rtl="0">
              <a:lnSpc>
                <a:spcPct val="100000"/>
              </a:lnSpc>
              <a:spcBef>
                <a:spcPts val="0"/>
              </a:spcBef>
              <a:spcAft>
                <a:spcPts val="0"/>
              </a:spcAft>
              <a:buSzPts val="2000"/>
              <a:buAutoNum type="arabicPeriod"/>
            </a:pPr>
            <a:r>
              <a:rPr lang="en-GB" sz="2000" b="1" i="1"/>
              <a:t>Sponge Activities</a:t>
            </a:r>
            <a:r>
              <a:rPr lang="en-GB" sz="2000" i="1"/>
              <a:t> </a:t>
            </a:r>
            <a:r>
              <a:rPr lang="en-GB" sz="2000"/>
              <a:t>and how can they be used in your classroom? </a:t>
            </a:r>
            <a:r>
              <a:rPr sz="2000">
                <a:solidFill>
                  <a:srgbClr val="FF0000"/>
                </a:solidFill>
              </a:rPr>
              <a:t>Madeline Hunter</a:t>
            </a:r>
            <a:r>
              <a:rPr sz="2000"/>
              <a:t> created the term sponge activities to describe “</a:t>
            </a:r>
            <a:r>
              <a:rPr sz="2000" i="1"/>
              <a:t>learning activities that soak up precious time that would otherwise be lost.</a:t>
            </a:r>
            <a:r>
              <a:rPr sz="2000"/>
              <a:t>”  </a:t>
            </a:r>
            <a:endParaRPr sz="2000"/>
          </a:p>
          <a:p>
            <a:pPr marL="457200" lvl="0" indent="-355600" algn="l" rtl="0">
              <a:lnSpc>
                <a:spcPct val="100000"/>
              </a:lnSpc>
              <a:spcBef>
                <a:spcPts val="0"/>
              </a:spcBef>
              <a:spcAft>
                <a:spcPts val="0"/>
              </a:spcAft>
              <a:buSzPts val="2000"/>
              <a:buAutoNum type="arabicPeriod"/>
            </a:pPr>
            <a:endParaRPr lang="en-GB" sz="2000"/>
          </a:p>
          <a:p>
            <a:pPr marL="457200" lvl="0" indent="-355600" algn="l" rtl="0">
              <a:lnSpc>
                <a:spcPct val="100000"/>
              </a:lnSpc>
              <a:spcBef>
                <a:spcPts val="0"/>
              </a:spcBef>
              <a:spcAft>
                <a:spcPts val="0"/>
              </a:spcAft>
              <a:buSzPts val="2000"/>
              <a:buAutoNum type="arabicPeriod"/>
            </a:pPr>
            <a:r>
              <a:rPr lang="en-GB" sz="2000"/>
              <a:t>What routines do you use for </a:t>
            </a:r>
            <a:r>
              <a:rPr lang="en-GB" sz="2000" b="1" i="1"/>
              <a:t>collecting</a:t>
            </a:r>
            <a:r>
              <a:rPr lang="en-GB" sz="2000"/>
              <a:t> and </a:t>
            </a:r>
            <a:r>
              <a:rPr lang="en-GB" sz="2000" b="1" i="1"/>
              <a:t>distributing</a:t>
            </a:r>
            <a:r>
              <a:rPr lang="en-GB" sz="2000"/>
              <a:t> materials?</a:t>
            </a:r>
            <a:endParaRPr sz="2000"/>
          </a:p>
          <a:p>
            <a:pPr marL="0" lvl="0" indent="0" algn="l" rtl="0">
              <a:lnSpc>
                <a:spcPct val="100000"/>
              </a:lnSpc>
              <a:spcBef>
                <a:spcPts val="0"/>
              </a:spcBef>
              <a:spcAft>
                <a:spcPts val="0"/>
              </a:spcAft>
              <a:buClr>
                <a:schemeClr val="dk2"/>
              </a:buClr>
              <a:buSzPts val="1100"/>
              <a:buFont typeface="Arial" panose="020B0604020202020204"/>
              <a:buNone/>
            </a:pPr>
            <a:endParaRPr sz="1400">
              <a:latin typeface="Arial" panose="020B0604020202020204"/>
              <a:ea typeface="Arial" panose="020B0604020202020204"/>
              <a:cs typeface="Arial" panose="020B0604020202020204"/>
              <a:sym typeface="Arial" panose="020B0604020202020204"/>
            </a:endParaRPr>
          </a:p>
        </p:txBody>
      </p:sp>
      <p:pic>
        <p:nvPicPr>
          <p:cNvPr id="109" name="Google Shape;109;p18"/>
          <p:cNvPicPr preferRelativeResize="0"/>
          <p:nvPr/>
        </p:nvPicPr>
        <p:blipFill>
          <a:blip r:embed="rId1"/>
          <a:stretch>
            <a:fillRect/>
          </a:stretch>
        </p:blipFill>
        <p:spPr>
          <a:xfrm>
            <a:off x="175895" y="830580"/>
            <a:ext cx="2233930" cy="4147820"/>
          </a:xfrm>
          <a:prstGeom prst="rect">
            <a:avLst/>
          </a:prstGeom>
          <a:noFill/>
          <a:ln>
            <a:solidFill>
              <a:schemeClr val="accent1"/>
            </a:solidFill>
          </a:ln>
        </p:spPr>
      </p:pic>
    </p:spTree>
  </p:cSld>
  <p:clrMapOvr>
    <a:masterClrMapping/>
  </p:clrMapOvr>
</p:sld>
</file>

<file path=ppt/theme/theme1.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5639</Words>
  <Application>WPS Presentation</Application>
  <PresentationFormat>On-screen Show (16:9)</PresentationFormat>
  <Paragraphs>128</Paragraphs>
  <Slides>13</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Arial</vt:lpstr>
      <vt:lpstr>SimSun</vt:lpstr>
      <vt:lpstr>Wingdings</vt:lpstr>
      <vt:lpstr>Arial</vt:lpstr>
      <vt:lpstr>Bowlby One SC</vt:lpstr>
      <vt:lpstr>Quattrocento Sans</vt:lpstr>
      <vt:lpstr>Lato</vt:lpstr>
      <vt:lpstr>Microsoft YaHei</vt:lpstr>
      <vt:lpstr>Arial Unicode MS</vt:lpstr>
      <vt:lpstr>Calibri</vt:lpstr>
      <vt:lpstr>Raleway</vt:lpstr>
      <vt:lpstr>Blue Waves</vt:lpstr>
      <vt:lpstr>Co-operative Learning Course</vt:lpstr>
      <vt:lpstr>1:Co-operative learning: What is it?</vt:lpstr>
      <vt:lpstr>2: Tell me more..</vt:lpstr>
      <vt:lpstr>     3:Why Should We Care About this? </vt:lpstr>
      <vt:lpstr>4:Co-operative Classroom Routines</vt:lpstr>
      <vt:lpstr>Why include cop-operative learning in the classroom?</vt:lpstr>
      <vt:lpstr>Teacher-Centered Classroom </vt:lpstr>
      <vt:lpstr>Cooperative Learning</vt:lpstr>
      <vt:lpstr>Seating Arrangements </vt:lpstr>
      <vt:lpstr>Classroom Preparation Example</vt:lpstr>
      <vt:lpstr>Reading Roles: Jigsaw Method</vt:lpstr>
      <vt:lpstr>Seed Reading: Active Learning Strategies </vt:lpstr>
      <vt:lpstr>Center Preparations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Cooperative Learning</dc:title>
  <dc:creator>Admin</dc:creator>
  <cp:lastModifiedBy>nik cakebread</cp:lastModifiedBy>
  <cp:revision>53</cp:revision>
  <dcterms:created xsi:type="dcterms:W3CDTF">2021-02-20T11:54:00Z</dcterms:created>
  <dcterms:modified xsi:type="dcterms:W3CDTF">2021-03-02T19:39:07Z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0x01010042857EC60E4AB14C9C4FECFFDCA50CC8</vt:lpwstr>
  </property>
  <property fmtid="{D5CDD505-2E9C-101B-9397-08002B2CF9AE}" pid="3" name="KSOProductBuildVer">
    <vt:lpwstr>1033-11.2.0.9984</vt:lpwstr>
  </property>
</Properties>
</file>