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24" r:id="rId2"/>
    <p:sldId id="323" r:id="rId3"/>
    <p:sldId id="340" r:id="rId4"/>
    <p:sldId id="343" r:id="rId5"/>
    <p:sldId id="344" r:id="rId6"/>
    <p:sldId id="345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241" autoAdjust="0"/>
  </p:normalViewPr>
  <p:slideViewPr>
    <p:cSldViewPr>
      <p:cViewPr varScale="1">
        <p:scale>
          <a:sx n="147" d="100"/>
          <a:sy n="147" d="100"/>
        </p:scale>
        <p:origin x="2390" y="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5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56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56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5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3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9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4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2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7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6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6" name="Right Triangle 5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81EE57-43F8-437D-A3F0-A44FFCC10A47}"/>
              </a:ext>
            </a:extLst>
          </p:cNvPr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59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9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22" name="Chevron 21"/>
          <p:cNvSpPr/>
          <p:nvPr/>
        </p:nvSpPr>
        <p:spPr>
          <a:xfrm>
            <a:off x="1505674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8800" y="1657350"/>
            <a:ext cx="5486400" cy="1828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Triangle 15"/>
          <p:cNvSpPr/>
          <p:nvPr/>
        </p:nvSpPr>
        <p:spPr>
          <a:xfrm rot="4011845">
            <a:off x="7552998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8" name="Chevron 7"/>
          <p:cNvSpPr/>
          <p:nvPr/>
        </p:nvSpPr>
        <p:spPr>
          <a:xfrm>
            <a:off x="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3048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59802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9076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12124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87630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72573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75621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7855351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81649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84697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81200" y="1809750"/>
            <a:ext cx="5486400" cy="1828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cap="all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Activity: </a:t>
            </a:r>
            <a:r>
              <a:rPr lang="en-IN" sz="3200" b="1" cap="all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CREATE A CONTROL IMPACT MATRIX</a:t>
            </a:r>
            <a:endParaRPr lang="en-US" sz="3200" dirty="0"/>
          </a:p>
        </p:txBody>
      </p:sp>
      <p:pic>
        <p:nvPicPr>
          <p:cNvPr id="1026" name="Picture 2" descr="C:\Users\Rahul\Downloads\run-311447_1280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5682"/>
            <a:ext cx="1583373" cy="13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6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392575" y="971550"/>
            <a:ext cx="85153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IN THE PREVIOUS STEP, YOU HAD HELPED MATRIX CORP. IDENTIFY THE TRIVIAL MANY ROOT CAUSES USING TOOLS SUCH AS REVIEW OF PROCESS MAPS, BRAINSTORMING, FISHBONE DIAGRAM &amp; 5 WHY ANALYSIS </a:t>
            </a:r>
          </a:p>
          <a:p>
            <a:endParaRPr lang="en-US" sz="2400" b="1" cap="all" dirty="0">
              <a:latin typeface="Lao UI" panose="020B0502040204020203" pitchFamily="34" charset="0"/>
              <a:cs typeface="Lao UI" panose="020B0502040204020203" pitchFamily="34" charset="0"/>
            </a:endParaRPr>
          </a:p>
          <a:p>
            <a:r>
              <a:rPr lang="en-US" sz="2400" b="1" u="sng" cap="all" dirty="0">
                <a:latin typeface="Lao UI" panose="020B0502040204020203" pitchFamily="34" charset="0"/>
                <a:cs typeface="Lao UI" panose="020B0502040204020203" pitchFamily="34" charset="0"/>
              </a:rPr>
              <a:t>IDENTIFY THE CRITICAL ROOT CAUSES USING THE CONTROL IMPACT MATRIX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GUIDELINES:</a:t>
            </a:r>
            <a:endParaRPr lang="en-US" sz="2400" b="1" cap="all" dirty="0">
              <a:solidFill>
                <a:srgbClr val="0070C0"/>
              </a:solidFill>
              <a:latin typeface="Lao UI" panose="020B0502040204020203" pitchFamily="34" charset="0"/>
              <a:cs typeface="Lao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RECALL: FISHBONE DIAGRAM</a:t>
            </a:r>
          </a:p>
        </p:txBody>
      </p:sp>
      <p:sp>
        <p:nvSpPr>
          <p:cNvPr id="7" name="Rectangle 6"/>
          <p:cNvSpPr/>
          <p:nvPr/>
        </p:nvSpPr>
        <p:spPr>
          <a:xfrm>
            <a:off x="7416800" y="2281473"/>
            <a:ext cx="1371600" cy="77105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Lao UI" pitchFamily="34" charset="0"/>
                <a:cs typeface="Lao UI" pitchFamily="34" charset="0"/>
              </a:rPr>
              <a:t>WHY ARE EMPLOYEES LATE?</a:t>
            </a:r>
            <a:endParaRPr lang="en-IN" sz="1400" b="1" dirty="0">
              <a:solidFill>
                <a:srgbClr val="FF0000"/>
              </a:solidFill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8" name="Straight Arrow Connector 7"/>
          <p:cNvCxnSpPr>
            <a:endCxn id="7" idx="1"/>
          </p:cNvCxnSpPr>
          <p:nvPr/>
        </p:nvCxnSpPr>
        <p:spPr>
          <a:xfrm>
            <a:off x="609600" y="2666999"/>
            <a:ext cx="6807200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384800" y="1098550"/>
            <a:ext cx="990600" cy="15684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67000" y="1098550"/>
            <a:ext cx="990600" cy="15684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219200" y="2686050"/>
            <a:ext cx="1143000" cy="17081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505200" y="2686050"/>
            <a:ext cx="1143000" cy="17081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562600" y="2686050"/>
            <a:ext cx="1143000" cy="17081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131560" y="2281473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676900" y="15557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36260" y="1968438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19700" y="13271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492500" y="2416708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73400" y="17335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959100" y="2052873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681112" y="1599263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662111" y="3271839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140200" y="30035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076700" y="35369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505200" y="39179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197600" y="30035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299200" y="33083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435600" y="41465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918200" y="38417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09555" y="2857436"/>
            <a:ext cx="1371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No machines involved; manual entry &amp; exit notification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62112" y="3687425"/>
            <a:ext cx="1863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Employees fail to read DISPLAY BOARD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74597" y="3211830"/>
            <a:ext cx="1607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No incentive to come to office on time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08478" y="2750507"/>
            <a:ext cx="801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Bad </a:t>
            </a:r>
          </a:p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Weather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17578" y="3597454"/>
            <a:ext cx="185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Company is too employee friendly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04000" y="3171076"/>
            <a:ext cx="132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Flat car tire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140200" y="4009276"/>
            <a:ext cx="132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Traffic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10960" y="1963519"/>
            <a:ext cx="142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Feedback not given to employees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969000" y="1322070"/>
            <a:ext cx="172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Manual Entry &amp; Exit Notification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39260" y="1733550"/>
            <a:ext cx="142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Weak Monitoring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58260" y="1104245"/>
            <a:ext cx="142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Governance Issue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75660" y="1500485"/>
            <a:ext cx="1638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Some employees work late at night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01811" y="2186285"/>
            <a:ext cx="1671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No Control; even supervisors get late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55800" y="1822450"/>
            <a:ext cx="1036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Disciplinary Issue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39712" y="1370663"/>
            <a:ext cx="1036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Supervision Issue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138111" y="742950"/>
            <a:ext cx="1036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MAN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81311" y="742950"/>
            <a:ext cx="1036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METHOD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660899" y="4508896"/>
            <a:ext cx="1828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MOTHER-NATURE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03499" y="4511873"/>
            <a:ext cx="1828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MATERIAL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04799" y="4511873"/>
            <a:ext cx="1828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MACHINE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28900" y="2780645"/>
            <a:ext cx="1501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Employees fail to read EMAILS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743200" y="1204615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045460" y="971550"/>
            <a:ext cx="1221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Uninteresting Work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81000" y="1098550"/>
            <a:ext cx="990600" cy="15684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206500" y="2416708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45911" y="1204615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48171" y="971550"/>
            <a:ext cx="1638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Lack of bonding with the org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521460" y="2186285"/>
            <a:ext cx="1221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No Clear Career Path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-76200" y="752475"/>
            <a:ext cx="1036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MAN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54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RECALL: 5 why ANALYSIS (part 01)</a:t>
            </a:r>
          </a:p>
        </p:txBody>
      </p:sp>
      <p:sp>
        <p:nvSpPr>
          <p:cNvPr id="4" name="Oval 3"/>
          <p:cNvSpPr/>
          <p:nvPr/>
        </p:nvSpPr>
        <p:spPr>
          <a:xfrm>
            <a:off x="457200" y="1027995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1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9542" y="1067506"/>
            <a:ext cx="2282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Why are employees late?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191000" y="1067506"/>
            <a:ext cx="4716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there are Disciplinary issues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457200" y="1637595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2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29542" y="1665817"/>
            <a:ext cx="3261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Where are there disciplinary issues?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191000" y="1665817"/>
            <a:ext cx="4716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there’s lack of bonding with work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457200" y="2209094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3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29542" y="2152650"/>
            <a:ext cx="3261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Why is there lack of bonding with work?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191000" y="2152650"/>
            <a:ext cx="447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work is uninteresting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457200" y="2784827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4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29542" y="2849584"/>
            <a:ext cx="2488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Why is work uninteresting?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191000" y="2759427"/>
            <a:ext cx="4716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there’s no incentive to come to office on-time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457200" y="3360561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5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29542" y="3303639"/>
            <a:ext cx="3261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Why is there no incentive to come to office on-time?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191000" y="3293459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the incentive policy was last updated in 2002; has not been revised since then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1168400" y="1516162"/>
            <a:ext cx="7239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143000" y="2114550"/>
            <a:ext cx="7239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143000" y="2736850"/>
            <a:ext cx="7239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143000" y="3256139"/>
            <a:ext cx="7239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4191000" y="3292828"/>
            <a:ext cx="4216400" cy="53403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959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RECALL: 5 why analysis (part 02)</a:t>
            </a:r>
          </a:p>
        </p:txBody>
      </p:sp>
      <p:sp>
        <p:nvSpPr>
          <p:cNvPr id="4" name="Oval 3"/>
          <p:cNvSpPr/>
          <p:nvPr/>
        </p:nvSpPr>
        <p:spPr>
          <a:xfrm>
            <a:off x="457200" y="1175782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1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9542" y="1201182"/>
            <a:ext cx="3277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Why are employees late?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206715" y="1177418"/>
            <a:ext cx="4695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there are Disciplinary issues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457200" y="1734582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2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29542" y="1796594"/>
            <a:ext cx="3188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Where are there disciplinary issues?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206714" y="1806773"/>
            <a:ext cx="4708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there is no governance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457200" y="2483882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3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29542" y="2529417"/>
            <a:ext cx="3277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Why is there no governance?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191001" y="2526440"/>
            <a:ext cx="45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even supervisors get late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457200" y="3220482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4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29542" y="3265862"/>
            <a:ext cx="3490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Why do even supervisors get late?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206715" y="3257550"/>
            <a:ext cx="4708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the monitoring system </a:t>
            </a:r>
            <a:r>
              <a:rPr lang="en-US" sz="1400" b="1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is weak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457200" y="3817382"/>
            <a:ext cx="381000" cy="381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5</a:t>
            </a:r>
            <a:endParaRPr lang="en-IN" sz="12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29542" y="3875462"/>
            <a:ext cx="3490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o UI" pitchFamily="34" charset="0"/>
                <a:cs typeface="Lao UI" pitchFamily="34" charset="0"/>
              </a:rPr>
              <a:t>Why is the monitoring system weak?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206715" y="3753882"/>
            <a:ext cx="4708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Because of manual entry &amp; exit notification (there is no swipe card entry nor biometrics)</a:t>
            </a:r>
            <a:endParaRPr lang="en-IN" sz="14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68400" y="1620282"/>
            <a:ext cx="7239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143000" y="2255282"/>
            <a:ext cx="7239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143000" y="3082270"/>
            <a:ext cx="7239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143000" y="3691870"/>
            <a:ext cx="7239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4190999" y="3736696"/>
            <a:ext cx="4572001" cy="53403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808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CONTROL IMPACT MATRIX TEMPLATE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108699"/>
              </p:ext>
            </p:extLst>
          </p:nvPr>
        </p:nvGraphicFramePr>
        <p:xfrm>
          <a:off x="392576" y="895348"/>
          <a:ext cx="8370424" cy="3733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2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0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65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Control \ Impact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High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Medium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Low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86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In Control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baseline="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baseline="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baseline="0" dirty="0">
                        <a:latin typeface="Lao UI" pitchFamily="34" charset="0"/>
                        <a:cs typeface="Lao UI" pitchFamily="34" charset="0"/>
                      </a:endParaRP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86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Out of Control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2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1450</TotalTime>
  <Words>363</Words>
  <Application>Microsoft Office PowerPoint</Application>
  <PresentationFormat>On-screen Show (16:9)</PresentationFormat>
  <Paragraphs>96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Lao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Smart Growth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Growth Hacks</dc:title>
  <dc:creator>Smart Growth Hacks</dc:creator>
  <cp:lastModifiedBy>Advanced Innovation Group Pro Excellence</cp:lastModifiedBy>
  <cp:revision>280</cp:revision>
  <dcterms:created xsi:type="dcterms:W3CDTF">2017-12-06T06:58:44Z</dcterms:created>
  <dcterms:modified xsi:type="dcterms:W3CDTF">2021-09-15T10:52:28Z</dcterms:modified>
</cp:coreProperties>
</file>