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8"/>
  </p:notesMasterIdLst>
  <p:sldIdLst>
    <p:sldId id="324" r:id="rId2"/>
    <p:sldId id="323" r:id="rId3"/>
    <p:sldId id="327" r:id="rId4"/>
    <p:sldId id="330" r:id="rId5"/>
    <p:sldId id="334" r:id="rId6"/>
    <p:sldId id="335" r:id="rId7"/>
  </p:sldIdLst>
  <p:sldSz cx="9144000" cy="5143500" type="screen16x9"/>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620" userDrawn="1">
          <p15:clr>
            <a:srgbClr val="A4A3A4"/>
          </p15:clr>
        </p15:guide>
        <p15:guide id="2" pos="288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0B6E3"/>
    <a:srgbClr val="B4E9AA"/>
    <a:srgbClr val="FFED99"/>
    <a:srgbClr val="6666FF"/>
    <a:srgbClr val="0785FC"/>
    <a:srgbClr val="009999"/>
    <a:srgbClr val="008080"/>
    <a:srgbClr val="33CCCC"/>
    <a:srgbClr val="336699"/>
    <a:srgbClr val="33CC3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00" autoAdjust="0"/>
    <p:restoredTop sz="91241" autoAdjust="0"/>
  </p:normalViewPr>
  <p:slideViewPr>
    <p:cSldViewPr>
      <p:cViewPr varScale="1">
        <p:scale>
          <a:sx n="147" d="100"/>
          <a:sy n="147" d="100"/>
        </p:scale>
        <p:origin x="2390" y="96"/>
      </p:cViewPr>
      <p:guideLst>
        <p:guide orient="horz" pos="162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BBD7EF3-FE30-4027-975F-885C020564B3}" type="datetimeFigureOut">
              <a:rPr lang="en-US" smtClean="0"/>
              <a:t>9/13/2021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B3F7936-7F78-4FDF-BD5F-66D51255BA2A}" type="slidenum">
              <a:rPr lang="en-US" smtClean="0"/>
              <a:t>‹#›</a:t>
            </a:fld>
            <a:endParaRPr lang="en-US"/>
          </a:p>
        </p:txBody>
      </p:sp>
    </p:spTree>
    <p:extLst>
      <p:ext uri="{BB962C8B-B14F-4D97-AF65-F5344CB8AC3E}">
        <p14:creationId xmlns:p14="http://schemas.microsoft.com/office/powerpoint/2010/main" val="511867506"/>
      </p:ext>
    </p:extLst>
  </p:cSld>
  <p:clrMap bg1="lt1" tx1="dk1" bg2="lt2" tx2="dk2" accent1="accent1" accent2="accent2" accent3="accent3" accent4="accent4" accent5="accent5" accent6="accent6" hlink="hlink" folHlink="folHlink"/>
  <p:notesStyle>
    <a:lvl1pPr marL="0" algn="l" defTabSz="685800" rtl="0" eaLnBrk="1" latinLnBrk="0" hangingPunct="1">
      <a:defRPr sz="900" kern="1200">
        <a:solidFill>
          <a:schemeClr val="tx1"/>
        </a:solidFill>
        <a:latin typeface="+mn-lt"/>
        <a:ea typeface="+mn-ea"/>
        <a:cs typeface="+mn-cs"/>
      </a:defRPr>
    </a:lvl1pPr>
    <a:lvl2pPr marL="342900" algn="l" defTabSz="685800" rtl="0" eaLnBrk="1" latinLnBrk="0" hangingPunct="1">
      <a:defRPr sz="900" kern="1200">
        <a:solidFill>
          <a:schemeClr val="tx1"/>
        </a:solidFill>
        <a:latin typeface="+mn-lt"/>
        <a:ea typeface="+mn-ea"/>
        <a:cs typeface="+mn-cs"/>
      </a:defRPr>
    </a:lvl2pPr>
    <a:lvl3pPr marL="685800" algn="l" defTabSz="685800" rtl="0" eaLnBrk="1" latinLnBrk="0" hangingPunct="1">
      <a:defRPr sz="900" kern="1200">
        <a:solidFill>
          <a:schemeClr val="tx1"/>
        </a:solidFill>
        <a:latin typeface="+mn-lt"/>
        <a:ea typeface="+mn-ea"/>
        <a:cs typeface="+mn-cs"/>
      </a:defRPr>
    </a:lvl3pPr>
    <a:lvl4pPr marL="1028700" algn="l" defTabSz="685800" rtl="0" eaLnBrk="1" latinLnBrk="0" hangingPunct="1">
      <a:defRPr sz="900" kern="1200">
        <a:solidFill>
          <a:schemeClr val="tx1"/>
        </a:solidFill>
        <a:latin typeface="+mn-lt"/>
        <a:ea typeface="+mn-ea"/>
        <a:cs typeface="+mn-cs"/>
      </a:defRPr>
    </a:lvl4pPr>
    <a:lvl5pPr marL="1371600" algn="l" defTabSz="685800" rtl="0" eaLnBrk="1" latinLnBrk="0" hangingPunct="1">
      <a:defRPr sz="900" kern="1200">
        <a:solidFill>
          <a:schemeClr val="tx1"/>
        </a:solidFill>
        <a:latin typeface="+mn-lt"/>
        <a:ea typeface="+mn-ea"/>
        <a:cs typeface="+mn-cs"/>
      </a:defRPr>
    </a:lvl5pPr>
    <a:lvl6pPr marL="1714500" algn="l" defTabSz="685800" rtl="0" eaLnBrk="1" latinLnBrk="0" hangingPunct="1">
      <a:defRPr sz="900" kern="1200">
        <a:solidFill>
          <a:schemeClr val="tx1"/>
        </a:solidFill>
        <a:latin typeface="+mn-lt"/>
        <a:ea typeface="+mn-ea"/>
        <a:cs typeface="+mn-cs"/>
      </a:defRPr>
    </a:lvl6pPr>
    <a:lvl7pPr marL="2057400" algn="l" defTabSz="685800" rtl="0" eaLnBrk="1" latinLnBrk="0" hangingPunct="1">
      <a:defRPr sz="900" kern="1200">
        <a:solidFill>
          <a:schemeClr val="tx1"/>
        </a:solidFill>
        <a:latin typeface="+mn-lt"/>
        <a:ea typeface="+mn-ea"/>
        <a:cs typeface="+mn-cs"/>
      </a:defRPr>
    </a:lvl7pPr>
    <a:lvl8pPr marL="2400300" algn="l" defTabSz="685800" rtl="0" eaLnBrk="1" latinLnBrk="0" hangingPunct="1">
      <a:defRPr sz="900" kern="1200">
        <a:solidFill>
          <a:schemeClr val="tx1"/>
        </a:solidFill>
        <a:latin typeface="+mn-lt"/>
        <a:ea typeface="+mn-ea"/>
        <a:cs typeface="+mn-cs"/>
      </a:defRPr>
    </a:lvl8pPr>
    <a:lvl9pPr marL="2743200" algn="l" defTabSz="685800" rtl="0" eaLnBrk="1" latinLnBrk="0" hangingPunct="1">
      <a:defRPr sz="9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85800" y="1143000"/>
            <a:ext cx="5486400" cy="30861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B3F7936-7F78-4FDF-BD5F-66D51255BA2A}" type="slidenum">
              <a:rPr lang="en-US" smtClean="0"/>
              <a:t>1</a:t>
            </a:fld>
            <a:endParaRPr lang="en-US"/>
          </a:p>
        </p:txBody>
      </p:sp>
    </p:spTree>
    <p:extLst>
      <p:ext uri="{BB962C8B-B14F-4D97-AF65-F5344CB8AC3E}">
        <p14:creationId xmlns:p14="http://schemas.microsoft.com/office/powerpoint/2010/main" val="57925038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85800" y="1143000"/>
            <a:ext cx="5486400" cy="30861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B3F7936-7F78-4FDF-BD5F-66D51255BA2A}" type="slidenum">
              <a:rPr lang="en-US" smtClean="0"/>
              <a:t>2</a:t>
            </a:fld>
            <a:endParaRPr lang="en-US"/>
          </a:p>
        </p:txBody>
      </p:sp>
    </p:spTree>
    <p:extLst>
      <p:ext uri="{BB962C8B-B14F-4D97-AF65-F5344CB8AC3E}">
        <p14:creationId xmlns:p14="http://schemas.microsoft.com/office/powerpoint/2010/main" val="26722099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85800" y="1143000"/>
            <a:ext cx="5486400" cy="30861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B3F7936-7F78-4FDF-BD5F-66D51255BA2A}" type="slidenum">
              <a:rPr lang="en-US" smtClean="0"/>
              <a:t>3</a:t>
            </a:fld>
            <a:endParaRPr lang="en-US"/>
          </a:p>
        </p:txBody>
      </p:sp>
    </p:spTree>
    <p:extLst>
      <p:ext uri="{BB962C8B-B14F-4D97-AF65-F5344CB8AC3E}">
        <p14:creationId xmlns:p14="http://schemas.microsoft.com/office/powerpoint/2010/main" val="2672209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85800" y="1143000"/>
            <a:ext cx="5486400" cy="30861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B3F7936-7F78-4FDF-BD5F-66D51255BA2A}" type="slidenum">
              <a:rPr lang="en-US" smtClean="0"/>
              <a:t>4</a:t>
            </a:fld>
            <a:endParaRPr lang="en-US"/>
          </a:p>
        </p:txBody>
      </p:sp>
    </p:spTree>
    <p:extLst>
      <p:ext uri="{BB962C8B-B14F-4D97-AF65-F5344CB8AC3E}">
        <p14:creationId xmlns:p14="http://schemas.microsoft.com/office/powerpoint/2010/main" val="26722099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85800" y="1143000"/>
            <a:ext cx="5486400" cy="30861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B3F7936-7F78-4FDF-BD5F-66D51255BA2A}" type="slidenum">
              <a:rPr lang="en-US" smtClean="0"/>
              <a:t>5</a:t>
            </a:fld>
            <a:endParaRPr lang="en-US"/>
          </a:p>
        </p:txBody>
      </p:sp>
    </p:spTree>
    <p:extLst>
      <p:ext uri="{BB962C8B-B14F-4D97-AF65-F5344CB8AC3E}">
        <p14:creationId xmlns:p14="http://schemas.microsoft.com/office/powerpoint/2010/main" val="2672209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85800" y="1143000"/>
            <a:ext cx="5486400" cy="30861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B3F7936-7F78-4FDF-BD5F-66D51255BA2A}" type="slidenum">
              <a:rPr lang="en-US" smtClean="0"/>
              <a:t>6</a:t>
            </a:fld>
            <a:endParaRPr lang="en-US"/>
          </a:p>
        </p:txBody>
      </p:sp>
    </p:spTree>
    <p:extLst>
      <p:ext uri="{BB962C8B-B14F-4D97-AF65-F5344CB8AC3E}">
        <p14:creationId xmlns:p14="http://schemas.microsoft.com/office/powerpoint/2010/main" val="267220999"/>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7" name="Rectangle 6"/>
          <p:cNvSpPr/>
          <p:nvPr userDrawn="1"/>
        </p:nvSpPr>
        <p:spPr>
          <a:xfrm>
            <a:off x="0" y="0"/>
            <a:ext cx="9144000" cy="5143500"/>
          </a:xfrm>
          <a:prstGeom prst="rect">
            <a:avLst/>
          </a:prstGeom>
          <a:solidFill>
            <a:schemeClr val="tx2">
              <a:lumMod val="75000"/>
              <a:alpha val="73000"/>
            </a:schemeClr>
          </a:solidFill>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8" name="Chevron 7"/>
          <p:cNvSpPr/>
          <p:nvPr userDrawn="1"/>
        </p:nvSpPr>
        <p:spPr>
          <a:xfrm>
            <a:off x="1505674"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Rectangle 8"/>
          <p:cNvSpPr/>
          <p:nvPr userDrawn="1"/>
        </p:nvSpPr>
        <p:spPr>
          <a:xfrm>
            <a:off x="1828800" y="1657350"/>
            <a:ext cx="5486400" cy="1828800"/>
          </a:xfrm>
          <a:prstGeom prst="rect">
            <a:avLst/>
          </a:prstGeom>
          <a:solidFill>
            <a:schemeClr val="tx1">
              <a:lumMod val="65000"/>
              <a:lumOff val="35000"/>
            </a:schemeClr>
          </a:solidFill>
          <a:ln>
            <a:solidFill>
              <a:schemeClr val="tx1">
                <a:lumMod val="65000"/>
                <a:lumOff val="3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ight Triangle 9"/>
          <p:cNvSpPr/>
          <p:nvPr userDrawn="1"/>
        </p:nvSpPr>
        <p:spPr>
          <a:xfrm rot="4011845">
            <a:off x="7552998" y="2200560"/>
            <a:ext cx="3206664" cy="1370086"/>
          </a:xfrm>
          <a:prstGeom prst="rtTriangl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11" name="Chevron 10"/>
          <p:cNvSpPr/>
          <p:nvPr userDrawn="1"/>
        </p:nvSpPr>
        <p:spPr>
          <a:xfrm>
            <a:off x="0"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2" name="Chevron 11"/>
          <p:cNvSpPr/>
          <p:nvPr userDrawn="1"/>
        </p:nvSpPr>
        <p:spPr>
          <a:xfrm>
            <a:off x="304800"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3" name="Chevron 12"/>
          <p:cNvSpPr/>
          <p:nvPr userDrawn="1"/>
        </p:nvSpPr>
        <p:spPr>
          <a:xfrm>
            <a:off x="598025"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4" name="Chevron 13"/>
          <p:cNvSpPr/>
          <p:nvPr userDrawn="1"/>
        </p:nvSpPr>
        <p:spPr>
          <a:xfrm>
            <a:off x="907649"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5" name="Chevron 14"/>
          <p:cNvSpPr/>
          <p:nvPr userDrawn="1"/>
        </p:nvSpPr>
        <p:spPr>
          <a:xfrm>
            <a:off x="1212449"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6" name="Chevron 15"/>
          <p:cNvSpPr/>
          <p:nvPr userDrawn="1"/>
        </p:nvSpPr>
        <p:spPr>
          <a:xfrm>
            <a:off x="8763000"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7" name="Chevron 16"/>
          <p:cNvSpPr/>
          <p:nvPr userDrawn="1"/>
        </p:nvSpPr>
        <p:spPr>
          <a:xfrm>
            <a:off x="7257326"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8" name="Chevron 17"/>
          <p:cNvSpPr/>
          <p:nvPr userDrawn="1"/>
        </p:nvSpPr>
        <p:spPr>
          <a:xfrm>
            <a:off x="7562126"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9" name="Chevron 18"/>
          <p:cNvSpPr/>
          <p:nvPr userDrawn="1"/>
        </p:nvSpPr>
        <p:spPr>
          <a:xfrm>
            <a:off x="7855351"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20" name="Chevron 19"/>
          <p:cNvSpPr/>
          <p:nvPr userDrawn="1"/>
        </p:nvSpPr>
        <p:spPr>
          <a:xfrm>
            <a:off x="8164975"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21" name="Chevron 20"/>
          <p:cNvSpPr/>
          <p:nvPr userDrawn="1"/>
        </p:nvSpPr>
        <p:spPr>
          <a:xfrm>
            <a:off x="8469775" y="2952750"/>
            <a:ext cx="381000" cy="533400"/>
          </a:xfrm>
          <a:prstGeom prst="chevron">
            <a:avLst/>
          </a:prstGeom>
          <a:solidFill>
            <a:schemeClr val="tx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22" name="Rectangle 21"/>
          <p:cNvSpPr/>
          <p:nvPr userDrawn="1"/>
        </p:nvSpPr>
        <p:spPr>
          <a:xfrm>
            <a:off x="1981200" y="1809750"/>
            <a:ext cx="5486400" cy="1828800"/>
          </a:xfrm>
          <a:prstGeom prst="rect">
            <a:avLst/>
          </a:prstGeom>
          <a:solidFill>
            <a:schemeClr val="bg1">
              <a:lumMod val="50000"/>
            </a:schemeClr>
          </a:solidFill>
          <a:ln>
            <a:solidFill>
              <a:schemeClr val="tx1">
                <a:lumMod val="65000"/>
                <a:lumOff val="3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3200" b="1" cap="all" dirty="0">
                <a:solidFill>
                  <a:schemeClr val="bg1"/>
                </a:solidFill>
                <a:latin typeface="Lao UI" panose="020B0502040204020203" pitchFamily="34" charset="0"/>
                <a:cs typeface="Lao UI" panose="020B0502040204020203" pitchFamily="34" charset="0"/>
              </a:rPr>
              <a:t>Activity: evaluate your </a:t>
            </a:r>
            <a:r>
              <a:rPr lang="en-US" sz="3200" b="1" cap="all">
                <a:solidFill>
                  <a:schemeClr val="bg1"/>
                </a:solidFill>
                <a:latin typeface="Lao UI" panose="020B0502040204020203" pitchFamily="34" charset="0"/>
                <a:cs typeface="Lao UI" panose="020B0502040204020203" pitchFamily="34" charset="0"/>
              </a:rPr>
              <a:t>problem statement</a:t>
            </a:r>
            <a:endParaRPr lang="en-US" sz="3200" dirty="0"/>
          </a:p>
        </p:txBody>
      </p:sp>
      <p:pic>
        <p:nvPicPr>
          <p:cNvPr id="23" name="Picture 2" descr="C:\Users\Rahul\Downloads\run-311447_1280.png"/>
          <p:cNvPicPr>
            <a:picLocks noChangeAspect="1" noChangeArrowheads="1"/>
          </p:cNvPicPr>
          <p:nvPr userDrawn="1"/>
        </p:nvPicPr>
        <p:blipFill>
          <a:blip r:embed="rId2" cstate="print">
            <a:duotone>
              <a:schemeClr val="bg2">
                <a:shade val="45000"/>
                <a:satMod val="135000"/>
              </a:schemeClr>
              <a:prstClr val="white"/>
            </a:duotone>
            <a:extLst>
              <a:ext uri="{28A0092B-C50C-407E-A947-70E740481C1C}">
                <a14:useLocalDpi xmlns:a14="http://schemas.microsoft.com/office/drawing/2010/main" val="0"/>
              </a:ext>
            </a:extLst>
          </a:blip>
          <a:srcRect/>
          <a:stretch>
            <a:fillRect/>
          </a:stretch>
        </p:blipFill>
        <p:spPr bwMode="auto">
          <a:xfrm>
            <a:off x="1981200" y="275682"/>
            <a:ext cx="1583373" cy="1378029"/>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9441350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7" name="Rectangle 6"/>
          <p:cNvSpPr/>
          <p:nvPr userDrawn="1"/>
        </p:nvSpPr>
        <p:spPr>
          <a:xfrm>
            <a:off x="228600" y="228600"/>
            <a:ext cx="8686800" cy="4686300"/>
          </a:xfrm>
          <a:prstGeom prst="rect">
            <a:avLst/>
          </a:prstGeom>
          <a:solidFill>
            <a:schemeClr val="accent3">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8" name="Right Triangle 7"/>
          <p:cNvSpPr/>
          <p:nvPr userDrawn="1"/>
        </p:nvSpPr>
        <p:spPr>
          <a:xfrm rot="4011845">
            <a:off x="7312046" y="2200560"/>
            <a:ext cx="3206664" cy="1370086"/>
          </a:xfrm>
          <a:prstGeom prst="rtTriangl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9" name="TextBox 8"/>
          <p:cNvSpPr txBox="1"/>
          <p:nvPr userDrawn="1"/>
        </p:nvSpPr>
        <p:spPr>
          <a:xfrm>
            <a:off x="392575" y="280927"/>
            <a:ext cx="8515350" cy="461665"/>
          </a:xfrm>
          <a:prstGeom prst="rect">
            <a:avLst/>
          </a:prstGeom>
          <a:noFill/>
        </p:spPr>
        <p:txBody>
          <a:bodyPr wrap="square" rtlCol="0">
            <a:spAutoFit/>
          </a:bodyPr>
          <a:lstStyle/>
          <a:p>
            <a:r>
              <a:rPr lang="en-US" sz="2400" b="1" cap="all">
                <a:solidFill>
                  <a:srgbClr val="0070C0"/>
                </a:solidFill>
                <a:latin typeface="Lao UI" panose="020B0502040204020203" pitchFamily="34" charset="0"/>
                <a:cs typeface="Lao UI" panose="020B0502040204020203" pitchFamily="34" charset="0"/>
              </a:rPr>
              <a:t>GUIDELINES:</a:t>
            </a:r>
            <a:endParaRPr lang="en-US" sz="2400" b="1" cap="all" dirty="0">
              <a:solidFill>
                <a:srgbClr val="0070C0"/>
              </a:solidFill>
              <a:latin typeface="Lao UI" panose="020B0502040204020203" pitchFamily="34" charset="0"/>
              <a:cs typeface="Lao UI" panose="020B0502040204020203" pitchFamily="34" charset="0"/>
            </a:endParaRPr>
          </a:p>
        </p:txBody>
      </p:sp>
      <p:sp>
        <p:nvSpPr>
          <p:cNvPr id="10" name="TextBox 9"/>
          <p:cNvSpPr txBox="1"/>
          <p:nvPr userDrawn="1"/>
        </p:nvSpPr>
        <p:spPr>
          <a:xfrm>
            <a:off x="-1" y="4921444"/>
            <a:ext cx="9144001" cy="230832"/>
          </a:xfrm>
          <a:prstGeom prst="rect">
            <a:avLst/>
          </a:prstGeom>
          <a:noFill/>
        </p:spPr>
        <p:txBody>
          <a:bodyPr wrap="square" rtlCol="0">
            <a:sp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ctr"/>
            <a:r>
              <a:rPr lang="en-US" sz="900" dirty="0">
                <a:solidFill>
                  <a:schemeClr val="bg1">
                    <a:lumMod val="50000"/>
                  </a:schemeClr>
                </a:solidFill>
                <a:latin typeface="Lao UI" pitchFamily="34" charset="0"/>
                <a:cs typeface="Lao UI" pitchFamily="34" charset="0"/>
              </a:rPr>
              <a:t>Copyright © Smart Growth Hacks | All Rights Reserved</a:t>
            </a:r>
            <a:endParaRPr lang="en-IN" sz="900" dirty="0">
              <a:solidFill>
                <a:schemeClr val="bg1">
                  <a:lumMod val="50000"/>
                </a:schemeClr>
              </a:solidFill>
              <a:latin typeface="Lao UI" pitchFamily="34" charset="0"/>
              <a:cs typeface="Lao UI" pitchFamily="34" charset="0"/>
            </a:endParaRPr>
          </a:p>
        </p:txBody>
      </p:sp>
      <p:sp>
        <p:nvSpPr>
          <p:cNvPr id="11" name="TextBox 10"/>
          <p:cNvSpPr txBox="1"/>
          <p:nvPr userDrawn="1"/>
        </p:nvSpPr>
        <p:spPr>
          <a:xfrm>
            <a:off x="392575" y="971550"/>
            <a:ext cx="8515350" cy="830997"/>
          </a:xfrm>
          <a:prstGeom prst="rect">
            <a:avLst/>
          </a:prstGeom>
          <a:noFill/>
        </p:spPr>
        <p:txBody>
          <a:bodyPr wrap="square" rtlCol="0">
            <a:spAutoFit/>
          </a:bodyPr>
          <a:lstStyle/>
          <a:p>
            <a:r>
              <a:rPr lang="en-US" sz="2400" b="1" cap="all" dirty="0">
                <a:latin typeface="Lao UI" panose="020B0502040204020203" pitchFamily="34" charset="0"/>
                <a:cs typeface="Lao UI" panose="020B0502040204020203" pitchFamily="34" charset="0"/>
              </a:rPr>
              <a:t>You project leader has created two problem statements</a:t>
            </a:r>
          </a:p>
        </p:txBody>
      </p:sp>
      <p:sp>
        <p:nvSpPr>
          <p:cNvPr id="12" name="TextBox 11"/>
          <p:cNvSpPr txBox="1"/>
          <p:nvPr userDrawn="1"/>
        </p:nvSpPr>
        <p:spPr>
          <a:xfrm>
            <a:off x="391274" y="1885950"/>
            <a:ext cx="8515350" cy="1200329"/>
          </a:xfrm>
          <a:prstGeom prst="rect">
            <a:avLst/>
          </a:prstGeom>
          <a:noFill/>
        </p:spPr>
        <p:txBody>
          <a:bodyPr wrap="square" rtlCol="0">
            <a:spAutoFit/>
          </a:bodyPr>
          <a:lstStyle/>
          <a:p>
            <a:r>
              <a:rPr lang="en-US" sz="2400" b="1" cap="all" dirty="0">
                <a:latin typeface="Lao UI" panose="020B0502040204020203" pitchFamily="34" charset="0"/>
                <a:cs typeface="Lao UI" panose="020B0502040204020203" pitchFamily="34" charset="0"/>
              </a:rPr>
              <a:t>IDENTIFY WHICH OF THE 4 COMPONENTS ARE MISSING FROM THE GIVEN EXAMPLES – WHAT, WHEN/WHERE, MAGNITUDE &amp; CONSEQUENCE</a:t>
            </a:r>
          </a:p>
        </p:txBody>
      </p:sp>
      <p:sp>
        <p:nvSpPr>
          <p:cNvPr id="13" name="TextBox 12"/>
          <p:cNvSpPr txBox="1"/>
          <p:nvPr userDrawn="1"/>
        </p:nvSpPr>
        <p:spPr>
          <a:xfrm>
            <a:off x="391274" y="3201898"/>
            <a:ext cx="8515350" cy="830997"/>
          </a:xfrm>
          <a:prstGeom prst="rect">
            <a:avLst/>
          </a:prstGeom>
          <a:noFill/>
        </p:spPr>
        <p:txBody>
          <a:bodyPr wrap="square" rtlCol="0">
            <a:spAutoFit/>
          </a:bodyPr>
          <a:lstStyle/>
          <a:p>
            <a:r>
              <a:rPr lang="en-US" sz="2400" b="1" cap="all" dirty="0">
                <a:latin typeface="Lao UI" panose="020B0502040204020203" pitchFamily="34" charset="0"/>
                <a:cs typeface="Lao UI" panose="020B0502040204020203" pitchFamily="34" charset="0"/>
              </a:rPr>
              <a:t>IDENTIFY IF THE PROBLEM STATEMENT HAS A CAUSE OR A SOLUTION</a:t>
            </a:r>
          </a:p>
        </p:txBody>
      </p:sp>
    </p:spTree>
    <p:extLst>
      <p:ext uri="{BB962C8B-B14F-4D97-AF65-F5344CB8AC3E}">
        <p14:creationId xmlns:p14="http://schemas.microsoft.com/office/powerpoint/2010/main" val="75124664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11"/>
                                        </p:tgtEl>
                                        <p:attrNameLst>
                                          <p:attrName>style.visibility</p:attrName>
                                        </p:attrNameLst>
                                      </p:cBhvr>
                                      <p:to>
                                        <p:strVal val="visible"/>
                                      </p:to>
                                    </p:set>
                                    <p:animEffect transition="in" filter="fade">
                                      <p:cBhvr>
                                        <p:cTn id="7" dur="500"/>
                                        <p:tgtEl>
                                          <p:spTgt spid="11"/>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12"/>
                                        </p:tgtEl>
                                        <p:attrNameLst>
                                          <p:attrName>style.visibility</p:attrName>
                                        </p:attrNameLst>
                                      </p:cBhvr>
                                      <p:to>
                                        <p:strVal val="visible"/>
                                      </p:to>
                                    </p:set>
                                    <p:animEffect transition="in" filter="fade">
                                      <p:cBhvr>
                                        <p:cTn id="10" dur="500"/>
                                        <p:tgtEl>
                                          <p:spTgt spid="12"/>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13"/>
                                        </p:tgtEl>
                                        <p:attrNameLst>
                                          <p:attrName>style.visibility</p:attrName>
                                        </p:attrNameLst>
                                      </p:cBhvr>
                                      <p:to>
                                        <p:strVal val="visible"/>
                                      </p:to>
                                    </p:set>
                                    <p:animEffect transition="in" filter="fade">
                                      <p:cBhvr>
                                        <p:cTn id="13" dur="500"/>
                                        <p:tgtEl>
                                          <p:spTgt spid="1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p:bldP spid="12" grpId="0"/>
      <p:bldP spid="13" grpId="0"/>
    </p:bld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7" name="Rectangle 6"/>
          <p:cNvSpPr/>
          <p:nvPr userDrawn="1"/>
        </p:nvSpPr>
        <p:spPr>
          <a:xfrm>
            <a:off x="228600" y="228600"/>
            <a:ext cx="8686800" cy="4686300"/>
          </a:xfrm>
          <a:prstGeom prst="rect">
            <a:avLst/>
          </a:prstGeom>
          <a:solidFill>
            <a:schemeClr val="accent3">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8" name="Right Triangle 7"/>
          <p:cNvSpPr/>
          <p:nvPr userDrawn="1"/>
        </p:nvSpPr>
        <p:spPr>
          <a:xfrm rot="4011845">
            <a:off x="7312046" y="2200560"/>
            <a:ext cx="3206664" cy="1370086"/>
          </a:xfrm>
          <a:prstGeom prst="rtTriangl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9" name="TextBox 8"/>
          <p:cNvSpPr txBox="1"/>
          <p:nvPr userDrawn="1"/>
        </p:nvSpPr>
        <p:spPr>
          <a:xfrm>
            <a:off x="392575" y="280927"/>
            <a:ext cx="8515350" cy="461665"/>
          </a:xfrm>
          <a:prstGeom prst="rect">
            <a:avLst/>
          </a:prstGeom>
          <a:noFill/>
        </p:spPr>
        <p:txBody>
          <a:bodyPr wrap="square" rtlCol="0">
            <a:spAutoFit/>
          </a:bodyPr>
          <a:lstStyle/>
          <a:p>
            <a:r>
              <a:rPr lang="en-US" sz="2400" b="1" cap="all" dirty="0">
                <a:solidFill>
                  <a:srgbClr val="0070C0"/>
                </a:solidFill>
                <a:latin typeface="Lao UI" panose="020B0502040204020203" pitchFamily="34" charset="0"/>
                <a:cs typeface="Lao UI" panose="020B0502040204020203" pitchFamily="34" charset="0"/>
              </a:rPr>
              <a:t>Hints to succeed in your evaluation</a:t>
            </a:r>
          </a:p>
        </p:txBody>
      </p:sp>
      <p:sp>
        <p:nvSpPr>
          <p:cNvPr id="10" name="Rectangle 9"/>
          <p:cNvSpPr/>
          <p:nvPr userDrawn="1"/>
        </p:nvSpPr>
        <p:spPr>
          <a:xfrm>
            <a:off x="457200" y="3266602"/>
            <a:ext cx="8229600" cy="905347"/>
          </a:xfrm>
          <a:prstGeom prst="rect">
            <a:avLst/>
          </a:prstGeom>
          <a:solidFill>
            <a:schemeClr val="accent4">
              <a:lumMod val="60000"/>
              <a:lumOff val="40000"/>
            </a:schemeClr>
          </a:solidFill>
          <a:ln>
            <a:solidFill>
              <a:schemeClr val="bg1"/>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1"/>
                </a:solidFill>
              </a:rPr>
              <a:t>In the last 3 months, 12% of our customers are late, by over 45 days in paying their bills. This represents 20% of our outstanding receivables &amp; negatively affects our operating cash flow.</a:t>
            </a:r>
            <a:endParaRPr lang="en-IN" dirty="0">
              <a:solidFill>
                <a:schemeClr val="tx1"/>
              </a:solidFill>
            </a:endParaRPr>
          </a:p>
        </p:txBody>
      </p:sp>
      <p:sp>
        <p:nvSpPr>
          <p:cNvPr id="11" name="Cloud Callout 10"/>
          <p:cNvSpPr/>
          <p:nvPr userDrawn="1"/>
        </p:nvSpPr>
        <p:spPr>
          <a:xfrm>
            <a:off x="876300" y="2724150"/>
            <a:ext cx="1295399" cy="457200"/>
          </a:xfrm>
          <a:prstGeom prst="cloudCallout">
            <a:avLst>
              <a:gd name="adj1" fmla="val 11626"/>
              <a:gd name="adj2" fmla="val 77107"/>
            </a:avLst>
          </a:prstGeom>
          <a:solidFill>
            <a:schemeClr val="accent6">
              <a:lumMod val="60000"/>
              <a:lumOff val="40000"/>
            </a:schemeClr>
          </a:solidFill>
          <a:ln>
            <a:solidFill>
              <a:schemeClr val="accent6">
                <a:lumMod val="40000"/>
                <a:lumOff val="60000"/>
              </a:schemeClr>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a:solidFill>
                  <a:schemeClr val="tx1"/>
                </a:solidFill>
                <a:latin typeface="Lao UI" pitchFamily="34" charset="0"/>
                <a:cs typeface="Lao UI" pitchFamily="34" charset="0"/>
              </a:rPr>
              <a:t>When?</a:t>
            </a:r>
            <a:endParaRPr lang="en-IN" sz="1200" b="1" dirty="0">
              <a:solidFill>
                <a:schemeClr val="tx1"/>
              </a:solidFill>
              <a:latin typeface="Lao UI" pitchFamily="34" charset="0"/>
              <a:cs typeface="Lao UI" pitchFamily="34" charset="0"/>
            </a:endParaRPr>
          </a:p>
        </p:txBody>
      </p:sp>
      <p:sp>
        <p:nvSpPr>
          <p:cNvPr id="12" name="TextBox 11"/>
          <p:cNvSpPr txBox="1"/>
          <p:nvPr userDrawn="1"/>
        </p:nvSpPr>
        <p:spPr>
          <a:xfrm>
            <a:off x="392575" y="971550"/>
            <a:ext cx="8515350" cy="461665"/>
          </a:xfrm>
          <a:prstGeom prst="rect">
            <a:avLst/>
          </a:prstGeom>
          <a:noFill/>
        </p:spPr>
        <p:txBody>
          <a:bodyPr wrap="square" rtlCol="0">
            <a:spAutoFit/>
          </a:bodyPr>
          <a:lstStyle/>
          <a:p>
            <a:r>
              <a:rPr lang="en-US" sz="2400" b="1" cap="all" dirty="0">
                <a:latin typeface="Lao UI" panose="020B0502040204020203" pitchFamily="34" charset="0"/>
                <a:cs typeface="Lao UI" panose="020B0502040204020203" pitchFamily="34" charset="0"/>
              </a:rPr>
              <a:t>A GOOD PROBLEM STATEMENT SHOULD HAVE </a:t>
            </a:r>
          </a:p>
        </p:txBody>
      </p:sp>
      <p:sp>
        <p:nvSpPr>
          <p:cNvPr id="13" name="Cloud Callout 12"/>
          <p:cNvSpPr/>
          <p:nvPr userDrawn="1"/>
        </p:nvSpPr>
        <p:spPr>
          <a:xfrm>
            <a:off x="8001000" y="976015"/>
            <a:ext cx="685800" cy="457200"/>
          </a:xfrm>
          <a:prstGeom prst="cloudCallout">
            <a:avLst>
              <a:gd name="adj1" fmla="val 30910"/>
              <a:gd name="adj2" fmla="val 71489"/>
            </a:avLst>
          </a:prstGeom>
          <a:solidFill>
            <a:schemeClr val="accent6">
              <a:lumMod val="60000"/>
              <a:lumOff val="40000"/>
            </a:schemeClr>
          </a:solidFill>
          <a:ln>
            <a:solidFill>
              <a:schemeClr val="accent6">
                <a:lumMod val="40000"/>
                <a:lumOff val="60000"/>
              </a:schemeClr>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sz="1200" dirty="0">
              <a:solidFill>
                <a:schemeClr val="tx1"/>
              </a:solidFill>
              <a:latin typeface="Lao UI" pitchFamily="34" charset="0"/>
              <a:cs typeface="Lao UI" pitchFamily="34" charset="0"/>
            </a:endParaRPr>
          </a:p>
        </p:txBody>
      </p:sp>
      <p:cxnSp>
        <p:nvCxnSpPr>
          <p:cNvPr id="14" name="Straight Arrow Connector 13"/>
          <p:cNvCxnSpPr/>
          <p:nvPr userDrawn="1"/>
        </p:nvCxnSpPr>
        <p:spPr>
          <a:xfrm>
            <a:off x="7391400" y="1202382"/>
            <a:ext cx="513053" cy="2233"/>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5" name="Cloud Callout 14"/>
          <p:cNvSpPr/>
          <p:nvPr userDrawn="1"/>
        </p:nvSpPr>
        <p:spPr>
          <a:xfrm>
            <a:off x="6884114" y="2724150"/>
            <a:ext cx="1295399" cy="457200"/>
          </a:xfrm>
          <a:prstGeom prst="cloudCallout">
            <a:avLst>
              <a:gd name="adj1" fmla="val -2650"/>
              <a:gd name="adj2" fmla="val 83848"/>
            </a:avLst>
          </a:prstGeom>
          <a:solidFill>
            <a:schemeClr val="accent6">
              <a:lumMod val="60000"/>
              <a:lumOff val="40000"/>
            </a:schemeClr>
          </a:solidFill>
          <a:ln>
            <a:solidFill>
              <a:schemeClr val="accent6">
                <a:lumMod val="40000"/>
                <a:lumOff val="60000"/>
              </a:schemeClr>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a:solidFill>
                  <a:schemeClr val="tx1"/>
                </a:solidFill>
                <a:latin typeface="Lao UI" pitchFamily="34" charset="0"/>
                <a:cs typeface="Lao UI" pitchFamily="34" charset="0"/>
              </a:rPr>
              <a:t>What?</a:t>
            </a:r>
            <a:endParaRPr lang="en-IN" sz="1200" b="1" dirty="0">
              <a:solidFill>
                <a:schemeClr val="tx1"/>
              </a:solidFill>
              <a:latin typeface="Lao UI" pitchFamily="34" charset="0"/>
              <a:cs typeface="Lao UI" pitchFamily="34" charset="0"/>
            </a:endParaRPr>
          </a:p>
        </p:txBody>
      </p:sp>
      <p:sp>
        <p:nvSpPr>
          <p:cNvPr id="16" name="Cloud Callout 15"/>
          <p:cNvSpPr/>
          <p:nvPr userDrawn="1"/>
        </p:nvSpPr>
        <p:spPr>
          <a:xfrm>
            <a:off x="1752600" y="4019550"/>
            <a:ext cx="1523999" cy="457200"/>
          </a:xfrm>
          <a:prstGeom prst="cloudCallout">
            <a:avLst>
              <a:gd name="adj1" fmla="val 20865"/>
              <a:gd name="adj2" fmla="val -84691"/>
            </a:avLst>
          </a:prstGeom>
          <a:solidFill>
            <a:schemeClr val="accent6">
              <a:lumMod val="60000"/>
              <a:lumOff val="40000"/>
            </a:schemeClr>
          </a:solidFill>
          <a:ln>
            <a:solidFill>
              <a:schemeClr val="accent6">
                <a:lumMod val="40000"/>
                <a:lumOff val="60000"/>
              </a:schemeClr>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a:solidFill>
                  <a:schemeClr val="tx1"/>
                </a:solidFill>
                <a:latin typeface="Lao UI" pitchFamily="34" charset="0"/>
                <a:cs typeface="Lao UI" pitchFamily="34" charset="0"/>
              </a:rPr>
              <a:t>Magnitude</a:t>
            </a:r>
            <a:endParaRPr lang="en-IN" sz="1200" b="1" dirty="0">
              <a:solidFill>
                <a:schemeClr val="tx1"/>
              </a:solidFill>
              <a:latin typeface="Lao UI" pitchFamily="34" charset="0"/>
              <a:cs typeface="Lao UI" pitchFamily="34" charset="0"/>
            </a:endParaRPr>
          </a:p>
        </p:txBody>
      </p:sp>
      <p:sp>
        <p:nvSpPr>
          <p:cNvPr id="17" name="Cloud Callout 16"/>
          <p:cNvSpPr/>
          <p:nvPr userDrawn="1"/>
        </p:nvSpPr>
        <p:spPr>
          <a:xfrm>
            <a:off x="6007814" y="4019550"/>
            <a:ext cx="1842913" cy="457200"/>
          </a:xfrm>
          <a:prstGeom prst="cloudCallout">
            <a:avLst>
              <a:gd name="adj1" fmla="val -1771"/>
              <a:gd name="adj2" fmla="val -91432"/>
            </a:avLst>
          </a:prstGeom>
          <a:solidFill>
            <a:schemeClr val="accent6">
              <a:lumMod val="60000"/>
              <a:lumOff val="40000"/>
            </a:schemeClr>
          </a:solidFill>
          <a:ln>
            <a:solidFill>
              <a:schemeClr val="accent6">
                <a:lumMod val="40000"/>
                <a:lumOff val="60000"/>
              </a:schemeClr>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b="1" dirty="0">
                <a:solidFill>
                  <a:schemeClr val="tx1"/>
                </a:solidFill>
                <a:latin typeface="Lao UI" pitchFamily="34" charset="0"/>
                <a:cs typeface="Lao UI" pitchFamily="34" charset="0"/>
              </a:rPr>
              <a:t>Consequence</a:t>
            </a:r>
            <a:endParaRPr lang="en-IN" sz="1200" b="1" dirty="0">
              <a:solidFill>
                <a:schemeClr val="tx1"/>
              </a:solidFill>
              <a:latin typeface="Lao UI" pitchFamily="34" charset="0"/>
              <a:cs typeface="Lao UI" pitchFamily="34" charset="0"/>
            </a:endParaRPr>
          </a:p>
        </p:txBody>
      </p:sp>
      <p:sp>
        <p:nvSpPr>
          <p:cNvPr id="18" name="TextBox 17"/>
          <p:cNvSpPr txBox="1"/>
          <p:nvPr userDrawn="1"/>
        </p:nvSpPr>
        <p:spPr>
          <a:xfrm>
            <a:off x="385282" y="1576685"/>
            <a:ext cx="8515350" cy="830997"/>
          </a:xfrm>
          <a:prstGeom prst="rect">
            <a:avLst/>
          </a:prstGeom>
          <a:noFill/>
        </p:spPr>
        <p:txBody>
          <a:bodyPr wrap="square" rtlCol="0">
            <a:spAutoFit/>
          </a:bodyPr>
          <a:lstStyle/>
          <a:p>
            <a:r>
              <a:rPr lang="en-US" sz="2400" b="1" cap="all" dirty="0">
                <a:latin typeface="Lao UI" panose="020B0502040204020203" pitchFamily="34" charset="0"/>
                <a:cs typeface="Lao UI" panose="020B0502040204020203" pitchFamily="34" charset="0"/>
              </a:rPr>
              <a:t>A GOOD PROBLEM STATEMENT SHOULD </a:t>
            </a:r>
            <a:r>
              <a:rPr lang="en-US" sz="2400" b="1" u="sng" cap="all" dirty="0">
                <a:latin typeface="Lao UI" panose="020B0502040204020203" pitchFamily="34" charset="0"/>
                <a:cs typeface="Lao UI" panose="020B0502040204020203" pitchFamily="34" charset="0"/>
              </a:rPr>
              <a:t>not</a:t>
            </a:r>
            <a:r>
              <a:rPr lang="en-US" sz="2400" b="1" cap="all" dirty="0">
                <a:latin typeface="Lao UI" panose="020B0502040204020203" pitchFamily="34" charset="0"/>
                <a:cs typeface="Lao UI" panose="020B0502040204020203" pitchFamily="34" charset="0"/>
              </a:rPr>
              <a:t> HAVE a cause or a solution</a:t>
            </a:r>
          </a:p>
        </p:txBody>
      </p:sp>
      <p:sp>
        <p:nvSpPr>
          <p:cNvPr id="21" name="TextBox 20">
            <a:extLst>
              <a:ext uri="{FF2B5EF4-FFF2-40B4-BE49-F238E27FC236}">
                <a16:creationId xmlns:a16="http://schemas.microsoft.com/office/drawing/2014/main" id="{5465BC14-F042-452A-9C4F-E851F75C2D49}"/>
              </a:ext>
            </a:extLst>
          </p:cNvPr>
          <p:cNvSpPr txBox="1"/>
          <p:nvPr userDrawn="1"/>
        </p:nvSpPr>
        <p:spPr>
          <a:xfrm>
            <a:off x="-1" y="4921444"/>
            <a:ext cx="9144001" cy="230832"/>
          </a:xfrm>
          <a:prstGeom prst="rect">
            <a:avLst/>
          </a:prstGeom>
          <a:noFill/>
        </p:spPr>
        <p:txBody>
          <a:bodyPr wrap="square" rtlCol="0">
            <a:sp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ctr"/>
            <a:r>
              <a:rPr lang="en-US" sz="900" dirty="0">
                <a:solidFill>
                  <a:schemeClr val="bg1">
                    <a:lumMod val="50000"/>
                  </a:schemeClr>
                </a:solidFill>
                <a:latin typeface="Lao UI" pitchFamily="34" charset="0"/>
                <a:cs typeface="Lao UI" pitchFamily="34" charset="0"/>
              </a:rPr>
              <a:t>Copyright © Smart Growth Hacks | All Rights Reserved</a:t>
            </a:r>
            <a:endParaRPr lang="en-IN" sz="900" dirty="0">
              <a:solidFill>
                <a:schemeClr val="bg1">
                  <a:lumMod val="50000"/>
                </a:schemeClr>
              </a:solidFill>
              <a:latin typeface="Lao UI" pitchFamily="34" charset="0"/>
              <a:cs typeface="Lao UI" pitchFamily="34" charset="0"/>
            </a:endParaRPr>
          </a:p>
        </p:txBody>
      </p:sp>
    </p:spTree>
    <p:extLst>
      <p:ext uri="{BB962C8B-B14F-4D97-AF65-F5344CB8AC3E}">
        <p14:creationId xmlns:p14="http://schemas.microsoft.com/office/powerpoint/2010/main" val="143702334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12"/>
                                        </p:tgtEl>
                                        <p:attrNameLst>
                                          <p:attrName>style.visibility</p:attrName>
                                        </p:attrNameLst>
                                      </p:cBhvr>
                                      <p:to>
                                        <p:strVal val="visible"/>
                                      </p:to>
                                    </p:set>
                                    <p:animEffect transition="in" filter="fade">
                                      <p:cBhvr>
                                        <p:cTn id="7" dur="500"/>
                                        <p:tgtEl>
                                          <p:spTgt spid="1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18"/>
                                        </p:tgtEl>
                                        <p:attrNameLst>
                                          <p:attrName>style.visibility</p:attrName>
                                        </p:attrNameLst>
                                      </p:cBhvr>
                                      <p:to>
                                        <p:strVal val="visible"/>
                                      </p:to>
                                    </p:set>
                                    <p:animEffect transition="in" filter="fade">
                                      <p:cBhvr>
                                        <p:cTn id="12" dur="5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p:bldP spid="18" grpId="0"/>
    </p:bld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8" name="Rectangle 7"/>
          <p:cNvSpPr/>
          <p:nvPr userDrawn="1"/>
        </p:nvSpPr>
        <p:spPr>
          <a:xfrm>
            <a:off x="228600" y="228600"/>
            <a:ext cx="8686800" cy="4686300"/>
          </a:xfrm>
          <a:prstGeom prst="rect">
            <a:avLst/>
          </a:prstGeom>
          <a:solidFill>
            <a:schemeClr val="accent3">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9" name="Right Triangle 8"/>
          <p:cNvSpPr/>
          <p:nvPr userDrawn="1"/>
        </p:nvSpPr>
        <p:spPr>
          <a:xfrm rot="4011845">
            <a:off x="7312046" y="2200560"/>
            <a:ext cx="3206664" cy="1370086"/>
          </a:xfrm>
          <a:prstGeom prst="rtTriangl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10" name="TextBox 9"/>
          <p:cNvSpPr txBox="1"/>
          <p:nvPr userDrawn="1"/>
        </p:nvSpPr>
        <p:spPr>
          <a:xfrm>
            <a:off x="392575" y="280927"/>
            <a:ext cx="8515350" cy="461665"/>
          </a:xfrm>
          <a:prstGeom prst="rect">
            <a:avLst/>
          </a:prstGeom>
          <a:noFill/>
        </p:spPr>
        <p:txBody>
          <a:bodyPr wrap="square" rtlCol="0">
            <a:spAutoFit/>
          </a:bodyPr>
          <a:lstStyle/>
          <a:p>
            <a:r>
              <a:rPr lang="en-US" sz="2400" b="1" cap="all" dirty="0">
                <a:solidFill>
                  <a:srgbClr val="0070C0"/>
                </a:solidFill>
                <a:latin typeface="Lao UI" panose="020B0502040204020203" pitchFamily="34" charset="0"/>
                <a:cs typeface="Lao UI" panose="020B0502040204020203" pitchFamily="34" charset="0"/>
              </a:rPr>
              <a:t>Activity 01 (evaluate your problem statement)</a:t>
            </a:r>
          </a:p>
        </p:txBody>
      </p:sp>
      <p:sp>
        <p:nvSpPr>
          <p:cNvPr id="11" name="Rectangle 10"/>
          <p:cNvSpPr/>
          <p:nvPr userDrawn="1"/>
        </p:nvSpPr>
        <p:spPr>
          <a:xfrm>
            <a:off x="457200" y="895350"/>
            <a:ext cx="8229600" cy="1676400"/>
          </a:xfrm>
          <a:prstGeom prst="rect">
            <a:avLst/>
          </a:prstGeom>
          <a:solidFill>
            <a:schemeClr val="accent4">
              <a:lumMod val="60000"/>
              <a:lumOff val="40000"/>
            </a:schemeClr>
          </a:solidFill>
          <a:ln>
            <a:solidFill>
              <a:schemeClr val="bg1"/>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1"/>
                </a:solidFill>
              </a:rPr>
              <a:t>In the last 12 weeks, our call handle time is high, it is 592 seconds against the target of 350 seconds. This is primarily due to system issues. Our systems are operating very slow. Not meeting the target of 350 seconds leads us to pay a penalty of USD 500K to our clients. It also impacts our credibility as a reputed business process outsourcing provider.</a:t>
            </a:r>
            <a:endParaRPr lang="en-IN" dirty="0">
              <a:solidFill>
                <a:schemeClr val="tx1"/>
              </a:solidFill>
            </a:endParaRPr>
          </a:p>
        </p:txBody>
      </p:sp>
      <p:sp>
        <p:nvSpPr>
          <p:cNvPr id="12" name="Rectangle 11"/>
          <p:cNvSpPr/>
          <p:nvPr userDrawn="1"/>
        </p:nvSpPr>
        <p:spPr>
          <a:xfrm>
            <a:off x="457200" y="2724150"/>
            <a:ext cx="8229600" cy="2057400"/>
          </a:xfrm>
          <a:prstGeom prst="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IN" dirty="0"/>
          </a:p>
        </p:txBody>
      </p:sp>
      <p:sp>
        <p:nvSpPr>
          <p:cNvPr id="13" name="TextBox 12"/>
          <p:cNvSpPr txBox="1"/>
          <p:nvPr userDrawn="1"/>
        </p:nvSpPr>
        <p:spPr>
          <a:xfrm>
            <a:off x="477116" y="2734424"/>
            <a:ext cx="8209684" cy="600164"/>
          </a:xfrm>
          <a:prstGeom prst="rect">
            <a:avLst/>
          </a:prstGeom>
          <a:noFill/>
        </p:spPr>
        <p:txBody>
          <a:bodyPr wrap="square" rtlCol="0">
            <a:spAutoFit/>
          </a:bodyPr>
          <a:lstStyle/>
          <a:p>
            <a:r>
              <a:rPr lang="en-US" sz="1100" dirty="0">
                <a:latin typeface="Lao UI" pitchFamily="34" charset="0"/>
                <a:cs typeface="Lao UI" pitchFamily="34" charset="0"/>
              </a:rPr>
              <a:t>Write </a:t>
            </a:r>
            <a:r>
              <a:rPr lang="en-US" sz="1100">
                <a:latin typeface="Lao UI" pitchFamily="34" charset="0"/>
                <a:cs typeface="Lao UI" pitchFamily="34" charset="0"/>
              </a:rPr>
              <a:t>your answer </a:t>
            </a:r>
            <a:r>
              <a:rPr lang="en-US" sz="1100" dirty="0">
                <a:latin typeface="Lao UI" pitchFamily="34" charset="0"/>
                <a:cs typeface="Lao UI" pitchFamily="34" charset="0"/>
              </a:rPr>
              <a:t>here:</a:t>
            </a:r>
          </a:p>
          <a:p>
            <a:endParaRPr lang="en-US" sz="1100" dirty="0">
              <a:latin typeface="Lao UI" pitchFamily="34" charset="0"/>
              <a:cs typeface="Lao UI" pitchFamily="34" charset="0"/>
            </a:endParaRPr>
          </a:p>
          <a:p>
            <a:endParaRPr lang="en-US" sz="1100" dirty="0">
              <a:latin typeface="Lao UI" pitchFamily="34" charset="0"/>
              <a:cs typeface="Lao UI" pitchFamily="34" charset="0"/>
            </a:endParaRPr>
          </a:p>
        </p:txBody>
      </p:sp>
      <p:sp>
        <p:nvSpPr>
          <p:cNvPr id="16" name="TextBox 15">
            <a:extLst>
              <a:ext uri="{FF2B5EF4-FFF2-40B4-BE49-F238E27FC236}">
                <a16:creationId xmlns:a16="http://schemas.microsoft.com/office/drawing/2014/main" id="{48295896-21F9-4206-B99C-A7546D4D7899}"/>
              </a:ext>
            </a:extLst>
          </p:cNvPr>
          <p:cNvSpPr txBox="1"/>
          <p:nvPr userDrawn="1"/>
        </p:nvSpPr>
        <p:spPr>
          <a:xfrm>
            <a:off x="-1" y="4921444"/>
            <a:ext cx="9144001" cy="230832"/>
          </a:xfrm>
          <a:prstGeom prst="rect">
            <a:avLst/>
          </a:prstGeom>
          <a:noFill/>
        </p:spPr>
        <p:txBody>
          <a:bodyPr wrap="square" rtlCol="0">
            <a:sp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ctr"/>
            <a:r>
              <a:rPr lang="en-US" sz="900" dirty="0">
                <a:solidFill>
                  <a:schemeClr val="bg1">
                    <a:lumMod val="50000"/>
                  </a:schemeClr>
                </a:solidFill>
                <a:latin typeface="Lao UI" pitchFamily="34" charset="0"/>
                <a:cs typeface="Lao UI" pitchFamily="34" charset="0"/>
              </a:rPr>
              <a:t>Copyright © Smart Growth Hacks | All Rights Reserved</a:t>
            </a:r>
            <a:endParaRPr lang="en-IN" sz="900" dirty="0">
              <a:solidFill>
                <a:schemeClr val="bg1">
                  <a:lumMod val="50000"/>
                </a:schemeClr>
              </a:solidFill>
              <a:latin typeface="Lao UI" pitchFamily="34" charset="0"/>
              <a:cs typeface="Lao UI" pitchFamily="34" charset="0"/>
            </a:endParaRPr>
          </a:p>
        </p:txBody>
      </p:sp>
    </p:spTree>
    <p:extLst>
      <p:ext uri="{BB962C8B-B14F-4D97-AF65-F5344CB8AC3E}">
        <p14:creationId xmlns:p14="http://schemas.microsoft.com/office/powerpoint/2010/main" val="2889410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10" name="Rectangle 9"/>
          <p:cNvSpPr/>
          <p:nvPr userDrawn="1"/>
        </p:nvSpPr>
        <p:spPr>
          <a:xfrm>
            <a:off x="228600" y="228600"/>
            <a:ext cx="8686800" cy="4686300"/>
          </a:xfrm>
          <a:prstGeom prst="rect">
            <a:avLst/>
          </a:prstGeom>
          <a:solidFill>
            <a:schemeClr val="accent3">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11" name="Right Triangle 10"/>
          <p:cNvSpPr/>
          <p:nvPr userDrawn="1"/>
        </p:nvSpPr>
        <p:spPr>
          <a:xfrm rot="4011845">
            <a:off x="7312046" y="2200560"/>
            <a:ext cx="3206664" cy="1370086"/>
          </a:xfrm>
          <a:prstGeom prst="rtTriangl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12" name="TextBox 11"/>
          <p:cNvSpPr txBox="1"/>
          <p:nvPr userDrawn="1"/>
        </p:nvSpPr>
        <p:spPr>
          <a:xfrm>
            <a:off x="392575" y="280927"/>
            <a:ext cx="8515350" cy="461665"/>
          </a:xfrm>
          <a:prstGeom prst="rect">
            <a:avLst/>
          </a:prstGeom>
          <a:noFill/>
        </p:spPr>
        <p:txBody>
          <a:bodyPr wrap="square" rtlCol="0">
            <a:spAutoFit/>
          </a:bodyPr>
          <a:lstStyle/>
          <a:p>
            <a:r>
              <a:rPr lang="en-US" sz="2400" b="1" cap="all" dirty="0">
                <a:solidFill>
                  <a:srgbClr val="0070C0"/>
                </a:solidFill>
                <a:latin typeface="Lao UI" panose="020B0502040204020203" pitchFamily="34" charset="0"/>
                <a:cs typeface="Lao UI" panose="020B0502040204020203" pitchFamily="34" charset="0"/>
              </a:rPr>
              <a:t>Activity 02 (evaluate your problem statement)</a:t>
            </a:r>
          </a:p>
        </p:txBody>
      </p:sp>
      <p:sp>
        <p:nvSpPr>
          <p:cNvPr id="13" name="Rectangle 12"/>
          <p:cNvSpPr/>
          <p:nvPr userDrawn="1"/>
        </p:nvSpPr>
        <p:spPr>
          <a:xfrm>
            <a:off x="457200" y="895350"/>
            <a:ext cx="8229600" cy="1905000"/>
          </a:xfrm>
          <a:prstGeom prst="rect">
            <a:avLst/>
          </a:prstGeom>
          <a:solidFill>
            <a:schemeClr val="accent4">
              <a:lumMod val="60000"/>
              <a:lumOff val="40000"/>
            </a:schemeClr>
          </a:solidFill>
          <a:ln>
            <a:solidFill>
              <a:schemeClr val="bg1"/>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1"/>
                </a:solidFill>
              </a:rPr>
              <a:t>In the past 15 weeks, over 90% of employees working at Matrix Corp. are arriving late to work. The scheduled work hours are from 9:00 am to 5:30 pm, however, employees are late by over 2 to 3 hours on an average each day. This slashes their productivity by 48% and negatively impacts their morale. This also has a major impact on the customers of Matrix Corp as they unable to meet customer demands.  </a:t>
            </a:r>
            <a:endParaRPr lang="en-IN" dirty="0">
              <a:solidFill>
                <a:schemeClr val="tx1"/>
              </a:solidFill>
            </a:endParaRPr>
          </a:p>
        </p:txBody>
      </p:sp>
      <p:sp>
        <p:nvSpPr>
          <p:cNvPr id="14" name="Rectangle 13"/>
          <p:cNvSpPr/>
          <p:nvPr userDrawn="1"/>
        </p:nvSpPr>
        <p:spPr>
          <a:xfrm>
            <a:off x="457200" y="3028950"/>
            <a:ext cx="8229600" cy="1752599"/>
          </a:xfrm>
          <a:prstGeom prst="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IN" dirty="0"/>
          </a:p>
        </p:txBody>
      </p:sp>
      <p:sp>
        <p:nvSpPr>
          <p:cNvPr id="15" name="TextBox 14"/>
          <p:cNvSpPr txBox="1"/>
          <p:nvPr userDrawn="1"/>
        </p:nvSpPr>
        <p:spPr>
          <a:xfrm>
            <a:off x="477116" y="3038386"/>
            <a:ext cx="8209684" cy="600164"/>
          </a:xfrm>
          <a:prstGeom prst="rect">
            <a:avLst/>
          </a:prstGeom>
          <a:noFill/>
        </p:spPr>
        <p:txBody>
          <a:bodyPr wrap="square" rtlCol="0">
            <a:spAutoFit/>
          </a:bodyPr>
          <a:lstStyle/>
          <a:p>
            <a:r>
              <a:rPr lang="en-US" sz="1100" dirty="0">
                <a:latin typeface="Lao UI" pitchFamily="34" charset="0"/>
                <a:cs typeface="Lao UI" pitchFamily="34" charset="0"/>
              </a:rPr>
              <a:t>Write your answer here:</a:t>
            </a:r>
          </a:p>
          <a:p>
            <a:endParaRPr lang="en-US" sz="1100" dirty="0">
              <a:latin typeface="Lao UI" pitchFamily="34" charset="0"/>
              <a:cs typeface="Lao UI" pitchFamily="34" charset="0"/>
            </a:endParaRPr>
          </a:p>
          <a:p>
            <a:endParaRPr lang="en-US" sz="1100" dirty="0">
              <a:latin typeface="Lao UI" pitchFamily="34" charset="0"/>
              <a:cs typeface="Lao UI" pitchFamily="34" charset="0"/>
            </a:endParaRPr>
          </a:p>
        </p:txBody>
      </p:sp>
      <p:sp>
        <p:nvSpPr>
          <p:cNvPr id="18" name="TextBox 17">
            <a:extLst>
              <a:ext uri="{FF2B5EF4-FFF2-40B4-BE49-F238E27FC236}">
                <a16:creationId xmlns:a16="http://schemas.microsoft.com/office/drawing/2014/main" id="{ABC1D2EC-8EAB-430C-8907-79AA8D2F3E96}"/>
              </a:ext>
            </a:extLst>
          </p:cNvPr>
          <p:cNvSpPr txBox="1"/>
          <p:nvPr userDrawn="1"/>
        </p:nvSpPr>
        <p:spPr>
          <a:xfrm>
            <a:off x="-1" y="4921444"/>
            <a:ext cx="9144001" cy="230832"/>
          </a:xfrm>
          <a:prstGeom prst="rect">
            <a:avLst/>
          </a:prstGeom>
          <a:noFill/>
        </p:spPr>
        <p:txBody>
          <a:bodyPr wrap="square" rtlCol="0">
            <a:sp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ctr"/>
            <a:r>
              <a:rPr lang="en-US" sz="900" dirty="0">
                <a:solidFill>
                  <a:schemeClr val="bg1">
                    <a:lumMod val="50000"/>
                  </a:schemeClr>
                </a:solidFill>
                <a:latin typeface="Lao UI" pitchFamily="34" charset="0"/>
                <a:cs typeface="Lao UI" pitchFamily="34" charset="0"/>
              </a:rPr>
              <a:t>Copyright © Smart Growth Hacks | All Rights Reserved</a:t>
            </a:r>
            <a:endParaRPr lang="en-IN" sz="900" dirty="0">
              <a:solidFill>
                <a:schemeClr val="bg1">
                  <a:lumMod val="50000"/>
                </a:schemeClr>
              </a:solidFill>
              <a:latin typeface="Lao UI" pitchFamily="34" charset="0"/>
              <a:cs typeface="Lao UI" pitchFamily="34" charset="0"/>
            </a:endParaRPr>
          </a:p>
        </p:txBody>
      </p:sp>
    </p:spTree>
    <p:extLst>
      <p:ext uri="{BB962C8B-B14F-4D97-AF65-F5344CB8AC3E}">
        <p14:creationId xmlns:p14="http://schemas.microsoft.com/office/powerpoint/2010/main" val="357036666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6" name="Rectangle 5"/>
          <p:cNvSpPr/>
          <p:nvPr userDrawn="1"/>
        </p:nvSpPr>
        <p:spPr>
          <a:xfrm>
            <a:off x="228600" y="228600"/>
            <a:ext cx="8686800" cy="4686300"/>
          </a:xfrm>
          <a:prstGeom prst="rect">
            <a:avLst/>
          </a:prstGeom>
          <a:solidFill>
            <a:schemeClr val="accent3">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7" name="Right Triangle 6"/>
          <p:cNvSpPr/>
          <p:nvPr userDrawn="1"/>
        </p:nvSpPr>
        <p:spPr>
          <a:xfrm rot="4011845">
            <a:off x="7312046" y="2200560"/>
            <a:ext cx="3206664" cy="1370086"/>
          </a:xfrm>
          <a:prstGeom prst="rtTriangl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lang="en-US" sz="1013"/>
          </a:p>
        </p:txBody>
      </p:sp>
      <p:sp>
        <p:nvSpPr>
          <p:cNvPr id="8" name="TextBox 7"/>
          <p:cNvSpPr txBox="1"/>
          <p:nvPr userDrawn="1"/>
        </p:nvSpPr>
        <p:spPr>
          <a:xfrm>
            <a:off x="392575" y="280927"/>
            <a:ext cx="8515350" cy="461665"/>
          </a:xfrm>
          <a:prstGeom prst="rect">
            <a:avLst/>
          </a:prstGeom>
          <a:noFill/>
        </p:spPr>
        <p:txBody>
          <a:bodyPr wrap="square" rtlCol="0">
            <a:spAutoFit/>
          </a:bodyPr>
          <a:lstStyle/>
          <a:p>
            <a:r>
              <a:rPr lang="en-US" sz="2400" b="1" cap="all">
                <a:solidFill>
                  <a:srgbClr val="0070C0"/>
                </a:solidFill>
                <a:latin typeface="Lao UI" panose="020B0502040204020203" pitchFamily="34" charset="0"/>
                <a:cs typeface="Lao UI" panose="020B0502040204020203" pitchFamily="34" charset="0"/>
              </a:rPr>
              <a:t>Need Solution(s)?</a:t>
            </a:r>
            <a:endParaRPr lang="en-US" sz="2400" b="1" cap="all" dirty="0">
              <a:solidFill>
                <a:srgbClr val="0070C0"/>
              </a:solidFill>
              <a:latin typeface="Lao UI" panose="020B0502040204020203" pitchFamily="34" charset="0"/>
              <a:cs typeface="Lao UI" panose="020B0502040204020203" pitchFamily="34" charset="0"/>
            </a:endParaRPr>
          </a:p>
        </p:txBody>
      </p:sp>
      <p:sp>
        <p:nvSpPr>
          <p:cNvPr id="9" name="TextBox 8"/>
          <p:cNvSpPr txBox="1"/>
          <p:nvPr userDrawn="1"/>
        </p:nvSpPr>
        <p:spPr>
          <a:xfrm>
            <a:off x="392575" y="971550"/>
            <a:ext cx="8515350" cy="830997"/>
          </a:xfrm>
          <a:prstGeom prst="rect">
            <a:avLst/>
          </a:prstGeom>
          <a:noFill/>
        </p:spPr>
        <p:txBody>
          <a:bodyPr wrap="square" rtlCol="0">
            <a:spAutoFit/>
          </a:bodyPr>
          <a:lstStyle/>
          <a:p>
            <a:r>
              <a:rPr lang="en-US" sz="2400" b="1" cap="all" dirty="0">
                <a:latin typeface="Lao UI" panose="020B0502040204020203" pitchFamily="34" charset="0"/>
                <a:cs typeface="Lao UI" panose="020B0502040204020203" pitchFamily="34" charset="0"/>
              </a:rPr>
              <a:t>Please see solution(s) in the next reference document of this lecture</a:t>
            </a:r>
          </a:p>
        </p:txBody>
      </p:sp>
      <p:sp>
        <p:nvSpPr>
          <p:cNvPr id="12" name="TextBox 11">
            <a:extLst>
              <a:ext uri="{FF2B5EF4-FFF2-40B4-BE49-F238E27FC236}">
                <a16:creationId xmlns:a16="http://schemas.microsoft.com/office/drawing/2014/main" id="{6334C04B-7D39-4562-AA7F-44A9074B6902}"/>
              </a:ext>
            </a:extLst>
          </p:cNvPr>
          <p:cNvSpPr txBox="1"/>
          <p:nvPr userDrawn="1"/>
        </p:nvSpPr>
        <p:spPr>
          <a:xfrm>
            <a:off x="-1" y="4921444"/>
            <a:ext cx="9144001" cy="230832"/>
          </a:xfrm>
          <a:prstGeom prst="rect">
            <a:avLst/>
          </a:prstGeom>
          <a:noFill/>
        </p:spPr>
        <p:txBody>
          <a:bodyPr wrap="square" rtlCol="0">
            <a:sp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ctr"/>
            <a:r>
              <a:rPr lang="en-US" sz="900" dirty="0">
                <a:solidFill>
                  <a:schemeClr val="bg1">
                    <a:lumMod val="50000"/>
                  </a:schemeClr>
                </a:solidFill>
                <a:latin typeface="Lao UI" pitchFamily="34" charset="0"/>
                <a:cs typeface="Lao UI" pitchFamily="34" charset="0"/>
              </a:rPr>
              <a:t>Copyright © Smart Growth Hacks | All Rights Reserved</a:t>
            </a:r>
            <a:endParaRPr lang="en-IN" sz="900" dirty="0">
              <a:solidFill>
                <a:schemeClr val="bg1">
                  <a:lumMod val="50000"/>
                </a:schemeClr>
              </a:solidFill>
              <a:latin typeface="Lao UI" pitchFamily="34" charset="0"/>
              <a:cs typeface="Lao UI" pitchFamily="34" charset="0"/>
            </a:endParaRPr>
          </a:p>
        </p:txBody>
      </p:sp>
    </p:spTree>
    <p:extLst>
      <p:ext uri="{BB962C8B-B14F-4D97-AF65-F5344CB8AC3E}">
        <p14:creationId xmlns:p14="http://schemas.microsoft.com/office/powerpoint/2010/main" val="18035484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9"/>
                                        </p:tgtEl>
                                        <p:attrNameLst>
                                          <p:attrName>style.visibility</p:attrName>
                                        </p:attrNameLst>
                                      </p:cBhvr>
                                      <p:to>
                                        <p:strVal val="visible"/>
                                      </p:to>
                                    </p:set>
                                    <p:animEffect transition="in" filter="fade">
                                      <p:cBhvr>
                                        <p:cTn id="7" dur="500"/>
                                        <p:tgtEl>
                                          <p:spTgt spid="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p:bld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5FC8644-ECCA-43BB-8E78-452FF2C9A710}" type="datetimeFigureOut">
              <a:rPr lang="en-US" smtClean="0"/>
              <a:t>9/13/2021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11842B6-4B3E-4EE7-AF0D-1DA40DC6C76F}" type="slidenum">
              <a:rPr lang="en-US" smtClean="0"/>
              <a:t>‹#›</a:t>
            </a:fld>
            <a:endParaRPr lang="en-US"/>
          </a:p>
        </p:txBody>
      </p:sp>
    </p:spTree>
    <p:extLst>
      <p:ext uri="{BB962C8B-B14F-4D97-AF65-F5344CB8AC3E}">
        <p14:creationId xmlns:p14="http://schemas.microsoft.com/office/powerpoint/2010/main" val="140459324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273844"/>
            <a:ext cx="7886700" cy="994172"/>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369219"/>
            <a:ext cx="7886700" cy="3263504"/>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4767264"/>
            <a:ext cx="2057400" cy="273844"/>
          </a:xfrm>
          <a:prstGeom prst="rect">
            <a:avLst/>
          </a:prstGeom>
        </p:spPr>
        <p:txBody>
          <a:bodyPr vert="horz" lIns="91440" tIns="45720" rIns="91440" bIns="45720" rtlCol="0" anchor="ctr"/>
          <a:lstStyle>
            <a:lvl1pPr algn="l">
              <a:defRPr sz="900">
                <a:solidFill>
                  <a:schemeClr val="tx1">
                    <a:tint val="75000"/>
                  </a:schemeClr>
                </a:solidFill>
              </a:defRPr>
            </a:lvl1pPr>
          </a:lstStyle>
          <a:p>
            <a:fld id="{B5FC8644-ECCA-43BB-8E78-452FF2C9A710}" type="datetimeFigureOut">
              <a:rPr lang="en-US" smtClean="0"/>
              <a:t>9/13/2021</a:t>
            </a:fld>
            <a:endParaRPr lang="en-US"/>
          </a:p>
        </p:txBody>
      </p:sp>
      <p:sp>
        <p:nvSpPr>
          <p:cNvPr id="5" name="Footer Placeholder 4"/>
          <p:cNvSpPr>
            <a:spLocks noGrp="1"/>
          </p:cNvSpPr>
          <p:nvPr>
            <p:ph type="ftr" sz="quarter" idx="3"/>
          </p:nvPr>
        </p:nvSpPr>
        <p:spPr>
          <a:xfrm>
            <a:off x="3028950" y="4767264"/>
            <a:ext cx="3086100" cy="273844"/>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4767264"/>
            <a:ext cx="2057400" cy="273844"/>
          </a:xfrm>
          <a:prstGeom prst="rect">
            <a:avLst/>
          </a:prstGeom>
        </p:spPr>
        <p:txBody>
          <a:bodyPr vert="horz" lIns="91440" tIns="45720" rIns="91440" bIns="45720" rtlCol="0" anchor="ctr"/>
          <a:lstStyle>
            <a:lvl1pPr algn="r">
              <a:defRPr sz="900">
                <a:solidFill>
                  <a:schemeClr val="tx1">
                    <a:tint val="75000"/>
                  </a:schemeClr>
                </a:solidFill>
              </a:defRPr>
            </a:lvl1pPr>
          </a:lstStyle>
          <a:p>
            <a:fld id="{011842B6-4B3E-4EE7-AF0D-1DA40DC6C76F}" type="slidenum">
              <a:rPr lang="en-US" smtClean="0"/>
              <a:t>‹#›</a:t>
            </a:fld>
            <a:endParaRPr lang="en-US"/>
          </a:p>
        </p:txBody>
      </p:sp>
    </p:spTree>
    <p:extLst>
      <p:ext uri="{BB962C8B-B14F-4D97-AF65-F5344CB8AC3E}">
        <p14:creationId xmlns:p14="http://schemas.microsoft.com/office/powerpoint/2010/main" val="376405739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Ls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57065353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172701316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35538970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457200" y="2724150"/>
            <a:ext cx="8229600" cy="2057400"/>
          </a:xfrm>
          <a:prstGeom prst="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IN" dirty="0"/>
          </a:p>
        </p:txBody>
      </p:sp>
      <p:sp>
        <p:nvSpPr>
          <p:cNvPr id="7" name="TextBox 6"/>
          <p:cNvSpPr txBox="1"/>
          <p:nvPr/>
        </p:nvSpPr>
        <p:spPr>
          <a:xfrm>
            <a:off x="477116" y="2734424"/>
            <a:ext cx="8209684" cy="600164"/>
          </a:xfrm>
          <a:prstGeom prst="rect">
            <a:avLst/>
          </a:prstGeom>
          <a:noFill/>
        </p:spPr>
        <p:txBody>
          <a:bodyPr wrap="square" rtlCol="0">
            <a:spAutoFit/>
          </a:bodyPr>
          <a:lstStyle/>
          <a:p>
            <a:r>
              <a:rPr lang="en-US" sz="1100" dirty="0">
                <a:latin typeface="Lao UI" pitchFamily="34" charset="0"/>
                <a:cs typeface="Lao UI" pitchFamily="34" charset="0"/>
              </a:rPr>
              <a:t>Write </a:t>
            </a:r>
            <a:r>
              <a:rPr lang="en-US" sz="1100">
                <a:latin typeface="Lao UI" pitchFamily="34" charset="0"/>
                <a:cs typeface="Lao UI" pitchFamily="34" charset="0"/>
              </a:rPr>
              <a:t>your answer </a:t>
            </a:r>
            <a:r>
              <a:rPr lang="en-US" sz="1100" dirty="0">
                <a:latin typeface="Lao UI" pitchFamily="34" charset="0"/>
                <a:cs typeface="Lao UI" pitchFamily="34" charset="0"/>
              </a:rPr>
              <a:t>here:</a:t>
            </a:r>
          </a:p>
          <a:p>
            <a:endParaRPr lang="en-US" sz="1100" dirty="0">
              <a:latin typeface="Lao UI" pitchFamily="34" charset="0"/>
              <a:cs typeface="Lao UI" pitchFamily="34" charset="0"/>
            </a:endParaRPr>
          </a:p>
          <a:p>
            <a:endParaRPr lang="en-US" sz="1100" dirty="0">
              <a:latin typeface="Lao UI" pitchFamily="34" charset="0"/>
              <a:cs typeface="Lao UI" pitchFamily="34" charset="0"/>
            </a:endParaRPr>
          </a:p>
        </p:txBody>
      </p:sp>
    </p:spTree>
    <p:extLst>
      <p:ext uri="{BB962C8B-B14F-4D97-AF65-F5344CB8AC3E}">
        <p14:creationId xmlns:p14="http://schemas.microsoft.com/office/powerpoint/2010/main" val="194349485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457200" y="3028950"/>
            <a:ext cx="8229600" cy="1752599"/>
          </a:xfrm>
          <a:prstGeom prst="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IN" dirty="0"/>
          </a:p>
        </p:txBody>
      </p:sp>
      <p:sp>
        <p:nvSpPr>
          <p:cNvPr id="11" name="TextBox 10"/>
          <p:cNvSpPr txBox="1"/>
          <p:nvPr/>
        </p:nvSpPr>
        <p:spPr>
          <a:xfrm>
            <a:off x="477116" y="3038386"/>
            <a:ext cx="8209684" cy="600164"/>
          </a:xfrm>
          <a:prstGeom prst="rect">
            <a:avLst/>
          </a:prstGeom>
          <a:noFill/>
        </p:spPr>
        <p:txBody>
          <a:bodyPr wrap="square" rtlCol="0">
            <a:spAutoFit/>
          </a:bodyPr>
          <a:lstStyle/>
          <a:p>
            <a:r>
              <a:rPr lang="en-US" sz="1100" dirty="0">
                <a:latin typeface="Lao UI" pitchFamily="34" charset="0"/>
                <a:cs typeface="Lao UI" pitchFamily="34" charset="0"/>
              </a:rPr>
              <a:t>Write your answer here:</a:t>
            </a:r>
          </a:p>
          <a:p>
            <a:endParaRPr lang="en-US" sz="1100" dirty="0">
              <a:latin typeface="Lao UI" pitchFamily="34" charset="0"/>
              <a:cs typeface="Lao UI" pitchFamily="34" charset="0"/>
            </a:endParaRPr>
          </a:p>
          <a:p>
            <a:endParaRPr lang="en-US" sz="1100" dirty="0">
              <a:latin typeface="Lao UI" pitchFamily="34" charset="0"/>
              <a:cs typeface="Lao UI" pitchFamily="34" charset="0"/>
            </a:endParaRPr>
          </a:p>
        </p:txBody>
      </p:sp>
    </p:spTree>
    <p:extLst>
      <p:ext uri="{BB962C8B-B14F-4D97-AF65-F5344CB8AC3E}">
        <p14:creationId xmlns:p14="http://schemas.microsoft.com/office/powerpoint/2010/main" val="341043322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167024934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Them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1244</TotalTime>
  <Words>16</Words>
  <Application>Microsoft Office PowerPoint</Application>
  <PresentationFormat>On-screen Show (16:9)</PresentationFormat>
  <Paragraphs>8</Paragraphs>
  <Slides>6</Slides>
  <Notes>6</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Arial</vt:lpstr>
      <vt:lpstr>Calibri</vt:lpstr>
      <vt:lpstr>Calibri Light</vt:lpstr>
      <vt:lpstr>Lao UI</vt:lpstr>
      <vt:lpstr>Office Theme</vt:lpstr>
      <vt:lpstr>PowerPoint Presentation</vt:lpstr>
      <vt:lpstr>PowerPoint Presentation</vt:lpstr>
      <vt:lpstr>PowerPoint Presentation</vt:lpstr>
      <vt:lpstr>PowerPoint Presentation</vt:lpstr>
      <vt:lpstr>PowerPoint Presentation</vt:lpstr>
      <vt:lpstr>PowerPoint Presentation</vt:lpstr>
    </vt:vector>
  </TitlesOfParts>
  <Company>Smart Growth Hacks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Smart Growth Hacks</dc:title>
  <dc:creator>Smart Growth Hacks</dc:creator>
  <cp:lastModifiedBy>Advanced Innovation Group Pro Excellence</cp:lastModifiedBy>
  <cp:revision>205</cp:revision>
  <dcterms:created xsi:type="dcterms:W3CDTF">2017-12-06T06:58:44Z</dcterms:created>
  <dcterms:modified xsi:type="dcterms:W3CDTF">2021-09-13T17:19:08Z</dcterms:modified>
</cp:coreProperties>
</file>

<file path=docProps/thumbnail.jpeg>
</file>